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91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0836" y="1344828"/>
            <a:ext cx="5222875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61252" y="1393086"/>
            <a:ext cx="5077459" cy="4719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248" y="241503"/>
            <a:ext cx="593750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2012" y="1731391"/>
            <a:ext cx="8427974" cy="433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557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‹#›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78.png"/><Relationship Id="rId26" Type="http://schemas.openxmlformats.org/officeDocument/2006/relationships/image" Target="../media/image75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77.png"/><Relationship Id="rId25" Type="http://schemas.openxmlformats.org/officeDocument/2006/relationships/image" Target="../media/image70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69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28" Type="http://schemas.openxmlformats.org/officeDocument/2006/relationships/image" Target="../media/image72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73.png"/><Relationship Id="rId27" Type="http://schemas.openxmlformats.org/officeDocument/2006/relationships/image" Target="../media/image74.png"/><Relationship Id="rId30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jp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jpg"/><Relationship Id="rId11" Type="http://schemas.openxmlformats.org/officeDocument/2006/relationships/image" Target="../media/image102.png"/><Relationship Id="rId5" Type="http://schemas.openxmlformats.org/officeDocument/2006/relationships/image" Target="../media/image96.jp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jp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16.jpg"/><Relationship Id="rId21" Type="http://schemas.openxmlformats.org/officeDocument/2006/relationships/image" Target="../media/image121.png"/><Relationship Id="rId7" Type="http://schemas.openxmlformats.org/officeDocument/2006/relationships/image" Target="../media/image101.jpg"/><Relationship Id="rId12" Type="http://schemas.openxmlformats.org/officeDocument/2006/relationships/image" Target="../media/image118.png"/><Relationship Id="rId17" Type="http://schemas.openxmlformats.org/officeDocument/2006/relationships/image" Target="../media/image111.png"/><Relationship Id="rId2" Type="http://schemas.openxmlformats.org/officeDocument/2006/relationships/image" Target="../media/image115.jpg"/><Relationship Id="rId16" Type="http://schemas.openxmlformats.org/officeDocument/2006/relationships/image" Target="../media/image120.png"/><Relationship Id="rId20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11" Type="http://schemas.openxmlformats.org/officeDocument/2006/relationships/image" Target="../media/image117.png"/><Relationship Id="rId24" Type="http://schemas.openxmlformats.org/officeDocument/2006/relationships/image" Target="../media/image124.png"/><Relationship Id="rId5" Type="http://schemas.openxmlformats.org/officeDocument/2006/relationships/image" Target="../media/image99.jpg"/><Relationship Id="rId15" Type="http://schemas.openxmlformats.org/officeDocument/2006/relationships/image" Target="../media/image119.png"/><Relationship Id="rId23" Type="http://schemas.openxmlformats.org/officeDocument/2006/relationships/image" Target="../media/image123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jp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3.png"/><Relationship Id="rId7" Type="http://schemas.openxmlformats.org/officeDocument/2006/relationships/image" Target="../media/image129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jpg"/><Relationship Id="rId9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jpg"/><Relationship Id="rId18" Type="http://schemas.openxmlformats.org/officeDocument/2006/relationships/image" Target="../media/image151.jpg"/><Relationship Id="rId3" Type="http://schemas.openxmlformats.org/officeDocument/2006/relationships/image" Target="../media/image136.png"/><Relationship Id="rId21" Type="http://schemas.openxmlformats.org/officeDocument/2006/relationships/image" Target="../media/image154.jpg"/><Relationship Id="rId7" Type="http://schemas.openxmlformats.org/officeDocument/2006/relationships/image" Target="../media/image140.png"/><Relationship Id="rId12" Type="http://schemas.openxmlformats.org/officeDocument/2006/relationships/image" Target="../media/image145.jpg"/><Relationship Id="rId17" Type="http://schemas.openxmlformats.org/officeDocument/2006/relationships/image" Target="../media/image150.jpg"/><Relationship Id="rId2" Type="http://schemas.openxmlformats.org/officeDocument/2006/relationships/image" Target="../media/image135.png"/><Relationship Id="rId16" Type="http://schemas.openxmlformats.org/officeDocument/2006/relationships/image" Target="../media/image149.jpg"/><Relationship Id="rId20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jpg"/><Relationship Id="rId5" Type="http://schemas.openxmlformats.org/officeDocument/2006/relationships/image" Target="../media/image138.png"/><Relationship Id="rId15" Type="http://schemas.openxmlformats.org/officeDocument/2006/relationships/image" Target="../media/image148.jpg"/><Relationship Id="rId10" Type="http://schemas.openxmlformats.org/officeDocument/2006/relationships/image" Target="../media/image143.png"/><Relationship Id="rId19" Type="http://schemas.openxmlformats.org/officeDocument/2006/relationships/image" Target="../media/image152.jp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jpg"/><Relationship Id="rId4" Type="http://schemas.openxmlformats.org/officeDocument/2006/relationships/image" Target="../media/image17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1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80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79.png"/><Relationship Id="rId5" Type="http://schemas.openxmlformats.org/officeDocument/2006/relationships/image" Target="../media/image177.jpg"/><Relationship Id="rId10" Type="http://schemas.openxmlformats.org/officeDocument/2006/relationships/image" Target="../media/image178.jp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1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80.png"/><Relationship Id="rId17" Type="http://schemas.openxmlformats.org/officeDocument/2006/relationships/image" Target="../media/image185.jpg"/><Relationship Id="rId2" Type="http://schemas.openxmlformats.org/officeDocument/2006/relationships/image" Target="../media/image172.jp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79.png"/><Relationship Id="rId5" Type="http://schemas.openxmlformats.org/officeDocument/2006/relationships/image" Target="../media/image177.jpg"/><Relationship Id="rId15" Type="http://schemas.openxmlformats.org/officeDocument/2006/relationships/image" Target="../media/image183.jpg"/><Relationship Id="rId10" Type="http://schemas.openxmlformats.org/officeDocument/2006/relationships/image" Target="../media/image178.jp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1.png"/><Relationship Id="rId18" Type="http://schemas.openxmlformats.org/officeDocument/2006/relationships/image" Target="../media/image186.jp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80.png"/><Relationship Id="rId17" Type="http://schemas.openxmlformats.org/officeDocument/2006/relationships/image" Target="../media/image185.jpg"/><Relationship Id="rId2" Type="http://schemas.openxmlformats.org/officeDocument/2006/relationships/image" Target="../media/image172.jp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79.png"/><Relationship Id="rId5" Type="http://schemas.openxmlformats.org/officeDocument/2006/relationships/image" Target="../media/image177.jpg"/><Relationship Id="rId15" Type="http://schemas.openxmlformats.org/officeDocument/2006/relationships/image" Target="../media/image183.jpg"/><Relationship Id="rId10" Type="http://schemas.openxmlformats.org/officeDocument/2006/relationships/image" Target="../media/image178.jpg"/><Relationship Id="rId19" Type="http://schemas.openxmlformats.org/officeDocument/2006/relationships/image" Target="../media/image187.jp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1.png"/><Relationship Id="rId18" Type="http://schemas.openxmlformats.org/officeDocument/2006/relationships/image" Target="../media/image186.jpg"/><Relationship Id="rId3" Type="http://schemas.openxmlformats.org/officeDocument/2006/relationships/image" Target="../media/image170.png"/><Relationship Id="rId21" Type="http://schemas.openxmlformats.org/officeDocument/2006/relationships/image" Target="../media/image189.png"/><Relationship Id="rId7" Type="http://schemas.openxmlformats.org/officeDocument/2006/relationships/image" Target="../media/image174.png"/><Relationship Id="rId12" Type="http://schemas.openxmlformats.org/officeDocument/2006/relationships/image" Target="../media/image180.png"/><Relationship Id="rId17" Type="http://schemas.openxmlformats.org/officeDocument/2006/relationships/image" Target="../media/image185.jpg"/><Relationship Id="rId2" Type="http://schemas.openxmlformats.org/officeDocument/2006/relationships/image" Target="../media/image172.jp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79.png"/><Relationship Id="rId5" Type="http://schemas.openxmlformats.org/officeDocument/2006/relationships/image" Target="../media/image177.jpg"/><Relationship Id="rId15" Type="http://schemas.openxmlformats.org/officeDocument/2006/relationships/image" Target="../media/image183.jpg"/><Relationship Id="rId10" Type="http://schemas.openxmlformats.org/officeDocument/2006/relationships/image" Target="../media/image178.jpg"/><Relationship Id="rId19" Type="http://schemas.openxmlformats.org/officeDocument/2006/relationships/image" Target="../media/image187.jp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2.png"/><Relationship Id="rId22" Type="http://schemas.openxmlformats.org/officeDocument/2006/relationships/image" Target="../media/image19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jpg"/><Relationship Id="rId4" Type="http://schemas.openxmlformats.org/officeDocument/2006/relationships/image" Target="../media/image193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g"/><Relationship Id="rId3" Type="http://schemas.openxmlformats.org/officeDocument/2006/relationships/image" Target="../media/image213.jpg"/><Relationship Id="rId7" Type="http://schemas.openxmlformats.org/officeDocument/2006/relationships/image" Target="../media/image217.jpg"/><Relationship Id="rId2" Type="http://schemas.openxmlformats.org/officeDocument/2006/relationships/hyperlink" Target="http://www.robots.ox.ac.uk/~vgg/re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5" Type="http://schemas.openxmlformats.org/officeDocument/2006/relationships/image" Target="../media/image215.jpg"/><Relationship Id="rId4" Type="http://schemas.openxmlformats.org/officeDocument/2006/relationships/image" Target="../media/image214.jpg"/><Relationship Id="rId9" Type="http://schemas.openxmlformats.org/officeDocument/2006/relationships/image" Target="../media/image219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oaba.com/en/products_engine.html" TargetMode="External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bc.ca/~lowe/papers/ijcv04.pdf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jpg"/><Relationship Id="rId4" Type="http://schemas.openxmlformats.org/officeDocument/2006/relationships/image" Target="../media/image231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13" Type="http://schemas.openxmlformats.org/officeDocument/2006/relationships/image" Target="../media/image247.jpg"/><Relationship Id="rId3" Type="http://schemas.openxmlformats.org/officeDocument/2006/relationships/image" Target="../media/image237.jpg"/><Relationship Id="rId7" Type="http://schemas.openxmlformats.org/officeDocument/2006/relationships/image" Target="../media/image241.jpg"/><Relationship Id="rId12" Type="http://schemas.openxmlformats.org/officeDocument/2006/relationships/image" Target="../media/image246.jpg"/><Relationship Id="rId17" Type="http://schemas.openxmlformats.org/officeDocument/2006/relationships/image" Target="../media/image251.png"/><Relationship Id="rId2" Type="http://schemas.openxmlformats.org/officeDocument/2006/relationships/image" Target="../media/image236.jpg"/><Relationship Id="rId16" Type="http://schemas.openxmlformats.org/officeDocument/2006/relationships/image" Target="../media/image2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11" Type="http://schemas.openxmlformats.org/officeDocument/2006/relationships/image" Target="../media/image245.jpg"/><Relationship Id="rId5" Type="http://schemas.openxmlformats.org/officeDocument/2006/relationships/image" Target="../media/image239.jpg"/><Relationship Id="rId15" Type="http://schemas.openxmlformats.org/officeDocument/2006/relationships/image" Target="../media/image249.jpg"/><Relationship Id="rId10" Type="http://schemas.openxmlformats.org/officeDocument/2006/relationships/image" Target="../media/image244.jpg"/><Relationship Id="rId4" Type="http://schemas.openxmlformats.org/officeDocument/2006/relationships/image" Target="../media/image238.jpg"/><Relationship Id="rId9" Type="http://schemas.openxmlformats.org/officeDocument/2006/relationships/image" Target="../media/image243.jpg"/><Relationship Id="rId14" Type="http://schemas.openxmlformats.org/officeDocument/2006/relationships/image" Target="../media/image248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strometry.net/gallery.html" TargetMode="External"/><Relationship Id="rId5" Type="http://schemas.openxmlformats.org/officeDocument/2006/relationships/hyperlink" Target="http://astropix.com/HTML/SHOW_DIG/035.HTM" TargetMode="External"/><Relationship Id="rId4" Type="http://schemas.openxmlformats.org/officeDocument/2006/relationships/image" Target="../media/image25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flickr.com/photos/filippoastro/500011732/" TargetMode="External"/><Relationship Id="rId4" Type="http://schemas.openxmlformats.org/officeDocument/2006/relationships/hyperlink" Target="http://astrometry.net/gallery.htm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strometry.net/gallery.html" TargetMode="External"/><Relationship Id="rId4" Type="http://schemas.openxmlformats.org/officeDocument/2006/relationships/hyperlink" Target="http://www.starlightfriend.de/images/m81_group_x1220.jpg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348" y="367360"/>
            <a:ext cx="688720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90" dirty="0"/>
              <a:t>Instance</a:t>
            </a:r>
            <a:r>
              <a:rPr sz="6600" spc="-515" dirty="0"/>
              <a:t> </a:t>
            </a:r>
            <a:r>
              <a:rPr sz="6600" spc="-375" dirty="0"/>
              <a:t>Recognition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038348" y="4923282"/>
            <a:ext cx="6116320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1830" marR="1934210" algn="ctr">
              <a:lnSpc>
                <a:spcPct val="115900"/>
              </a:lnSpc>
              <a:spcBef>
                <a:spcPts val="100"/>
              </a:spcBef>
            </a:pPr>
            <a:r>
              <a:rPr sz="3200" dirty="0">
                <a:latin typeface="Carlito"/>
                <a:cs typeface="Carlito"/>
              </a:rPr>
              <a:t>Jia-Bin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Huang  </a:t>
            </a:r>
            <a:r>
              <a:rPr sz="3200" spc="-10" dirty="0">
                <a:latin typeface="Carlito"/>
                <a:cs typeface="Carlito"/>
              </a:rPr>
              <a:t>Virginia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75" dirty="0">
                <a:latin typeface="Carlito"/>
                <a:cs typeface="Carlito"/>
              </a:rPr>
              <a:t>Tech</a:t>
            </a:r>
            <a:endParaRPr sz="32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spc="-15" dirty="0">
                <a:latin typeface="Carlito"/>
                <a:cs typeface="Carlito"/>
              </a:rPr>
              <a:t>ECE </a:t>
            </a:r>
            <a:r>
              <a:rPr sz="3200" dirty="0">
                <a:latin typeface="Carlito"/>
                <a:cs typeface="Carlito"/>
              </a:rPr>
              <a:t>6554 </a:t>
            </a:r>
            <a:r>
              <a:rPr sz="3200" spc="-5" dirty="0">
                <a:latin typeface="Carlito"/>
                <a:cs typeface="Carlito"/>
              </a:rPr>
              <a:t>Advanced </a:t>
            </a:r>
            <a:r>
              <a:rPr sz="3200" spc="-10" dirty="0">
                <a:latin typeface="Carlito"/>
                <a:cs typeface="Carlito"/>
              </a:rPr>
              <a:t>Computer</a:t>
            </a:r>
            <a:r>
              <a:rPr sz="3200" spc="-2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Vision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7723" y="1438662"/>
            <a:ext cx="4416508" cy="3643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4551"/>
            <a:ext cx="70999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Details </a:t>
            </a:r>
            <a:r>
              <a:rPr spc="-30" dirty="0"/>
              <a:t>of </a:t>
            </a:r>
            <a:r>
              <a:rPr spc="-315" dirty="0"/>
              <a:t>Lowe’s </a:t>
            </a:r>
            <a:r>
              <a:rPr spc="-580" dirty="0"/>
              <a:t>SIFT</a:t>
            </a:r>
            <a:r>
              <a:rPr spc="-390" dirty="0"/>
              <a:t> </a:t>
            </a:r>
            <a:r>
              <a:rPr spc="-114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26214"/>
            <a:ext cx="7382509" cy="55886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Run DoG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detector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Find </a:t>
            </a:r>
            <a:r>
              <a:rPr sz="2400" spc="-10" dirty="0">
                <a:latin typeface="Carlito"/>
                <a:cs typeface="Carlito"/>
              </a:rPr>
              <a:t>maxima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location/scale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space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5" dirty="0">
                <a:latin typeface="Carlito"/>
                <a:cs typeface="Carlito"/>
              </a:rPr>
              <a:t>Remove </a:t>
            </a:r>
            <a:r>
              <a:rPr sz="2400" spc="-10" dirty="0">
                <a:latin typeface="Carlito"/>
                <a:cs typeface="Carlito"/>
              </a:rPr>
              <a:t>edge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points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Find </a:t>
            </a:r>
            <a:r>
              <a:rPr sz="2800" spc="-5" dirty="0">
                <a:latin typeface="Carlito"/>
                <a:cs typeface="Carlito"/>
              </a:rPr>
              <a:t>all </a:t>
            </a:r>
            <a:r>
              <a:rPr sz="2800" dirty="0">
                <a:latin typeface="Carlito"/>
                <a:cs typeface="Carlito"/>
              </a:rPr>
              <a:t>major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orientations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Bin </a:t>
            </a:r>
            <a:r>
              <a:rPr sz="2400" spc="-10" dirty="0">
                <a:latin typeface="Carlito"/>
                <a:cs typeface="Carlito"/>
              </a:rPr>
              <a:t>orientations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dirty="0">
                <a:latin typeface="Carlito"/>
                <a:cs typeface="Carlito"/>
              </a:rPr>
              <a:t>36 </a:t>
            </a:r>
            <a:r>
              <a:rPr sz="2400" spc="-5" dirty="0">
                <a:latin typeface="Carlito"/>
                <a:cs typeface="Carlito"/>
              </a:rPr>
              <a:t>bin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histogram</a:t>
            </a:r>
            <a:endParaRPr sz="24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5" dirty="0">
                <a:latin typeface="Carlito"/>
                <a:cs typeface="Carlito"/>
              </a:rPr>
              <a:t>Weight </a:t>
            </a:r>
            <a:r>
              <a:rPr sz="1800" spc="-10" dirty="0">
                <a:latin typeface="Carlito"/>
                <a:cs typeface="Carlito"/>
              </a:rPr>
              <a:t>by gradient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magnitude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5" dirty="0">
                <a:latin typeface="Carlito"/>
                <a:cs typeface="Carlito"/>
              </a:rPr>
              <a:t>Weight </a:t>
            </a:r>
            <a:r>
              <a:rPr sz="1800" spc="-10" dirty="0">
                <a:latin typeface="Carlito"/>
                <a:cs typeface="Carlito"/>
              </a:rPr>
              <a:t>by distance to center </a:t>
            </a:r>
            <a:r>
              <a:rPr sz="1800" spc="-5" dirty="0">
                <a:latin typeface="Carlito"/>
                <a:cs typeface="Carlito"/>
              </a:rPr>
              <a:t>(Gaussian-weighted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mean)</a:t>
            </a:r>
            <a:endParaRPr sz="1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Return orientations </a:t>
            </a:r>
            <a:r>
              <a:rPr sz="2400" dirty="0">
                <a:latin typeface="Carlito"/>
                <a:cs typeface="Carlito"/>
              </a:rPr>
              <a:t>within </a:t>
            </a:r>
            <a:r>
              <a:rPr sz="2400" spc="-5" dirty="0">
                <a:latin typeface="Carlito"/>
                <a:cs typeface="Carlito"/>
              </a:rPr>
              <a:t>0.8 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peak</a:t>
            </a:r>
            <a:endParaRPr sz="24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Carlito"/>
                <a:cs typeface="Carlito"/>
              </a:rPr>
              <a:t>Use </a:t>
            </a:r>
            <a:r>
              <a:rPr sz="1800" spc="-10" dirty="0">
                <a:latin typeface="Carlito"/>
                <a:cs typeface="Carlito"/>
              </a:rPr>
              <a:t>parabola </a:t>
            </a:r>
            <a:r>
              <a:rPr sz="1800" spc="-15" dirty="0">
                <a:latin typeface="Carlito"/>
                <a:cs typeface="Carlito"/>
              </a:rPr>
              <a:t>for better </a:t>
            </a:r>
            <a:r>
              <a:rPr sz="1800" spc="-10" dirty="0">
                <a:latin typeface="Carlito"/>
                <a:cs typeface="Carlito"/>
              </a:rPr>
              <a:t>orientation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fit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For </a:t>
            </a:r>
            <a:r>
              <a:rPr sz="2800" dirty="0">
                <a:latin typeface="Carlito"/>
                <a:cs typeface="Carlito"/>
              </a:rPr>
              <a:t>each </a:t>
            </a:r>
            <a:r>
              <a:rPr sz="2800" spc="-20" dirty="0">
                <a:latin typeface="Carlito"/>
                <a:cs typeface="Carlito"/>
              </a:rPr>
              <a:t>(x,y,scale,orientation), create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descriptor: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34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Sample 16x16 </a:t>
            </a:r>
            <a:r>
              <a:rPr sz="2400" spc="-10" dirty="0">
                <a:latin typeface="Carlito"/>
                <a:cs typeface="Carlito"/>
              </a:rPr>
              <a:t>gradient </a:t>
            </a:r>
            <a:r>
              <a:rPr sz="2400" dirty="0">
                <a:latin typeface="Carlito"/>
                <a:cs typeface="Carlito"/>
              </a:rPr>
              <a:t>mag. and </a:t>
            </a:r>
            <a:r>
              <a:rPr sz="2400" spc="-10" dirty="0">
                <a:latin typeface="Carlito"/>
                <a:cs typeface="Carlito"/>
              </a:rPr>
              <a:t>rel.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orientation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Bin 4x4 </a:t>
            </a:r>
            <a:r>
              <a:rPr sz="2400" spc="-5" dirty="0">
                <a:latin typeface="Carlito"/>
                <a:cs typeface="Carlito"/>
              </a:rPr>
              <a:t>samples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dirty="0">
                <a:latin typeface="Carlito"/>
                <a:cs typeface="Carlito"/>
              </a:rPr>
              <a:t>4x4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histograms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Threshold values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max </a:t>
            </a:r>
            <a:r>
              <a:rPr sz="2400" spc="-5" dirty="0">
                <a:latin typeface="Carlito"/>
                <a:cs typeface="Carlito"/>
              </a:rPr>
              <a:t>of 0.2, divide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spc="-5" dirty="0">
                <a:latin typeface="Carlito"/>
                <a:cs typeface="Carlito"/>
              </a:rPr>
              <a:t>L2</a:t>
            </a:r>
            <a:r>
              <a:rPr sz="2400" spc="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norm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Final </a:t>
            </a:r>
            <a:r>
              <a:rPr sz="2400" spc="-10" dirty="0">
                <a:latin typeface="Carlito"/>
                <a:cs typeface="Carlito"/>
              </a:rPr>
              <a:t>descriptor: </a:t>
            </a:r>
            <a:r>
              <a:rPr sz="2400" spc="-5" dirty="0">
                <a:latin typeface="Carlito"/>
                <a:cs typeface="Carlito"/>
              </a:rPr>
              <a:t>4x4x8 normalized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histograms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97232" y="1607715"/>
            <a:ext cx="2208467" cy="73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07022" y="2626069"/>
            <a:ext cx="2193647" cy="67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69806" y="6507581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Lowe </a:t>
            </a:r>
            <a:r>
              <a:rPr sz="1800" dirty="0">
                <a:latin typeface="Carlito"/>
                <a:cs typeface="Carlito"/>
              </a:rPr>
              <a:t>IJCV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2004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66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SIFT</a:t>
            </a:r>
            <a:r>
              <a:rPr spc="-280" dirty="0"/>
              <a:t> </a:t>
            </a:r>
            <a:r>
              <a:rPr spc="-32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12260" y="1668748"/>
            <a:ext cx="2923540" cy="4409440"/>
            <a:chOff x="6812260" y="1668748"/>
            <a:chExt cx="2923540" cy="4409440"/>
          </a:xfrm>
        </p:grpSpPr>
        <p:sp>
          <p:nvSpPr>
            <p:cNvPr id="4" name="object 4"/>
            <p:cNvSpPr/>
            <p:nvPr/>
          </p:nvSpPr>
          <p:spPr>
            <a:xfrm>
              <a:off x="6812260" y="1668748"/>
              <a:ext cx="2923069" cy="44089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9899" y="1676400"/>
              <a:ext cx="2857500" cy="4343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430761" y="1668748"/>
            <a:ext cx="2923540" cy="4409440"/>
            <a:chOff x="2430761" y="1668748"/>
            <a:chExt cx="2923540" cy="4409440"/>
          </a:xfrm>
        </p:grpSpPr>
        <p:sp>
          <p:nvSpPr>
            <p:cNvPr id="7" name="object 7"/>
            <p:cNvSpPr/>
            <p:nvPr/>
          </p:nvSpPr>
          <p:spPr>
            <a:xfrm>
              <a:off x="2430761" y="1668748"/>
              <a:ext cx="2923069" cy="44089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38399" y="1676400"/>
              <a:ext cx="2857500" cy="4343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698221" y="3276600"/>
            <a:ext cx="913130" cy="896619"/>
            <a:chOff x="5698221" y="3276600"/>
            <a:chExt cx="913130" cy="896619"/>
          </a:xfrm>
        </p:grpSpPr>
        <p:sp>
          <p:nvSpPr>
            <p:cNvPr id="10" name="object 10"/>
            <p:cNvSpPr/>
            <p:nvPr/>
          </p:nvSpPr>
          <p:spPr>
            <a:xfrm>
              <a:off x="5698221" y="3278091"/>
              <a:ext cx="912908" cy="894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21096" y="3462540"/>
              <a:ext cx="664451" cy="5821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5000" y="32766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4191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419100" y="628650"/>
                  </a:lnTo>
                  <a:lnTo>
                    <a:pt x="419100" y="838200"/>
                  </a:lnTo>
                  <a:lnTo>
                    <a:pt x="838200" y="41910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72734" y="3531489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rlito"/>
                <a:cs typeface="Carlito"/>
              </a:rPr>
              <a:t>s</a:t>
            </a:r>
            <a:r>
              <a:rPr sz="1800" spc="-5" dirty="0">
                <a:latin typeface="Carlito"/>
                <a:cs typeface="Carlito"/>
              </a:rPr>
              <a:t>ift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8629" y="6037579"/>
            <a:ext cx="1823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rlito"/>
                <a:cs typeface="Carlito"/>
              </a:rPr>
              <a:t>868 SIFT</a:t>
            </a:r>
            <a:r>
              <a:rPr sz="2000" b="1" spc="-95" dirty="0">
                <a:latin typeface="Carlito"/>
                <a:cs typeface="Carlito"/>
              </a:rPr>
              <a:t> </a:t>
            </a:r>
            <a:r>
              <a:rPr sz="2000" b="1" spc="-15" dirty="0">
                <a:latin typeface="Carlito"/>
                <a:cs typeface="Carlito"/>
              </a:rPr>
              <a:t>features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547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Feature</a:t>
            </a:r>
            <a:r>
              <a:rPr spc="-315" dirty="0"/>
              <a:t> </a:t>
            </a:r>
            <a:r>
              <a:rPr spc="-185" dirty="0"/>
              <a:t>matching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756565"/>
            <a:ext cx="7900670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85"/>
              </a:spcBef>
            </a:pPr>
            <a:r>
              <a:rPr sz="2800" spc="-10" dirty="0">
                <a:latin typeface="Carlito"/>
                <a:cs typeface="Carlito"/>
              </a:rPr>
              <a:t>Given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dirty="0">
                <a:latin typeface="Carlito"/>
                <a:cs typeface="Carlito"/>
              </a:rPr>
              <a:t>I</a:t>
            </a:r>
            <a:r>
              <a:rPr sz="2775" baseline="-21021" dirty="0">
                <a:latin typeface="Carlito"/>
                <a:cs typeface="Carlito"/>
              </a:rPr>
              <a:t>1</a:t>
            </a:r>
            <a:r>
              <a:rPr sz="2800" dirty="0">
                <a:latin typeface="Carlito"/>
                <a:cs typeface="Carlito"/>
              </a:rPr>
              <a:t>, </a:t>
            </a: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find the </a:t>
            </a:r>
            <a:r>
              <a:rPr sz="2800" spc="-15" dirty="0">
                <a:latin typeface="Carlito"/>
                <a:cs typeface="Carlito"/>
              </a:rPr>
              <a:t>best match </a:t>
            </a:r>
            <a:r>
              <a:rPr sz="2800" spc="-5" dirty="0">
                <a:latin typeface="Carlito"/>
                <a:cs typeface="Carlito"/>
              </a:rPr>
              <a:t>in</a:t>
            </a:r>
            <a:r>
              <a:rPr sz="2800" spc="19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I</a:t>
            </a:r>
            <a:r>
              <a:rPr sz="2775" spc="-22" baseline="-21021" dirty="0">
                <a:latin typeface="Carlito"/>
                <a:cs typeface="Carlito"/>
              </a:rPr>
              <a:t>2</a:t>
            </a:r>
            <a:r>
              <a:rPr sz="2800" spc="-15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  <a:p>
            <a:pPr marL="965200" indent="-457834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965200" algn="l"/>
                <a:tab pos="965835" algn="l"/>
              </a:tabLst>
            </a:pPr>
            <a:r>
              <a:rPr sz="2400" spc="-10" dirty="0">
                <a:latin typeface="Carlito"/>
                <a:cs typeface="Carlito"/>
              </a:rPr>
              <a:t>Define distance </a:t>
            </a:r>
            <a:r>
              <a:rPr sz="2400" spc="-5" dirty="0">
                <a:latin typeface="Carlito"/>
                <a:cs typeface="Carlito"/>
              </a:rPr>
              <a:t>function </a:t>
            </a:r>
            <a:r>
              <a:rPr sz="2400" spc="-10" dirty="0">
                <a:latin typeface="Carlito"/>
                <a:cs typeface="Carlito"/>
              </a:rPr>
              <a:t>that compares two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descriptors</a:t>
            </a:r>
            <a:endParaRPr sz="2400">
              <a:latin typeface="Carlito"/>
              <a:cs typeface="Carlito"/>
            </a:endParaRPr>
          </a:p>
          <a:p>
            <a:pPr marL="965200" indent="-457834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965200" algn="l"/>
                <a:tab pos="965835" algn="l"/>
              </a:tabLst>
            </a:pPr>
            <a:r>
              <a:rPr sz="2400" spc="-65" dirty="0">
                <a:latin typeface="Carlito"/>
                <a:cs typeface="Carlito"/>
              </a:rPr>
              <a:t>Test </a:t>
            </a:r>
            <a:r>
              <a:rPr sz="2400" dirty="0">
                <a:latin typeface="Carlito"/>
                <a:cs typeface="Carlito"/>
              </a:rPr>
              <a:t>all the </a:t>
            </a:r>
            <a:r>
              <a:rPr sz="2400" spc="-15" dirty="0">
                <a:latin typeface="Carlito"/>
                <a:cs typeface="Carlito"/>
              </a:rPr>
              <a:t>features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I</a:t>
            </a:r>
            <a:r>
              <a:rPr sz="2400" spc="-15" baseline="-20833" dirty="0">
                <a:latin typeface="Carlito"/>
                <a:cs typeface="Carlito"/>
              </a:rPr>
              <a:t>2</a:t>
            </a:r>
            <a:r>
              <a:rPr sz="2400" spc="-10" dirty="0">
                <a:latin typeface="Carlito"/>
                <a:cs typeface="Carlito"/>
              </a:rPr>
              <a:t>, </a:t>
            </a:r>
            <a:r>
              <a:rPr sz="2400" spc="-5" dirty="0">
                <a:latin typeface="Carlito"/>
                <a:cs typeface="Carlito"/>
              </a:rPr>
              <a:t>find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one </a:t>
            </a:r>
            <a:r>
              <a:rPr sz="2400" dirty="0">
                <a:latin typeface="Carlito"/>
                <a:cs typeface="Carlito"/>
              </a:rPr>
              <a:t>with min </a:t>
            </a:r>
            <a:r>
              <a:rPr sz="2400" spc="-10" dirty="0">
                <a:latin typeface="Carlito"/>
                <a:cs typeface="Carlito"/>
              </a:rPr>
              <a:t>distance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642" y="306070"/>
            <a:ext cx="37452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Feature</a:t>
            </a:r>
            <a:r>
              <a:rPr spc="-285" dirty="0"/>
              <a:t> </a:t>
            </a:r>
            <a:r>
              <a:rPr spc="-210" dirty="0"/>
              <a:t>distance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2242" y="1226214"/>
            <a:ext cx="8347075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define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0" dirty="0">
                <a:latin typeface="Carlito"/>
                <a:cs typeface="Carlito"/>
              </a:rPr>
              <a:t>difference </a:t>
            </a:r>
            <a:r>
              <a:rPr sz="2800" spc="-10" dirty="0">
                <a:latin typeface="Carlito"/>
                <a:cs typeface="Carlito"/>
              </a:rPr>
              <a:t>between two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i="1" dirty="0">
                <a:latin typeface="Carlito"/>
                <a:cs typeface="Carlito"/>
              </a:rPr>
              <a:t>f</a:t>
            </a:r>
            <a:r>
              <a:rPr sz="2775" baseline="-21021" dirty="0">
                <a:latin typeface="Carlito"/>
                <a:cs typeface="Carlito"/>
              </a:rPr>
              <a:t>1</a:t>
            </a:r>
            <a:r>
              <a:rPr sz="2800" dirty="0">
                <a:latin typeface="Carlito"/>
                <a:cs typeface="Carlito"/>
              </a:rPr>
              <a:t>,</a:t>
            </a:r>
            <a:r>
              <a:rPr sz="2800" spc="110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f</a:t>
            </a:r>
            <a:r>
              <a:rPr sz="2775" baseline="-21021" dirty="0">
                <a:latin typeface="Carlito"/>
                <a:cs typeface="Carlito"/>
              </a:rPr>
              <a:t>2</a:t>
            </a:r>
            <a:r>
              <a:rPr sz="2800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  <a:p>
            <a:pPr marL="952500" indent="-457834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952500" algn="l"/>
                <a:tab pos="953135" algn="l"/>
              </a:tabLst>
            </a:pPr>
            <a:r>
              <a:rPr sz="2400" spc="-5" dirty="0">
                <a:latin typeface="Carlito"/>
                <a:cs typeface="Carlito"/>
              </a:rPr>
              <a:t>Simple </a:t>
            </a:r>
            <a:r>
              <a:rPr sz="2400" spc="-10" dirty="0">
                <a:latin typeface="Carlito"/>
                <a:cs typeface="Carlito"/>
              </a:rPr>
              <a:t>approach: </a:t>
            </a:r>
            <a:r>
              <a:rPr sz="2400" spc="5" dirty="0">
                <a:latin typeface="Carlito"/>
                <a:cs typeface="Carlito"/>
              </a:rPr>
              <a:t>L</a:t>
            </a:r>
            <a:r>
              <a:rPr sz="2400" spc="7" baseline="-20833" dirty="0">
                <a:latin typeface="Carlito"/>
                <a:cs typeface="Carlito"/>
              </a:rPr>
              <a:t>2 </a:t>
            </a:r>
            <a:r>
              <a:rPr sz="2400" spc="-10" dirty="0">
                <a:latin typeface="Carlito"/>
                <a:cs typeface="Carlito"/>
              </a:rPr>
              <a:t>distance, </a:t>
            </a:r>
            <a:r>
              <a:rPr sz="2400" spc="-5" dirty="0">
                <a:latin typeface="Carlito"/>
                <a:cs typeface="Carlito"/>
              </a:rPr>
              <a:t>||f</a:t>
            </a:r>
            <a:r>
              <a:rPr sz="2400" spc="-7" baseline="-20833" dirty="0">
                <a:latin typeface="Carlito"/>
                <a:cs typeface="Carlito"/>
              </a:rPr>
              <a:t>1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5" dirty="0">
                <a:latin typeface="Carlito"/>
                <a:cs typeface="Carlito"/>
              </a:rPr>
              <a:t>f</a:t>
            </a:r>
            <a:r>
              <a:rPr sz="2400" spc="-7" baseline="-20833" dirty="0">
                <a:latin typeface="Carlito"/>
                <a:cs typeface="Carlito"/>
              </a:rPr>
              <a:t>2</a:t>
            </a:r>
            <a:r>
              <a:rPr sz="2400" spc="225" baseline="-20833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||</a:t>
            </a:r>
            <a:endParaRPr sz="2400">
              <a:latin typeface="Carlito"/>
              <a:cs typeface="Carlito"/>
            </a:endParaRPr>
          </a:p>
          <a:p>
            <a:pPr marL="952500" indent="-457834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952500" algn="l"/>
                <a:tab pos="953135" algn="l"/>
              </a:tabLst>
            </a:pPr>
            <a:r>
              <a:rPr sz="2400" spc="-10" dirty="0">
                <a:latin typeface="Carlito"/>
                <a:cs typeface="Carlito"/>
              </a:rPr>
              <a:t>can give good </a:t>
            </a:r>
            <a:r>
              <a:rPr sz="2400" spc="-15" dirty="0">
                <a:latin typeface="Carlito"/>
                <a:cs typeface="Carlito"/>
              </a:rPr>
              <a:t>scores to </a:t>
            </a:r>
            <a:r>
              <a:rPr sz="2400" dirty="0">
                <a:latin typeface="Carlito"/>
                <a:cs typeface="Carlito"/>
              </a:rPr>
              <a:t>ambiguous </a:t>
            </a:r>
            <a:r>
              <a:rPr sz="2400" spc="-10" dirty="0">
                <a:latin typeface="Carlito"/>
                <a:cs typeface="Carlito"/>
              </a:rPr>
              <a:t>(incorrect)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matches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29155" y="3162300"/>
            <a:ext cx="4314825" cy="3238500"/>
            <a:chOff x="1629155" y="3162300"/>
            <a:chExt cx="4314825" cy="3238500"/>
          </a:xfrm>
        </p:grpSpPr>
        <p:sp>
          <p:nvSpPr>
            <p:cNvPr id="5" name="object 5"/>
            <p:cNvSpPr/>
            <p:nvPr/>
          </p:nvSpPr>
          <p:spPr>
            <a:xfrm>
              <a:off x="1629155" y="3162300"/>
              <a:ext cx="4314444" cy="323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396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CC99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96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324600" y="3162300"/>
            <a:ext cx="4314825" cy="3238500"/>
            <a:chOff x="6324600" y="3162300"/>
            <a:chExt cx="4314825" cy="3238500"/>
          </a:xfrm>
        </p:grpSpPr>
        <p:sp>
          <p:nvSpPr>
            <p:cNvPr id="9" name="object 9"/>
            <p:cNvSpPr/>
            <p:nvPr/>
          </p:nvSpPr>
          <p:spPr>
            <a:xfrm>
              <a:off x="6324600" y="3162300"/>
              <a:ext cx="4314444" cy="323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39477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CC99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39477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96794" y="3564712"/>
            <a:ext cx="340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150" spc="7" baseline="-21164" dirty="0">
                <a:solidFill>
                  <a:srgbClr val="FFFF00"/>
                </a:solidFill>
                <a:latin typeface="Arial"/>
                <a:cs typeface="Arial"/>
              </a:rPr>
              <a:t>1</a:t>
            </a:r>
            <a:endParaRPr sz="3150" baseline="-211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3020" y="6451556"/>
            <a:ext cx="18986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-10" dirty="0">
                <a:latin typeface="Arial"/>
                <a:cs typeface="Arial"/>
              </a:rPr>
              <a:t>I</a:t>
            </a:r>
            <a:r>
              <a:rPr sz="1950" spc="22" baseline="-21367" dirty="0">
                <a:latin typeface="Arial"/>
                <a:cs typeface="Arial"/>
              </a:rPr>
              <a:t>1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979" y="6451556"/>
            <a:ext cx="18986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-10" dirty="0">
                <a:latin typeface="Arial"/>
                <a:cs typeface="Arial"/>
              </a:rPr>
              <a:t>I</a:t>
            </a:r>
            <a:r>
              <a:rPr sz="1950" spc="22" baseline="-21367" dirty="0">
                <a:latin typeface="Arial"/>
                <a:cs typeface="Arial"/>
              </a:rPr>
              <a:t>2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3833" y="3564712"/>
            <a:ext cx="340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150" spc="7" baseline="-21164"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endParaRPr sz="3150" baseline="-211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9155" y="3162300"/>
            <a:ext cx="4314825" cy="3238500"/>
            <a:chOff x="1629155" y="3162300"/>
            <a:chExt cx="4314825" cy="3238500"/>
          </a:xfrm>
        </p:grpSpPr>
        <p:sp>
          <p:nvSpPr>
            <p:cNvPr id="3" name="object 3"/>
            <p:cNvSpPr/>
            <p:nvPr/>
          </p:nvSpPr>
          <p:spPr>
            <a:xfrm>
              <a:off x="1629155" y="3162300"/>
              <a:ext cx="4314444" cy="323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96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CC99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396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324600" y="3162300"/>
            <a:ext cx="4314825" cy="3238500"/>
            <a:chOff x="6324600" y="3162300"/>
            <a:chExt cx="4314825" cy="3238500"/>
          </a:xfrm>
        </p:grpSpPr>
        <p:sp>
          <p:nvSpPr>
            <p:cNvPr id="7" name="object 7"/>
            <p:cNvSpPr/>
            <p:nvPr/>
          </p:nvSpPr>
          <p:spPr>
            <a:xfrm>
              <a:off x="6324600" y="3162300"/>
              <a:ext cx="4314444" cy="323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9477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CC99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39477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4090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CC99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40901" y="4267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71394" y="3564712"/>
            <a:ext cx="71755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6061075" algn="l"/>
                <a:tab pos="6859905" algn="l"/>
              </a:tabLst>
            </a:pPr>
            <a:r>
              <a:rPr sz="3200" spc="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150" spc="7" baseline="-21164" dirty="0">
                <a:solidFill>
                  <a:srgbClr val="FFFF00"/>
                </a:solidFill>
                <a:latin typeface="Arial"/>
                <a:cs typeface="Arial"/>
              </a:rPr>
              <a:t>1	</a:t>
            </a:r>
            <a:r>
              <a:rPr sz="3200" spc="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150" spc="7" baseline="-21164" dirty="0">
                <a:solidFill>
                  <a:srgbClr val="FFFF00"/>
                </a:solidFill>
                <a:latin typeface="Arial"/>
                <a:cs typeface="Arial"/>
              </a:rPr>
              <a:t>2	</a:t>
            </a:r>
            <a:r>
              <a:rPr sz="3200" spc="5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150" spc="7" baseline="-21164"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endParaRPr sz="3150" baseline="-211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3020" y="6451556"/>
            <a:ext cx="18986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-10" dirty="0">
                <a:latin typeface="Arial"/>
                <a:cs typeface="Arial"/>
              </a:rPr>
              <a:t>I</a:t>
            </a:r>
            <a:r>
              <a:rPr sz="1950" spc="22" baseline="-21367" dirty="0">
                <a:latin typeface="Arial"/>
                <a:cs typeface="Arial"/>
              </a:rPr>
              <a:t>1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0979" y="6451556"/>
            <a:ext cx="18986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spc="-10" dirty="0">
                <a:latin typeface="Arial"/>
                <a:cs typeface="Arial"/>
              </a:rPr>
              <a:t>I</a:t>
            </a:r>
            <a:r>
              <a:rPr sz="1950" spc="22" baseline="-21367" dirty="0">
                <a:latin typeface="Arial"/>
                <a:cs typeface="Arial"/>
              </a:rPr>
              <a:t>2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7009" y="3578733"/>
            <a:ext cx="5206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5" dirty="0">
                <a:solidFill>
                  <a:srgbClr val="FFFF00"/>
                </a:solidFill>
                <a:latin typeface="Arial"/>
                <a:cs typeface="Arial"/>
              </a:rPr>
              <a:t>'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4942" y="1210573"/>
            <a:ext cx="8321675" cy="183515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44"/>
              </a:spcBef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define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0" dirty="0">
                <a:latin typeface="Carlito"/>
                <a:cs typeface="Carlito"/>
              </a:rPr>
              <a:t>difference </a:t>
            </a:r>
            <a:r>
              <a:rPr sz="2800" spc="-10" dirty="0">
                <a:latin typeface="Carlito"/>
                <a:cs typeface="Carlito"/>
              </a:rPr>
              <a:t>between two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i="1" dirty="0">
                <a:latin typeface="Carlito"/>
                <a:cs typeface="Carlito"/>
              </a:rPr>
              <a:t>f</a:t>
            </a:r>
            <a:r>
              <a:rPr sz="2775" baseline="-21021" dirty="0">
                <a:latin typeface="Carlito"/>
                <a:cs typeface="Carlito"/>
              </a:rPr>
              <a:t>1</a:t>
            </a:r>
            <a:r>
              <a:rPr sz="2800" dirty="0">
                <a:latin typeface="Carlito"/>
                <a:cs typeface="Carlito"/>
              </a:rPr>
              <a:t>,</a:t>
            </a:r>
            <a:r>
              <a:rPr sz="2800" spc="110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f</a:t>
            </a:r>
            <a:r>
              <a:rPr sz="2775" baseline="-21021" dirty="0">
                <a:latin typeface="Carlito"/>
                <a:cs typeface="Carlito"/>
              </a:rPr>
              <a:t>2</a:t>
            </a:r>
            <a:r>
              <a:rPr sz="2800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  <a:p>
            <a:pPr marL="825500" indent="-343535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825500" algn="l"/>
                <a:tab pos="826135" algn="l"/>
              </a:tabLst>
            </a:pPr>
            <a:r>
              <a:rPr sz="2000" spc="-10" dirty="0">
                <a:latin typeface="Carlito"/>
                <a:cs typeface="Carlito"/>
              </a:rPr>
              <a:t>Better </a:t>
            </a:r>
            <a:r>
              <a:rPr sz="2000" spc="-5" dirty="0">
                <a:latin typeface="Carlito"/>
                <a:cs typeface="Carlito"/>
              </a:rPr>
              <a:t>approach: </a:t>
            </a:r>
            <a:r>
              <a:rPr sz="2000" spc="-15" dirty="0">
                <a:latin typeface="Carlito"/>
                <a:cs typeface="Carlito"/>
              </a:rPr>
              <a:t>ratio </a:t>
            </a:r>
            <a:r>
              <a:rPr sz="2000" spc="-10" dirty="0">
                <a:latin typeface="Carlito"/>
                <a:cs typeface="Carlito"/>
              </a:rPr>
              <a:t>distance </a:t>
            </a:r>
            <a:r>
              <a:rPr sz="2000" dirty="0">
                <a:latin typeface="Carlito"/>
                <a:cs typeface="Carlito"/>
              </a:rPr>
              <a:t>= </a:t>
            </a:r>
            <a:r>
              <a:rPr sz="2000" spc="5" dirty="0">
                <a:latin typeface="Carlito"/>
                <a:cs typeface="Carlito"/>
              </a:rPr>
              <a:t>||f</a:t>
            </a:r>
            <a:r>
              <a:rPr sz="1950" spc="7" baseline="-21367" dirty="0">
                <a:latin typeface="Carlito"/>
                <a:cs typeface="Carlito"/>
              </a:rPr>
              <a:t>1 </a:t>
            </a:r>
            <a:r>
              <a:rPr sz="2000" dirty="0">
                <a:latin typeface="Carlito"/>
                <a:cs typeface="Carlito"/>
              </a:rPr>
              <a:t>- </a:t>
            </a:r>
            <a:r>
              <a:rPr sz="2000" spc="5" dirty="0">
                <a:latin typeface="Carlito"/>
                <a:cs typeface="Carlito"/>
              </a:rPr>
              <a:t>f</a:t>
            </a:r>
            <a:r>
              <a:rPr sz="1950" spc="7" baseline="-21367" dirty="0">
                <a:latin typeface="Carlito"/>
                <a:cs typeface="Carlito"/>
              </a:rPr>
              <a:t>2 </a:t>
            </a:r>
            <a:r>
              <a:rPr sz="2000" spc="-5" dirty="0">
                <a:latin typeface="Carlito"/>
                <a:cs typeface="Carlito"/>
              </a:rPr>
              <a:t>|| </a:t>
            </a:r>
            <a:r>
              <a:rPr sz="2000" dirty="0">
                <a:latin typeface="Carlito"/>
                <a:cs typeface="Carlito"/>
              </a:rPr>
              <a:t>/ </a:t>
            </a:r>
            <a:r>
              <a:rPr sz="2000" spc="-5" dirty="0">
                <a:latin typeface="Carlito"/>
                <a:cs typeface="Carlito"/>
              </a:rPr>
              <a:t>|| </a:t>
            </a:r>
            <a:r>
              <a:rPr sz="2000" spc="10" dirty="0">
                <a:latin typeface="Carlito"/>
                <a:cs typeface="Carlito"/>
              </a:rPr>
              <a:t>f</a:t>
            </a:r>
            <a:r>
              <a:rPr sz="1950" spc="15" baseline="-21367" dirty="0">
                <a:latin typeface="Carlito"/>
                <a:cs typeface="Carlito"/>
              </a:rPr>
              <a:t>1 </a:t>
            </a:r>
            <a:r>
              <a:rPr sz="2000" dirty="0">
                <a:latin typeface="Carlito"/>
                <a:cs typeface="Carlito"/>
              </a:rPr>
              <a:t>- f</a:t>
            </a:r>
            <a:r>
              <a:rPr sz="1950" baseline="-21367" dirty="0">
                <a:latin typeface="Carlito"/>
                <a:cs typeface="Carlito"/>
              </a:rPr>
              <a:t>2</a:t>
            </a:r>
            <a:r>
              <a:rPr sz="2000" dirty="0">
                <a:latin typeface="Carlito"/>
                <a:cs typeface="Carlito"/>
              </a:rPr>
              <a:t>’</a:t>
            </a:r>
            <a:r>
              <a:rPr sz="2000" spc="-10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||</a:t>
            </a:r>
            <a:endParaRPr sz="2000">
              <a:latin typeface="Carlito"/>
              <a:cs typeface="Carlito"/>
            </a:endParaRPr>
          </a:p>
          <a:p>
            <a:pPr marL="1282700" lvl="1" indent="-343535">
              <a:lnSpc>
                <a:spcPct val="100000"/>
              </a:lnSpc>
              <a:buFont typeface="Arial"/>
              <a:buChar char="•"/>
              <a:tabLst>
                <a:tab pos="1282700" algn="l"/>
                <a:tab pos="1283335" algn="l"/>
              </a:tabLst>
            </a:pPr>
            <a:r>
              <a:rPr sz="2000" spc="5" dirty="0">
                <a:latin typeface="Carlito"/>
                <a:cs typeface="Carlito"/>
              </a:rPr>
              <a:t>f</a:t>
            </a:r>
            <a:r>
              <a:rPr sz="1950" spc="7" baseline="-21367" dirty="0">
                <a:latin typeface="Carlito"/>
                <a:cs typeface="Carlito"/>
              </a:rPr>
              <a:t>2 </a:t>
            </a:r>
            <a:r>
              <a:rPr sz="2000" dirty="0">
                <a:latin typeface="Carlito"/>
                <a:cs typeface="Carlito"/>
              </a:rPr>
              <a:t>is </a:t>
            </a:r>
            <a:r>
              <a:rPr sz="2000" spc="-10" dirty="0">
                <a:latin typeface="Carlito"/>
                <a:cs typeface="Carlito"/>
              </a:rPr>
              <a:t>best </a:t>
            </a:r>
            <a:r>
              <a:rPr sz="2000" dirty="0">
                <a:latin typeface="Carlito"/>
                <a:cs typeface="Carlito"/>
              </a:rPr>
              <a:t>SSD </a:t>
            </a:r>
            <a:r>
              <a:rPr sz="2000" spc="-10" dirty="0">
                <a:latin typeface="Carlito"/>
                <a:cs typeface="Carlito"/>
              </a:rPr>
              <a:t>match to </a:t>
            </a:r>
            <a:r>
              <a:rPr sz="2000" spc="10" dirty="0">
                <a:latin typeface="Carlito"/>
                <a:cs typeface="Carlito"/>
              </a:rPr>
              <a:t>f</a:t>
            </a:r>
            <a:r>
              <a:rPr sz="1950" spc="15" baseline="-21367" dirty="0">
                <a:latin typeface="Carlito"/>
                <a:cs typeface="Carlito"/>
              </a:rPr>
              <a:t>1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290" dirty="0">
                <a:latin typeface="Carlito"/>
                <a:cs typeface="Carlito"/>
              </a:rPr>
              <a:t> </a:t>
            </a:r>
            <a:r>
              <a:rPr sz="2000" spc="5" dirty="0">
                <a:latin typeface="Carlito"/>
                <a:cs typeface="Carlito"/>
              </a:rPr>
              <a:t>I</a:t>
            </a:r>
            <a:r>
              <a:rPr sz="1950" spc="7" baseline="-21367" dirty="0">
                <a:latin typeface="Carlito"/>
                <a:cs typeface="Carlito"/>
              </a:rPr>
              <a:t>2</a:t>
            </a:r>
            <a:endParaRPr sz="1950" baseline="-21367">
              <a:latin typeface="Carlito"/>
              <a:cs typeface="Carlito"/>
            </a:endParaRPr>
          </a:p>
          <a:p>
            <a:pPr marL="1282700" lvl="1" indent="-343535">
              <a:lnSpc>
                <a:spcPct val="100000"/>
              </a:lnSpc>
              <a:buFont typeface="Arial"/>
              <a:buChar char="•"/>
              <a:tabLst>
                <a:tab pos="1282700" algn="l"/>
                <a:tab pos="1283335" algn="l"/>
              </a:tabLst>
            </a:pPr>
            <a:r>
              <a:rPr sz="2000" dirty="0">
                <a:latin typeface="Carlito"/>
                <a:cs typeface="Carlito"/>
              </a:rPr>
              <a:t>f</a:t>
            </a:r>
            <a:r>
              <a:rPr sz="1950" baseline="-21367" dirty="0">
                <a:latin typeface="Carlito"/>
                <a:cs typeface="Carlito"/>
              </a:rPr>
              <a:t>2</a:t>
            </a:r>
            <a:r>
              <a:rPr sz="2000" dirty="0">
                <a:latin typeface="Carlito"/>
                <a:cs typeface="Carlito"/>
              </a:rPr>
              <a:t>’ </a:t>
            </a:r>
            <a:r>
              <a:rPr sz="2000" spc="-5" dirty="0">
                <a:latin typeface="Carlito"/>
                <a:cs typeface="Carlito"/>
              </a:rPr>
              <a:t>is </a:t>
            </a:r>
            <a:r>
              <a:rPr sz="2000" spc="10" dirty="0">
                <a:latin typeface="Carlito"/>
                <a:cs typeface="Carlito"/>
              </a:rPr>
              <a:t>2</a:t>
            </a:r>
            <a:r>
              <a:rPr sz="1950" spc="15" baseline="25641" dirty="0">
                <a:latin typeface="Carlito"/>
                <a:cs typeface="Carlito"/>
              </a:rPr>
              <a:t>nd </a:t>
            </a:r>
            <a:r>
              <a:rPr sz="2000" spc="-10" dirty="0">
                <a:latin typeface="Carlito"/>
                <a:cs typeface="Carlito"/>
              </a:rPr>
              <a:t>best </a:t>
            </a:r>
            <a:r>
              <a:rPr sz="2000" dirty="0">
                <a:latin typeface="Carlito"/>
                <a:cs typeface="Carlito"/>
              </a:rPr>
              <a:t>SSD </a:t>
            </a:r>
            <a:r>
              <a:rPr sz="2000" spc="-10" dirty="0">
                <a:latin typeface="Carlito"/>
                <a:cs typeface="Carlito"/>
              </a:rPr>
              <a:t>match to </a:t>
            </a:r>
            <a:r>
              <a:rPr sz="2000" spc="10" dirty="0">
                <a:latin typeface="Carlito"/>
                <a:cs typeface="Carlito"/>
              </a:rPr>
              <a:t>f</a:t>
            </a:r>
            <a:r>
              <a:rPr sz="1950" spc="15" baseline="-21367" dirty="0">
                <a:latin typeface="Carlito"/>
                <a:cs typeface="Carlito"/>
              </a:rPr>
              <a:t>1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295" dirty="0">
                <a:latin typeface="Carlito"/>
                <a:cs typeface="Carlito"/>
              </a:rPr>
              <a:t> </a:t>
            </a:r>
            <a:r>
              <a:rPr sz="2000" spc="5" dirty="0">
                <a:latin typeface="Carlito"/>
                <a:cs typeface="Carlito"/>
              </a:rPr>
              <a:t>I</a:t>
            </a:r>
            <a:r>
              <a:rPr sz="1950" spc="7" baseline="-21367" dirty="0">
                <a:latin typeface="Carlito"/>
                <a:cs typeface="Carlito"/>
              </a:rPr>
              <a:t>2</a:t>
            </a:r>
            <a:endParaRPr sz="1950" baseline="-21367">
              <a:latin typeface="Carlito"/>
              <a:cs typeface="Carlito"/>
            </a:endParaRPr>
          </a:p>
          <a:p>
            <a:pPr marL="1282700" lvl="1" indent="-343535">
              <a:lnSpc>
                <a:spcPct val="100000"/>
              </a:lnSpc>
              <a:buFont typeface="Arial"/>
              <a:buChar char="•"/>
              <a:tabLst>
                <a:tab pos="1282700" algn="l"/>
                <a:tab pos="1283335" algn="l"/>
              </a:tabLst>
            </a:pPr>
            <a:r>
              <a:rPr sz="2000" spc="-5" dirty="0">
                <a:latin typeface="Carlito"/>
                <a:cs typeface="Carlito"/>
              </a:rPr>
              <a:t>gives </a:t>
            </a:r>
            <a:r>
              <a:rPr sz="2000" spc="-10" dirty="0">
                <a:latin typeface="Carlito"/>
                <a:cs typeface="Carlito"/>
              </a:rPr>
              <a:t>large values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ambiguous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matches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07642" y="306070"/>
            <a:ext cx="37452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Feature</a:t>
            </a:r>
            <a:r>
              <a:rPr spc="-285" dirty="0"/>
              <a:t> </a:t>
            </a:r>
            <a:r>
              <a:rPr spc="-210" dirty="0"/>
              <a:t>distance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69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Feature </a:t>
            </a:r>
            <a:r>
              <a:rPr spc="-185" dirty="0"/>
              <a:t>matching</a:t>
            </a:r>
            <a:r>
              <a:rPr spc="-295" dirty="0"/>
              <a:t> </a:t>
            </a:r>
            <a:r>
              <a:rPr spc="-254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400" y="1821165"/>
            <a:ext cx="8592820" cy="4003675"/>
            <a:chOff x="1676400" y="1821165"/>
            <a:chExt cx="8592820" cy="4003675"/>
          </a:xfrm>
        </p:grpSpPr>
        <p:sp>
          <p:nvSpPr>
            <p:cNvPr id="4" name="object 4"/>
            <p:cNvSpPr/>
            <p:nvPr/>
          </p:nvSpPr>
          <p:spPr>
            <a:xfrm>
              <a:off x="5935973" y="1821165"/>
              <a:ext cx="4332744" cy="37734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600" y="1828800"/>
              <a:ext cx="4267200" cy="37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06949" y="1821173"/>
              <a:ext cx="2656393" cy="40035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600" y="1828800"/>
              <a:ext cx="2590800" cy="393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6400" y="1828799"/>
              <a:ext cx="8534400" cy="3922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59502" y="5948807"/>
            <a:ext cx="12261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dirty="0">
                <a:latin typeface="Carlito"/>
                <a:cs typeface="Carlito"/>
              </a:rPr>
              <a:t>51</a:t>
            </a:r>
            <a:r>
              <a:rPr sz="2000" b="1" spc="-8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matches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69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Feature </a:t>
            </a:r>
            <a:r>
              <a:rPr spc="-185" dirty="0"/>
              <a:t>matching</a:t>
            </a:r>
            <a:r>
              <a:rPr spc="-295" dirty="0"/>
              <a:t> </a:t>
            </a:r>
            <a:r>
              <a:rPr spc="-254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400" y="1821165"/>
            <a:ext cx="8592820" cy="3773804"/>
            <a:chOff x="1676400" y="1821165"/>
            <a:chExt cx="8592820" cy="3773804"/>
          </a:xfrm>
        </p:grpSpPr>
        <p:sp>
          <p:nvSpPr>
            <p:cNvPr id="4" name="object 4"/>
            <p:cNvSpPr/>
            <p:nvPr/>
          </p:nvSpPr>
          <p:spPr>
            <a:xfrm>
              <a:off x="5935973" y="1821165"/>
              <a:ext cx="4332744" cy="37734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600" y="1828800"/>
              <a:ext cx="4267200" cy="37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0611" y="1828800"/>
              <a:ext cx="2406395" cy="3429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400" y="1828800"/>
              <a:ext cx="8534400" cy="37078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59502" y="5948807"/>
            <a:ext cx="12261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b="1" dirty="0">
                <a:latin typeface="Carlito"/>
                <a:cs typeface="Carlito"/>
              </a:rPr>
              <a:t>58</a:t>
            </a:r>
            <a:r>
              <a:rPr sz="2000" b="1" spc="-8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matches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22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Evaluating </a:t>
            </a:r>
            <a:r>
              <a:rPr spc="-70" dirty="0"/>
              <a:t>the</a:t>
            </a:r>
            <a:r>
              <a:rPr spc="-275" dirty="0"/>
              <a:t> </a:t>
            </a:r>
            <a:r>
              <a:rPr spc="-175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4600" y="2057400"/>
            <a:ext cx="7162800" cy="2319655"/>
            <a:chOff x="2514600" y="2057400"/>
            <a:chExt cx="7162800" cy="2319655"/>
          </a:xfrm>
        </p:grpSpPr>
        <p:sp>
          <p:nvSpPr>
            <p:cNvPr id="4" name="object 4"/>
            <p:cNvSpPr/>
            <p:nvPr/>
          </p:nvSpPr>
          <p:spPr>
            <a:xfrm>
              <a:off x="2514600" y="2061972"/>
              <a:ext cx="3086100" cy="2314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8762" y="209169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914400" y="685800"/>
                  </a:moveTo>
                  <a:lnTo>
                    <a:pt x="1066800" y="685800"/>
                  </a:lnTo>
                  <a:lnTo>
                    <a:pt x="1066800" y="533400"/>
                  </a:lnTo>
                  <a:lnTo>
                    <a:pt x="914400" y="533400"/>
                  </a:lnTo>
                  <a:lnTo>
                    <a:pt x="914400" y="685800"/>
                  </a:lnTo>
                  <a:close/>
                </a:path>
                <a:path w="1066800" h="685800">
                  <a:moveTo>
                    <a:pt x="228600" y="533400"/>
                  </a:moveTo>
                  <a:lnTo>
                    <a:pt x="381000" y="533400"/>
                  </a:lnTo>
                  <a:lnTo>
                    <a:pt x="381000" y="381000"/>
                  </a:lnTo>
                  <a:lnTo>
                    <a:pt x="228600" y="381000"/>
                  </a:lnTo>
                  <a:lnTo>
                    <a:pt x="228600" y="533400"/>
                  </a:lnTo>
                  <a:close/>
                </a:path>
                <a:path w="1066800" h="6858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16040" y="2057400"/>
              <a:ext cx="3261360" cy="2289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34961" y="2244089"/>
              <a:ext cx="1108075" cy="838200"/>
            </a:xfrm>
            <a:custGeom>
              <a:avLst/>
              <a:gdLst/>
              <a:ahLst/>
              <a:cxnLst/>
              <a:rect l="l" t="t" r="r" b="b"/>
              <a:pathLst>
                <a:path w="1108075" h="838200">
                  <a:moveTo>
                    <a:pt x="955548" y="496824"/>
                  </a:moveTo>
                  <a:lnTo>
                    <a:pt x="1107948" y="496824"/>
                  </a:lnTo>
                  <a:lnTo>
                    <a:pt x="1107948" y="344424"/>
                  </a:lnTo>
                  <a:lnTo>
                    <a:pt x="955548" y="344424"/>
                  </a:lnTo>
                  <a:lnTo>
                    <a:pt x="955548" y="496824"/>
                  </a:lnTo>
                  <a:close/>
                </a:path>
                <a:path w="1108075" h="838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  <a:path w="1108075" h="838200">
                  <a:moveTo>
                    <a:pt x="0" y="838200"/>
                  </a:moveTo>
                  <a:lnTo>
                    <a:pt x="152400" y="838200"/>
                  </a:lnTo>
                  <a:lnTo>
                    <a:pt x="152400" y="685800"/>
                  </a:lnTo>
                  <a:lnTo>
                    <a:pt x="0" y="685800"/>
                  </a:lnTo>
                  <a:lnTo>
                    <a:pt x="0" y="8382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8872" y="2269997"/>
              <a:ext cx="3811270" cy="281305"/>
            </a:xfrm>
            <a:custGeom>
              <a:avLst/>
              <a:gdLst/>
              <a:ahLst/>
              <a:cxnLst/>
              <a:rect l="l" t="t" r="r" b="b"/>
              <a:pathLst>
                <a:path w="3811270" h="281305">
                  <a:moveTo>
                    <a:pt x="3723339" y="28803"/>
                  </a:moveTo>
                  <a:lnTo>
                    <a:pt x="0" y="252222"/>
                  </a:lnTo>
                  <a:lnTo>
                    <a:pt x="1777" y="281177"/>
                  </a:lnTo>
                  <a:lnTo>
                    <a:pt x="3725080" y="57762"/>
                  </a:lnTo>
                  <a:lnTo>
                    <a:pt x="3723339" y="28803"/>
                  </a:lnTo>
                  <a:close/>
                </a:path>
                <a:path w="3811270" h="281305">
                  <a:moveTo>
                    <a:pt x="3787080" y="27939"/>
                  </a:moveTo>
                  <a:lnTo>
                    <a:pt x="3737736" y="27939"/>
                  </a:lnTo>
                  <a:lnTo>
                    <a:pt x="3739515" y="56896"/>
                  </a:lnTo>
                  <a:lnTo>
                    <a:pt x="3725080" y="57762"/>
                  </a:lnTo>
                  <a:lnTo>
                    <a:pt x="3726815" y="86613"/>
                  </a:lnTo>
                  <a:lnTo>
                    <a:pt x="3810888" y="38100"/>
                  </a:lnTo>
                  <a:lnTo>
                    <a:pt x="3787080" y="27939"/>
                  </a:lnTo>
                  <a:close/>
                </a:path>
                <a:path w="3811270" h="281305">
                  <a:moveTo>
                    <a:pt x="3737736" y="27939"/>
                  </a:moveTo>
                  <a:lnTo>
                    <a:pt x="3723339" y="28803"/>
                  </a:lnTo>
                  <a:lnTo>
                    <a:pt x="3725080" y="57762"/>
                  </a:lnTo>
                  <a:lnTo>
                    <a:pt x="3739515" y="56896"/>
                  </a:lnTo>
                  <a:lnTo>
                    <a:pt x="3737736" y="27939"/>
                  </a:lnTo>
                  <a:close/>
                </a:path>
                <a:path w="3811270" h="281305">
                  <a:moveTo>
                    <a:pt x="3721607" y="0"/>
                  </a:moveTo>
                  <a:lnTo>
                    <a:pt x="3723339" y="28803"/>
                  </a:lnTo>
                  <a:lnTo>
                    <a:pt x="3737736" y="27939"/>
                  </a:lnTo>
                  <a:lnTo>
                    <a:pt x="3787080" y="27939"/>
                  </a:lnTo>
                  <a:lnTo>
                    <a:pt x="37216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05855" y="2150364"/>
              <a:ext cx="466725" cy="398145"/>
            </a:xfrm>
            <a:custGeom>
              <a:avLst/>
              <a:gdLst/>
              <a:ahLst/>
              <a:cxnLst/>
              <a:rect l="l" t="t" r="r" b="b"/>
              <a:pathLst>
                <a:path w="466725" h="398144">
                  <a:moveTo>
                    <a:pt x="466344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466344" y="397763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5308" y="2583433"/>
              <a:ext cx="3775710" cy="132715"/>
            </a:xfrm>
            <a:custGeom>
              <a:avLst/>
              <a:gdLst/>
              <a:ahLst/>
              <a:cxnLst/>
              <a:rect l="l" t="t" r="r" b="b"/>
              <a:pathLst>
                <a:path w="3775709" h="132714">
                  <a:moveTo>
                    <a:pt x="3688038" y="28994"/>
                  </a:moveTo>
                  <a:lnTo>
                    <a:pt x="0" y="103377"/>
                  </a:lnTo>
                  <a:lnTo>
                    <a:pt x="507" y="132333"/>
                  </a:lnTo>
                  <a:lnTo>
                    <a:pt x="3688628" y="57822"/>
                  </a:lnTo>
                  <a:lnTo>
                    <a:pt x="3688038" y="28994"/>
                  </a:lnTo>
                  <a:close/>
                </a:path>
                <a:path w="3775709" h="132714">
                  <a:moveTo>
                    <a:pt x="3747911" y="28701"/>
                  </a:moveTo>
                  <a:lnTo>
                    <a:pt x="3702558" y="28701"/>
                  </a:lnTo>
                  <a:lnTo>
                    <a:pt x="3703066" y="57530"/>
                  </a:lnTo>
                  <a:lnTo>
                    <a:pt x="3688628" y="57822"/>
                  </a:lnTo>
                  <a:lnTo>
                    <a:pt x="3689222" y="86867"/>
                  </a:lnTo>
                  <a:lnTo>
                    <a:pt x="3775201" y="41655"/>
                  </a:lnTo>
                  <a:lnTo>
                    <a:pt x="3747911" y="28701"/>
                  </a:lnTo>
                  <a:close/>
                </a:path>
                <a:path w="3775709" h="132714">
                  <a:moveTo>
                    <a:pt x="3702558" y="28701"/>
                  </a:moveTo>
                  <a:lnTo>
                    <a:pt x="3688038" y="28994"/>
                  </a:lnTo>
                  <a:lnTo>
                    <a:pt x="3688628" y="57822"/>
                  </a:lnTo>
                  <a:lnTo>
                    <a:pt x="3703066" y="57530"/>
                  </a:lnTo>
                  <a:lnTo>
                    <a:pt x="3702558" y="28701"/>
                  </a:lnTo>
                  <a:close/>
                </a:path>
                <a:path w="3775709" h="132714">
                  <a:moveTo>
                    <a:pt x="3687444" y="0"/>
                  </a:moveTo>
                  <a:lnTo>
                    <a:pt x="3688038" y="28994"/>
                  </a:lnTo>
                  <a:lnTo>
                    <a:pt x="3702558" y="28701"/>
                  </a:lnTo>
                  <a:lnTo>
                    <a:pt x="3747911" y="28701"/>
                  </a:lnTo>
                  <a:lnTo>
                    <a:pt x="368744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1200" y="2471927"/>
              <a:ext cx="466725" cy="396240"/>
            </a:xfrm>
            <a:custGeom>
              <a:avLst/>
              <a:gdLst/>
              <a:ahLst/>
              <a:cxnLst/>
              <a:rect l="l" t="t" r="r" b="b"/>
              <a:pathLst>
                <a:path w="466725" h="396239">
                  <a:moveTo>
                    <a:pt x="466344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466344" y="396239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60194" y="1500581"/>
            <a:ext cx="757364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How can </a:t>
            </a:r>
            <a:r>
              <a:rPr sz="2400" spc="-15" dirty="0">
                <a:latin typeface="Carlito"/>
                <a:cs typeface="Carlito"/>
              </a:rPr>
              <a:t>we </a:t>
            </a:r>
            <a:r>
              <a:rPr sz="2400" spc="-5" dirty="0">
                <a:latin typeface="Carlito"/>
                <a:cs typeface="Carlito"/>
              </a:rPr>
              <a:t>measure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performance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feature</a:t>
            </a:r>
            <a:r>
              <a:rPr sz="2400" spc="-5" dirty="0">
                <a:latin typeface="Carlito"/>
                <a:cs typeface="Carlito"/>
              </a:rPr>
              <a:t> matcher?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Carlito"/>
              <a:cs typeface="Carlito"/>
            </a:endParaRPr>
          </a:p>
          <a:p>
            <a:pPr marL="373697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  <a:p>
            <a:pPr marL="382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75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91564" y="2243073"/>
            <a:ext cx="3843654" cy="1163955"/>
          </a:xfrm>
          <a:custGeom>
            <a:avLst/>
            <a:gdLst/>
            <a:ahLst/>
            <a:cxnLst/>
            <a:rect l="l" t="t" r="r" b="b"/>
            <a:pathLst>
              <a:path w="3843654" h="1163954">
                <a:moveTo>
                  <a:pt x="14347" y="0"/>
                </a:moveTo>
                <a:lnTo>
                  <a:pt x="7489" y="121158"/>
                </a:lnTo>
                <a:lnTo>
                  <a:pt x="4568" y="181355"/>
                </a:lnTo>
                <a:lnTo>
                  <a:pt x="2155" y="240918"/>
                </a:lnTo>
                <a:lnTo>
                  <a:pt x="504" y="299974"/>
                </a:lnTo>
                <a:lnTo>
                  <a:pt x="0" y="358393"/>
                </a:lnTo>
                <a:lnTo>
                  <a:pt x="504" y="415036"/>
                </a:lnTo>
                <a:lnTo>
                  <a:pt x="2409" y="470535"/>
                </a:lnTo>
                <a:lnTo>
                  <a:pt x="5965" y="524763"/>
                </a:lnTo>
                <a:lnTo>
                  <a:pt x="11299" y="577341"/>
                </a:lnTo>
                <a:lnTo>
                  <a:pt x="18538" y="628014"/>
                </a:lnTo>
                <a:lnTo>
                  <a:pt x="28190" y="677163"/>
                </a:lnTo>
                <a:lnTo>
                  <a:pt x="40001" y="723646"/>
                </a:lnTo>
                <a:lnTo>
                  <a:pt x="54733" y="767841"/>
                </a:lnTo>
                <a:lnTo>
                  <a:pt x="72259" y="809498"/>
                </a:lnTo>
                <a:lnTo>
                  <a:pt x="102993" y="866013"/>
                </a:lnTo>
                <a:lnTo>
                  <a:pt x="111502" y="882523"/>
                </a:lnTo>
                <a:lnTo>
                  <a:pt x="131568" y="930148"/>
                </a:lnTo>
                <a:lnTo>
                  <a:pt x="147697" y="975105"/>
                </a:lnTo>
                <a:lnTo>
                  <a:pt x="158492" y="1003300"/>
                </a:lnTo>
                <a:lnTo>
                  <a:pt x="179574" y="1044193"/>
                </a:lnTo>
                <a:lnTo>
                  <a:pt x="210562" y="1080897"/>
                </a:lnTo>
                <a:lnTo>
                  <a:pt x="256155" y="1111630"/>
                </a:lnTo>
                <a:lnTo>
                  <a:pt x="296668" y="1128267"/>
                </a:lnTo>
                <a:lnTo>
                  <a:pt x="345690" y="1141349"/>
                </a:lnTo>
                <a:lnTo>
                  <a:pt x="389505" y="1149223"/>
                </a:lnTo>
                <a:lnTo>
                  <a:pt x="439543" y="1155446"/>
                </a:lnTo>
                <a:lnTo>
                  <a:pt x="517902" y="1160906"/>
                </a:lnTo>
                <a:lnTo>
                  <a:pt x="586101" y="1163065"/>
                </a:lnTo>
                <a:lnTo>
                  <a:pt x="636393" y="1163447"/>
                </a:lnTo>
                <a:lnTo>
                  <a:pt x="690749" y="1163065"/>
                </a:lnTo>
                <a:lnTo>
                  <a:pt x="779903" y="1160906"/>
                </a:lnTo>
                <a:lnTo>
                  <a:pt x="843911" y="1158239"/>
                </a:lnTo>
                <a:lnTo>
                  <a:pt x="911221" y="1154684"/>
                </a:lnTo>
                <a:lnTo>
                  <a:pt x="1056001" y="1144777"/>
                </a:lnTo>
                <a:lnTo>
                  <a:pt x="1276773" y="1125347"/>
                </a:lnTo>
                <a:lnTo>
                  <a:pt x="636647" y="1125347"/>
                </a:lnTo>
                <a:lnTo>
                  <a:pt x="587117" y="1124965"/>
                </a:lnTo>
                <a:lnTo>
                  <a:pt x="520061" y="1122934"/>
                </a:lnTo>
                <a:lnTo>
                  <a:pt x="480056" y="1120521"/>
                </a:lnTo>
                <a:lnTo>
                  <a:pt x="426716" y="1115695"/>
                </a:lnTo>
                <a:lnTo>
                  <a:pt x="380869" y="1109345"/>
                </a:lnTo>
                <a:lnTo>
                  <a:pt x="341753" y="1101471"/>
                </a:lnTo>
                <a:lnTo>
                  <a:pt x="299462" y="1088898"/>
                </a:lnTo>
                <a:lnTo>
                  <a:pt x="260219" y="1070483"/>
                </a:lnTo>
                <a:lnTo>
                  <a:pt x="227834" y="1044575"/>
                </a:lnTo>
                <a:lnTo>
                  <a:pt x="205609" y="1013587"/>
                </a:lnTo>
                <a:lnTo>
                  <a:pt x="183511" y="962278"/>
                </a:lnTo>
                <a:lnTo>
                  <a:pt x="167128" y="916304"/>
                </a:lnTo>
                <a:lnTo>
                  <a:pt x="160651" y="899795"/>
                </a:lnTo>
                <a:lnTo>
                  <a:pt x="153421" y="882523"/>
                </a:lnTo>
                <a:lnTo>
                  <a:pt x="145411" y="865251"/>
                </a:lnTo>
                <a:lnTo>
                  <a:pt x="136140" y="847089"/>
                </a:lnTo>
                <a:lnTo>
                  <a:pt x="116328" y="812038"/>
                </a:lnTo>
                <a:lnTo>
                  <a:pt x="107057" y="793876"/>
                </a:lnTo>
                <a:lnTo>
                  <a:pt x="90674" y="755141"/>
                </a:lnTo>
                <a:lnTo>
                  <a:pt x="76831" y="713613"/>
                </a:lnTo>
                <a:lnTo>
                  <a:pt x="65528" y="669289"/>
                </a:lnTo>
                <a:lnTo>
                  <a:pt x="56257" y="622680"/>
                </a:lnTo>
                <a:lnTo>
                  <a:pt x="49145" y="573531"/>
                </a:lnTo>
                <a:lnTo>
                  <a:pt x="44065" y="522350"/>
                </a:lnTo>
                <a:lnTo>
                  <a:pt x="40509" y="469264"/>
                </a:lnTo>
                <a:lnTo>
                  <a:pt x="38604" y="414527"/>
                </a:lnTo>
                <a:lnTo>
                  <a:pt x="38099" y="358013"/>
                </a:lnTo>
                <a:lnTo>
                  <a:pt x="38604" y="300989"/>
                </a:lnTo>
                <a:lnTo>
                  <a:pt x="40255" y="242442"/>
                </a:lnTo>
                <a:lnTo>
                  <a:pt x="42668" y="183261"/>
                </a:lnTo>
                <a:lnTo>
                  <a:pt x="45589" y="123189"/>
                </a:lnTo>
                <a:lnTo>
                  <a:pt x="52447" y="2031"/>
                </a:lnTo>
                <a:lnTo>
                  <a:pt x="14347" y="0"/>
                </a:lnTo>
                <a:close/>
              </a:path>
              <a:path w="3843654" h="1163954">
                <a:moveTo>
                  <a:pt x="3727517" y="760467"/>
                </a:moveTo>
                <a:lnTo>
                  <a:pt x="2251706" y="971168"/>
                </a:lnTo>
                <a:lnTo>
                  <a:pt x="1556127" y="1057783"/>
                </a:lnTo>
                <a:lnTo>
                  <a:pt x="1209544" y="1093470"/>
                </a:lnTo>
                <a:lnTo>
                  <a:pt x="1053207" y="1106677"/>
                </a:lnTo>
                <a:lnTo>
                  <a:pt x="909316" y="1116584"/>
                </a:lnTo>
                <a:lnTo>
                  <a:pt x="842260" y="1120139"/>
                </a:lnTo>
                <a:lnTo>
                  <a:pt x="778887" y="1122806"/>
                </a:lnTo>
                <a:lnTo>
                  <a:pt x="690368" y="1124965"/>
                </a:lnTo>
                <a:lnTo>
                  <a:pt x="636647" y="1125347"/>
                </a:lnTo>
                <a:lnTo>
                  <a:pt x="1276773" y="1125347"/>
                </a:lnTo>
                <a:lnTo>
                  <a:pt x="1653536" y="1084961"/>
                </a:lnTo>
                <a:lnTo>
                  <a:pt x="2471797" y="979677"/>
                </a:lnTo>
                <a:lnTo>
                  <a:pt x="3733069" y="798189"/>
                </a:lnTo>
                <a:lnTo>
                  <a:pt x="3727517" y="760467"/>
                </a:lnTo>
                <a:close/>
              </a:path>
              <a:path w="3843654" h="1163954">
                <a:moveTo>
                  <a:pt x="3827931" y="757681"/>
                </a:moveTo>
                <a:lnTo>
                  <a:pt x="3746369" y="757681"/>
                </a:lnTo>
                <a:lnTo>
                  <a:pt x="3751957" y="795401"/>
                </a:lnTo>
                <a:lnTo>
                  <a:pt x="3733069" y="798189"/>
                </a:lnTo>
                <a:lnTo>
                  <a:pt x="3738622" y="835913"/>
                </a:lnTo>
                <a:lnTo>
                  <a:pt x="3843397" y="762762"/>
                </a:lnTo>
                <a:lnTo>
                  <a:pt x="3827931" y="757681"/>
                </a:lnTo>
                <a:close/>
              </a:path>
              <a:path w="3843654" h="1163954">
                <a:moveTo>
                  <a:pt x="3746369" y="757681"/>
                </a:moveTo>
                <a:lnTo>
                  <a:pt x="3727517" y="760467"/>
                </a:lnTo>
                <a:lnTo>
                  <a:pt x="3733069" y="798189"/>
                </a:lnTo>
                <a:lnTo>
                  <a:pt x="3751957" y="795401"/>
                </a:lnTo>
                <a:lnTo>
                  <a:pt x="3746369" y="757681"/>
                </a:lnTo>
                <a:close/>
              </a:path>
              <a:path w="3843654" h="1163954">
                <a:moveTo>
                  <a:pt x="3721985" y="722884"/>
                </a:moveTo>
                <a:lnTo>
                  <a:pt x="3727517" y="760467"/>
                </a:lnTo>
                <a:lnTo>
                  <a:pt x="3746369" y="757681"/>
                </a:lnTo>
                <a:lnTo>
                  <a:pt x="3827931" y="757681"/>
                </a:lnTo>
                <a:lnTo>
                  <a:pt x="3721985" y="72288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15000" y="2929127"/>
            <a:ext cx="608330" cy="396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60975" y="4633976"/>
            <a:ext cx="1694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rlito"/>
                <a:cs typeface="Carlito"/>
              </a:rPr>
              <a:t>feature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distance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82842" y="3429761"/>
            <a:ext cx="128905" cy="1188085"/>
          </a:xfrm>
          <a:custGeom>
            <a:avLst/>
            <a:gdLst/>
            <a:ahLst/>
            <a:cxnLst/>
            <a:rect l="l" t="t" r="r" b="b"/>
            <a:pathLst>
              <a:path w="128904" h="1188085">
                <a:moveTo>
                  <a:pt x="57693" y="85770"/>
                </a:moveTo>
                <a:lnTo>
                  <a:pt x="28865" y="87588"/>
                </a:lnTo>
                <a:lnTo>
                  <a:pt x="99441" y="1188085"/>
                </a:lnTo>
                <a:lnTo>
                  <a:pt x="128397" y="1186307"/>
                </a:lnTo>
                <a:lnTo>
                  <a:pt x="57693" y="85770"/>
                </a:lnTo>
                <a:close/>
              </a:path>
              <a:path w="128904" h="1188085">
                <a:moveTo>
                  <a:pt x="37719" y="0"/>
                </a:moveTo>
                <a:lnTo>
                  <a:pt x="0" y="89408"/>
                </a:lnTo>
                <a:lnTo>
                  <a:pt x="28865" y="87588"/>
                </a:lnTo>
                <a:lnTo>
                  <a:pt x="27940" y="73151"/>
                </a:lnTo>
                <a:lnTo>
                  <a:pt x="56769" y="71374"/>
                </a:lnTo>
                <a:lnTo>
                  <a:pt x="79290" y="71374"/>
                </a:lnTo>
                <a:lnTo>
                  <a:pt x="37719" y="0"/>
                </a:lnTo>
                <a:close/>
              </a:path>
              <a:path w="128904" h="1188085">
                <a:moveTo>
                  <a:pt x="56769" y="71374"/>
                </a:moveTo>
                <a:lnTo>
                  <a:pt x="27940" y="73151"/>
                </a:lnTo>
                <a:lnTo>
                  <a:pt x="28865" y="87588"/>
                </a:lnTo>
                <a:lnTo>
                  <a:pt x="57693" y="85770"/>
                </a:lnTo>
                <a:lnTo>
                  <a:pt x="56769" y="71374"/>
                </a:lnTo>
                <a:close/>
              </a:path>
              <a:path w="128904" h="1188085">
                <a:moveTo>
                  <a:pt x="79290" y="71374"/>
                </a:moveTo>
                <a:lnTo>
                  <a:pt x="56769" y="71374"/>
                </a:lnTo>
                <a:lnTo>
                  <a:pt x="57693" y="85770"/>
                </a:lnTo>
                <a:lnTo>
                  <a:pt x="86614" y="83947"/>
                </a:lnTo>
                <a:lnTo>
                  <a:pt x="7929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46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True/false</a:t>
            </a:r>
            <a:r>
              <a:rPr spc="-270" dirty="0"/>
              <a:t> </a:t>
            </a:r>
            <a:r>
              <a:rPr spc="-190" dirty="0"/>
              <a:t>positives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4633976"/>
            <a:ext cx="6495415" cy="191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2280" algn="r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rlito"/>
                <a:cs typeface="Carlito"/>
              </a:rPr>
              <a:t>feature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distance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5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distance </a:t>
            </a:r>
            <a:r>
              <a:rPr sz="2000" spc="-5" dirty="0">
                <a:latin typeface="Carlito"/>
                <a:cs typeface="Carlito"/>
              </a:rPr>
              <a:t>threshold </a:t>
            </a:r>
            <a:r>
              <a:rPr sz="2000" spc="-15" dirty="0">
                <a:latin typeface="Carlito"/>
                <a:cs typeface="Carlito"/>
              </a:rPr>
              <a:t>affects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performance</a:t>
            </a:r>
            <a:endParaRPr sz="2000">
              <a:latin typeface="Carlito"/>
              <a:cs typeface="Carlito"/>
            </a:endParaRPr>
          </a:p>
          <a:p>
            <a:pPr marL="698500" indent="-22923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latin typeface="Carlito"/>
                <a:cs typeface="Carlito"/>
              </a:rPr>
              <a:t>True </a:t>
            </a:r>
            <a:r>
              <a:rPr sz="1800" spc="-5" dirty="0">
                <a:latin typeface="Carlito"/>
                <a:cs typeface="Carlito"/>
              </a:rPr>
              <a:t>positives </a:t>
            </a:r>
            <a:r>
              <a:rPr sz="1800" dirty="0">
                <a:latin typeface="Carlito"/>
                <a:cs typeface="Carlito"/>
              </a:rPr>
              <a:t>= #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detected matches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spc="-10" dirty="0">
                <a:latin typeface="Carlito"/>
                <a:cs typeface="Carlito"/>
              </a:rPr>
              <a:t>are</a:t>
            </a:r>
            <a:r>
              <a:rPr sz="1800" spc="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correct</a:t>
            </a:r>
            <a:endParaRPr sz="18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rlito"/>
                <a:cs typeface="Carlito"/>
              </a:rPr>
              <a:t>Suppose we want to maximize </a:t>
            </a:r>
            <a:r>
              <a:rPr sz="1600" spc="-5" dirty="0">
                <a:latin typeface="Carlito"/>
                <a:cs typeface="Carlito"/>
              </a:rPr>
              <a:t>these—how </a:t>
            </a:r>
            <a:r>
              <a:rPr sz="1600" spc="-10" dirty="0">
                <a:latin typeface="Carlito"/>
                <a:cs typeface="Carlito"/>
              </a:rPr>
              <a:t>to choose</a:t>
            </a:r>
            <a:r>
              <a:rPr sz="1600" spc="15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threshold?</a:t>
            </a:r>
            <a:endParaRPr sz="1600">
              <a:latin typeface="Carlito"/>
              <a:cs typeface="Carlito"/>
            </a:endParaRPr>
          </a:p>
          <a:p>
            <a:pPr marL="698500" indent="-22923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Carlito"/>
                <a:cs typeface="Carlito"/>
              </a:rPr>
              <a:t>False </a:t>
            </a:r>
            <a:r>
              <a:rPr sz="1800" spc="-5" dirty="0">
                <a:latin typeface="Carlito"/>
                <a:cs typeface="Carlito"/>
              </a:rPr>
              <a:t>positives </a:t>
            </a:r>
            <a:r>
              <a:rPr sz="1800" dirty="0">
                <a:latin typeface="Carlito"/>
                <a:cs typeface="Carlito"/>
              </a:rPr>
              <a:t>= #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detected matches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spc="-10" dirty="0">
                <a:latin typeface="Carlito"/>
                <a:cs typeface="Carlito"/>
              </a:rPr>
              <a:t>are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incorrect</a:t>
            </a:r>
            <a:endParaRPr sz="18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rlito"/>
                <a:cs typeface="Carlito"/>
              </a:rPr>
              <a:t>Suppose we want to minimize </a:t>
            </a:r>
            <a:r>
              <a:rPr sz="1600" spc="-5" dirty="0">
                <a:latin typeface="Carlito"/>
                <a:cs typeface="Carlito"/>
              </a:rPr>
              <a:t>these—how </a:t>
            </a:r>
            <a:r>
              <a:rPr sz="1600" spc="-1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choose</a:t>
            </a:r>
            <a:r>
              <a:rPr sz="1600" spc="15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threshold?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14600" y="2068067"/>
            <a:ext cx="7162800" cy="2319655"/>
            <a:chOff x="2514600" y="2068067"/>
            <a:chExt cx="7162800" cy="2319655"/>
          </a:xfrm>
        </p:grpSpPr>
        <p:sp>
          <p:nvSpPr>
            <p:cNvPr id="5" name="object 5"/>
            <p:cNvSpPr/>
            <p:nvPr/>
          </p:nvSpPr>
          <p:spPr>
            <a:xfrm>
              <a:off x="2514600" y="2072639"/>
              <a:ext cx="3086100" cy="23149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762" y="2102357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914400" y="685800"/>
                  </a:moveTo>
                  <a:lnTo>
                    <a:pt x="1066800" y="685800"/>
                  </a:lnTo>
                  <a:lnTo>
                    <a:pt x="1066800" y="533400"/>
                  </a:lnTo>
                  <a:lnTo>
                    <a:pt x="914400" y="533400"/>
                  </a:lnTo>
                  <a:lnTo>
                    <a:pt x="914400" y="685800"/>
                  </a:lnTo>
                  <a:close/>
                </a:path>
                <a:path w="1066800" h="685800">
                  <a:moveTo>
                    <a:pt x="228600" y="533400"/>
                  </a:moveTo>
                  <a:lnTo>
                    <a:pt x="381000" y="533400"/>
                  </a:lnTo>
                  <a:lnTo>
                    <a:pt x="381000" y="381000"/>
                  </a:lnTo>
                  <a:lnTo>
                    <a:pt x="228600" y="381000"/>
                  </a:lnTo>
                  <a:lnTo>
                    <a:pt x="228600" y="533400"/>
                  </a:lnTo>
                  <a:close/>
                </a:path>
                <a:path w="1066800" h="6858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16040" y="2068067"/>
              <a:ext cx="3261360" cy="2289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34961" y="2254757"/>
              <a:ext cx="1108075" cy="838200"/>
            </a:xfrm>
            <a:custGeom>
              <a:avLst/>
              <a:gdLst/>
              <a:ahLst/>
              <a:cxnLst/>
              <a:rect l="l" t="t" r="r" b="b"/>
              <a:pathLst>
                <a:path w="1108075" h="838200">
                  <a:moveTo>
                    <a:pt x="955548" y="496824"/>
                  </a:moveTo>
                  <a:lnTo>
                    <a:pt x="1107948" y="496824"/>
                  </a:lnTo>
                  <a:lnTo>
                    <a:pt x="1107948" y="344424"/>
                  </a:lnTo>
                  <a:lnTo>
                    <a:pt x="955548" y="344424"/>
                  </a:lnTo>
                  <a:lnTo>
                    <a:pt x="955548" y="496824"/>
                  </a:lnTo>
                  <a:close/>
                </a:path>
                <a:path w="1108075" h="838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  <a:path w="1108075" h="838200">
                  <a:moveTo>
                    <a:pt x="0" y="838200"/>
                  </a:moveTo>
                  <a:lnTo>
                    <a:pt x="152400" y="838200"/>
                  </a:lnTo>
                  <a:lnTo>
                    <a:pt x="152400" y="685800"/>
                  </a:lnTo>
                  <a:lnTo>
                    <a:pt x="0" y="685800"/>
                  </a:lnTo>
                  <a:lnTo>
                    <a:pt x="0" y="8382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8872" y="2280665"/>
              <a:ext cx="3811270" cy="281305"/>
            </a:xfrm>
            <a:custGeom>
              <a:avLst/>
              <a:gdLst/>
              <a:ahLst/>
              <a:cxnLst/>
              <a:rect l="l" t="t" r="r" b="b"/>
              <a:pathLst>
                <a:path w="3811270" h="281305">
                  <a:moveTo>
                    <a:pt x="3723339" y="28803"/>
                  </a:moveTo>
                  <a:lnTo>
                    <a:pt x="0" y="252222"/>
                  </a:lnTo>
                  <a:lnTo>
                    <a:pt x="1777" y="281178"/>
                  </a:lnTo>
                  <a:lnTo>
                    <a:pt x="3725080" y="57762"/>
                  </a:lnTo>
                  <a:lnTo>
                    <a:pt x="3723339" y="28803"/>
                  </a:lnTo>
                  <a:close/>
                </a:path>
                <a:path w="3811270" h="281305">
                  <a:moveTo>
                    <a:pt x="3787080" y="27939"/>
                  </a:moveTo>
                  <a:lnTo>
                    <a:pt x="3737736" y="27939"/>
                  </a:lnTo>
                  <a:lnTo>
                    <a:pt x="3739515" y="56896"/>
                  </a:lnTo>
                  <a:lnTo>
                    <a:pt x="3725080" y="57762"/>
                  </a:lnTo>
                  <a:lnTo>
                    <a:pt x="3726815" y="86613"/>
                  </a:lnTo>
                  <a:lnTo>
                    <a:pt x="3810888" y="38100"/>
                  </a:lnTo>
                  <a:lnTo>
                    <a:pt x="3787080" y="27939"/>
                  </a:lnTo>
                  <a:close/>
                </a:path>
                <a:path w="3811270" h="281305">
                  <a:moveTo>
                    <a:pt x="3737736" y="27939"/>
                  </a:moveTo>
                  <a:lnTo>
                    <a:pt x="3723339" y="28803"/>
                  </a:lnTo>
                  <a:lnTo>
                    <a:pt x="3725080" y="57762"/>
                  </a:lnTo>
                  <a:lnTo>
                    <a:pt x="3739515" y="56896"/>
                  </a:lnTo>
                  <a:lnTo>
                    <a:pt x="3737736" y="27939"/>
                  </a:lnTo>
                  <a:close/>
                </a:path>
                <a:path w="3811270" h="281305">
                  <a:moveTo>
                    <a:pt x="3721607" y="0"/>
                  </a:moveTo>
                  <a:lnTo>
                    <a:pt x="3723339" y="28803"/>
                  </a:lnTo>
                  <a:lnTo>
                    <a:pt x="3737736" y="27939"/>
                  </a:lnTo>
                  <a:lnTo>
                    <a:pt x="3787080" y="27939"/>
                  </a:lnTo>
                  <a:lnTo>
                    <a:pt x="37216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5855" y="2162555"/>
              <a:ext cx="466725" cy="396240"/>
            </a:xfrm>
            <a:custGeom>
              <a:avLst/>
              <a:gdLst/>
              <a:ahLst/>
              <a:cxnLst/>
              <a:rect l="l" t="t" r="r" b="b"/>
              <a:pathLst>
                <a:path w="466725" h="396239">
                  <a:moveTo>
                    <a:pt x="466344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466344" y="396239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5308" y="2594101"/>
              <a:ext cx="3775710" cy="132715"/>
            </a:xfrm>
            <a:custGeom>
              <a:avLst/>
              <a:gdLst/>
              <a:ahLst/>
              <a:cxnLst/>
              <a:rect l="l" t="t" r="r" b="b"/>
              <a:pathLst>
                <a:path w="3775709" h="132714">
                  <a:moveTo>
                    <a:pt x="3688038" y="28994"/>
                  </a:moveTo>
                  <a:lnTo>
                    <a:pt x="0" y="103377"/>
                  </a:lnTo>
                  <a:lnTo>
                    <a:pt x="507" y="132334"/>
                  </a:lnTo>
                  <a:lnTo>
                    <a:pt x="3688628" y="57822"/>
                  </a:lnTo>
                  <a:lnTo>
                    <a:pt x="3688038" y="28994"/>
                  </a:lnTo>
                  <a:close/>
                </a:path>
                <a:path w="3775709" h="132714">
                  <a:moveTo>
                    <a:pt x="3747911" y="28701"/>
                  </a:moveTo>
                  <a:lnTo>
                    <a:pt x="3702558" y="28701"/>
                  </a:lnTo>
                  <a:lnTo>
                    <a:pt x="3703066" y="57531"/>
                  </a:lnTo>
                  <a:lnTo>
                    <a:pt x="3688628" y="57822"/>
                  </a:lnTo>
                  <a:lnTo>
                    <a:pt x="3689222" y="86868"/>
                  </a:lnTo>
                  <a:lnTo>
                    <a:pt x="3775201" y="41656"/>
                  </a:lnTo>
                  <a:lnTo>
                    <a:pt x="3747911" y="28701"/>
                  </a:lnTo>
                  <a:close/>
                </a:path>
                <a:path w="3775709" h="132714">
                  <a:moveTo>
                    <a:pt x="3702558" y="28701"/>
                  </a:moveTo>
                  <a:lnTo>
                    <a:pt x="3688038" y="28994"/>
                  </a:lnTo>
                  <a:lnTo>
                    <a:pt x="3688628" y="57822"/>
                  </a:lnTo>
                  <a:lnTo>
                    <a:pt x="3703066" y="57531"/>
                  </a:lnTo>
                  <a:lnTo>
                    <a:pt x="3702558" y="28701"/>
                  </a:lnTo>
                  <a:close/>
                </a:path>
                <a:path w="3775709" h="132714">
                  <a:moveTo>
                    <a:pt x="3687444" y="0"/>
                  </a:moveTo>
                  <a:lnTo>
                    <a:pt x="3688038" y="28994"/>
                  </a:lnTo>
                  <a:lnTo>
                    <a:pt x="3702558" y="28701"/>
                  </a:lnTo>
                  <a:lnTo>
                    <a:pt x="3747911" y="28701"/>
                  </a:lnTo>
                  <a:lnTo>
                    <a:pt x="368744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1200" y="2482595"/>
              <a:ext cx="466725" cy="398145"/>
            </a:xfrm>
            <a:custGeom>
              <a:avLst/>
              <a:gdLst/>
              <a:ahLst/>
              <a:cxnLst/>
              <a:rect l="l" t="t" r="r" b="b"/>
              <a:pathLst>
                <a:path w="466725" h="398144">
                  <a:moveTo>
                    <a:pt x="466344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466344" y="397763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91564" y="2253741"/>
              <a:ext cx="3843654" cy="1165225"/>
            </a:xfrm>
            <a:custGeom>
              <a:avLst/>
              <a:gdLst/>
              <a:ahLst/>
              <a:cxnLst/>
              <a:rect l="l" t="t" r="r" b="b"/>
              <a:pathLst>
                <a:path w="3843654" h="1165225">
                  <a:moveTo>
                    <a:pt x="14347" y="0"/>
                  </a:moveTo>
                  <a:lnTo>
                    <a:pt x="7489" y="121158"/>
                  </a:lnTo>
                  <a:lnTo>
                    <a:pt x="4568" y="181483"/>
                  </a:lnTo>
                  <a:lnTo>
                    <a:pt x="2155" y="241300"/>
                  </a:lnTo>
                  <a:lnTo>
                    <a:pt x="504" y="300355"/>
                  </a:lnTo>
                  <a:lnTo>
                    <a:pt x="0" y="358775"/>
                  </a:lnTo>
                  <a:lnTo>
                    <a:pt x="504" y="415417"/>
                  </a:lnTo>
                  <a:lnTo>
                    <a:pt x="2409" y="471170"/>
                  </a:lnTo>
                  <a:lnTo>
                    <a:pt x="5965" y="525526"/>
                  </a:lnTo>
                  <a:lnTo>
                    <a:pt x="11299" y="578104"/>
                  </a:lnTo>
                  <a:lnTo>
                    <a:pt x="18538" y="628777"/>
                  </a:lnTo>
                  <a:lnTo>
                    <a:pt x="28190" y="677926"/>
                  </a:lnTo>
                  <a:lnTo>
                    <a:pt x="40128" y="724535"/>
                  </a:lnTo>
                  <a:lnTo>
                    <a:pt x="54733" y="768731"/>
                  </a:lnTo>
                  <a:lnTo>
                    <a:pt x="72259" y="810513"/>
                  </a:lnTo>
                  <a:lnTo>
                    <a:pt x="92960" y="849376"/>
                  </a:lnTo>
                  <a:lnTo>
                    <a:pt x="102993" y="867029"/>
                  </a:lnTo>
                  <a:lnTo>
                    <a:pt x="111502" y="883666"/>
                  </a:lnTo>
                  <a:lnTo>
                    <a:pt x="131568" y="931291"/>
                  </a:lnTo>
                  <a:lnTo>
                    <a:pt x="147697" y="976249"/>
                  </a:lnTo>
                  <a:lnTo>
                    <a:pt x="158492" y="1004570"/>
                  </a:lnTo>
                  <a:lnTo>
                    <a:pt x="179574" y="1045591"/>
                  </a:lnTo>
                  <a:lnTo>
                    <a:pt x="210562" y="1082421"/>
                  </a:lnTo>
                  <a:lnTo>
                    <a:pt x="256155" y="1113028"/>
                  </a:lnTo>
                  <a:lnTo>
                    <a:pt x="296668" y="1129665"/>
                  </a:lnTo>
                  <a:lnTo>
                    <a:pt x="345563" y="1142873"/>
                  </a:lnTo>
                  <a:lnTo>
                    <a:pt x="389378" y="1150747"/>
                  </a:lnTo>
                  <a:lnTo>
                    <a:pt x="439670" y="1156843"/>
                  </a:lnTo>
                  <a:lnTo>
                    <a:pt x="518029" y="1162431"/>
                  </a:lnTo>
                  <a:lnTo>
                    <a:pt x="610739" y="1164844"/>
                  </a:lnTo>
                  <a:lnTo>
                    <a:pt x="636393" y="1164971"/>
                  </a:lnTo>
                  <a:lnTo>
                    <a:pt x="690749" y="1164590"/>
                  </a:lnTo>
                  <a:lnTo>
                    <a:pt x="779903" y="1162431"/>
                  </a:lnTo>
                  <a:lnTo>
                    <a:pt x="843911" y="1159764"/>
                  </a:lnTo>
                  <a:lnTo>
                    <a:pt x="911221" y="1156208"/>
                  </a:lnTo>
                  <a:lnTo>
                    <a:pt x="1056001" y="1146302"/>
                  </a:lnTo>
                  <a:lnTo>
                    <a:pt x="1276773" y="1126871"/>
                  </a:lnTo>
                  <a:lnTo>
                    <a:pt x="636647" y="1126871"/>
                  </a:lnTo>
                  <a:lnTo>
                    <a:pt x="611247" y="1126744"/>
                  </a:lnTo>
                  <a:lnTo>
                    <a:pt x="563622" y="1125982"/>
                  </a:lnTo>
                  <a:lnTo>
                    <a:pt x="519934" y="1124331"/>
                  </a:lnTo>
                  <a:lnTo>
                    <a:pt x="480183" y="1122045"/>
                  </a:lnTo>
                  <a:lnTo>
                    <a:pt x="426716" y="1117219"/>
                  </a:lnTo>
                  <a:lnTo>
                    <a:pt x="367026" y="1108329"/>
                  </a:lnTo>
                  <a:lnTo>
                    <a:pt x="319401" y="1096899"/>
                  </a:lnTo>
                  <a:lnTo>
                    <a:pt x="274443" y="1079627"/>
                  </a:lnTo>
                  <a:lnTo>
                    <a:pt x="237232" y="1055116"/>
                  </a:lnTo>
                  <a:lnTo>
                    <a:pt x="212213" y="1026033"/>
                  </a:lnTo>
                  <a:lnTo>
                    <a:pt x="194052" y="990981"/>
                  </a:lnTo>
                  <a:lnTo>
                    <a:pt x="172843" y="933577"/>
                  </a:lnTo>
                  <a:lnTo>
                    <a:pt x="167128" y="917448"/>
                  </a:lnTo>
                  <a:lnTo>
                    <a:pt x="160651" y="900938"/>
                  </a:lnTo>
                  <a:lnTo>
                    <a:pt x="136140" y="848360"/>
                  </a:lnTo>
                  <a:lnTo>
                    <a:pt x="116328" y="813054"/>
                  </a:lnTo>
                  <a:lnTo>
                    <a:pt x="107057" y="795020"/>
                  </a:lnTo>
                  <a:lnTo>
                    <a:pt x="90674" y="756158"/>
                  </a:lnTo>
                  <a:lnTo>
                    <a:pt x="76831" y="714502"/>
                  </a:lnTo>
                  <a:lnTo>
                    <a:pt x="65528" y="670179"/>
                  </a:lnTo>
                  <a:lnTo>
                    <a:pt x="56257" y="623443"/>
                  </a:lnTo>
                  <a:lnTo>
                    <a:pt x="49145" y="574294"/>
                  </a:lnTo>
                  <a:lnTo>
                    <a:pt x="44065" y="522986"/>
                  </a:lnTo>
                  <a:lnTo>
                    <a:pt x="40509" y="469900"/>
                  </a:lnTo>
                  <a:lnTo>
                    <a:pt x="38604" y="415036"/>
                  </a:lnTo>
                  <a:lnTo>
                    <a:pt x="38099" y="358394"/>
                  </a:lnTo>
                  <a:lnTo>
                    <a:pt x="38604" y="301371"/>
                  </a:lnTo>
                  <a:lnTo>
                    <a:pt x="40255" y="242697"/>
                  </a:lnTo>
                  <a:lnTo>
                    <a:pt x="42668" y="183387"/>
                  </a:lnTo>
                  <a:lnTo>
                    <a:pt x="45589" y="123317"/>
                  </a:lnTo>
                  <a:lnTo>
                    <a:pt x="52447" y="2032"/>
                  </a:lnTo>
                  <a:lnTo>
                    <a:pt x="14347" y="0"/>
                  </a:lnTo>
                  <a:close/>
                </a:path>
                <a:path w="3843654" h="1165225">
                  <a:moveTo>
                    <a:pt x="3727529" y="761482"/>
                  </a:moveTo>
                  <a:lnTo>
                    <a:pt x="1941699" y="1012952"/>
                  </a:lnTo>
                  <a:lnTo>
                    <a:pt x="1465703" y="1069213"/>
                  </a:lnTo>
                  <a:lnTo>
                    <a:pt x="1209544" y="1094994"/>
                  </a:lnTo>
                  <a:lnTo>
                    <a:pt x="1053207" y="1108202"/>
                  </a:lnTo>
                  <a:lnTo>
                    <a:pt x="909316" y="1118108"/>
                  </a:lnTo>
                  <a:lnTo>
                    <a:pt x="842260" y="1121664"/>
                  </a:lnTo>
                  <a:lnTo>
                    <a:pt x="778887" y="1124331"/>
                  </a:lnTo>
                  <a:lnTo>
                    <a:pt x="690368" y="1126490"/>
                  </a:lnTo>
                  <a:lnTo>
                    <a:pt x="636647" y="1126871"/>
                  </a:lnTo>
                  <a:lnTo>
                    <a:pt x="1276773" y="1126871"/>
                  </a:lnTo>
                  <a:lnTo>
                    <a:pt x="1653536" y="1086358"/>
                  </a:lnTo>
                  <a:lnTo>
                    <a:pt x="2471797" y="980948"/>
                  </a:lnTo>
                  <a:lnTo>
                    <a:pt x="3733076" y="799204"/>
                  </a:lnTo>
                  <a:lnTo>
                    <a:pt x="3727529" y="761482"/>
                  </a:lnTo>
                  <a:close/>
                </a:path>
                <a:path w="3843654" h="1165225">
                  <a:moveTo>
                    <a:pt x="3828317" y="758698"/>
                  </a:moveTo>
                  <a:lnTo>
                    <a:pt x="3746369" y="758698"/>
                  </a:lnTo>
                  <a:lnTo>
                    <a:pt x="3751957" y="796417"/>
                  </a:lnTo>
                  <a:lnTo>
                    <a:pt x="3733076" y="799204"/>
                  </a:lnTo>
                  <a:lnTo>
                    <a:pt x="3738622" y="836930"/>
                  </a:lnTo>
                  <a:lnTo>
                    <a:pt x="3843397" y="763651"/>
                  </a:lnTo>
                  <a:lnTo>
                    <a:pt x="3828317" y="758698"/>
                  </a:lnTo>
                  <a:close/>
                </a:path>
                <a:path w="3843654" h="1165225">
                  <a:moveTo>
                    <a:pt x="3746369" y="758698"/>
                  </a:moveTo>
                  <a:lnTo>
                    <a:pt x="3727529" y="761482"/>
                  </a:lnTo>
                  <a:lnTo>
                    <a:pt x="3733076" y="799204"/>
                  </a:lnTo>
                  <a:lnTo>
                    <a:pt x="3751957" y="796417"/>
                  </a:lnTo>
                  <a:lnTo>
                    <a:pt x="3746369" y="758698"/>
                  </a:lnTo>
                  <a:close/>
                </a:path>
                <a:path w="3843654" h="1165225">
                  <a:moveTo>
                    <a:pt x="3721985" y="723773"/>
                  </a:moveTo>
                  <a:lnTo>
                    <a:pt x="3727529" y="761482"/>
                  </a:lnTo>
                  <a:lnTo>
                    <a:pt x="3746369" y="758698"/>
                  </a:lnTo>
                  <a:lnTo>
                    <a:pt x="3828317" y="758698"/>
                  </a:lnTo>
                  <a:lnTo>
                    <a:pt x="3721985" y="7237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15000" y="2939795"/>
              <a:ext cx="608330" cy="398145"/>
            </a:xfrm>
            <a:custGeom>
              <a:avLst/>
              <a:gdLst/>
              <a:ahLst/>
              <a:cxnLst/>
              <a:rect l="l" t="t" r="r" b="b"/>
              <a:pathLst>
                <a:path w="608329" h="398145">
                  <a:moveTo>
                    <a:pt x="608076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608076" y="397763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07075" y="2357580"/>
            <a:ext cx="43815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75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200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18226" y="3194684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false</a:t>
            </a:r>
            <a:r>
              <a:rPr sz="12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match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53278" y="2402585"/>
            <a:ext cx="746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AF50"/>
                </a:solidFill>
                <a:latin typeface="Arial"/>
                <a:cs typeface="Arial"/>
              </a:rPr>
              <a:t>true</a:t>
            </a:r>
            <a:r>
              <a:rPr sz="1200" spc="-8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AF50"/>
                </a:solidFill>
                <a:latin typeface="Arial"/>
                <a:cs typeface="Arial"/>
              </a:rPr>
              <a:t>match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82842" y="3429761"/>
            <a:ext cx="128905" cy="1188085"/>
          </a:xfrm>
          <a:custGeom>
            <a:avLst/>
            <a:gdLst/>
            <a:ahLst/>
            <a:cxnLst/>
            <a:rect l="l" t="t" r="r" b="b"/>
            <a:pathLst>
              <a:path w="128904" h="1188085">
                <a:moveTo>
                  <a:pt x="57693" y="85770"/>
                </a:moveTo>
                <a:lnTo>
                  <a:pt x="28865" y="87588"/>
                </a:lnTo>
                <a:lnTo>
                  <a:pt x="99441" y="1188085"/>
                </a:lnTo>
                <a:lnTo>
                  <a:pt x="128397" y="1186307"/>
                </a:lnTo>
                <a:lnTo>
                  <a:pt x="57693" y="85770"/>
                </a:lnTo>
                <a:close/>
              </a:path>
              <a:path w="128904" h="1188085">
                <a:moveTo>
                  <a:pt x="37719" y="0"/>
                </a:moveTo>
                <a:lnTo>
                  <a:pt x="0" y="89408"/>
                </a:lnTo>
                <a:lnTo>
                  <a:pt x="28865" y="87588"/>
                </a:lnTo>
                <a:lnTo>
                  <a:pt x="27940" y="73151"/>
                </a:lnTo>
                <a:lnTo>
                  <a:pt x="56769" y="71374"/>
                </a:lnTo>
                <a:lnTo>
                  <a:pt x="79290" y="71374"/>
                </a:lnTo>
                <a:lnTo>
                  <a:pt x="37719" y="0"/>
                </a:lnTo>
                <a:close/>
              </a:path>
              <a:path w="128904" h="1188085">
                <a:moveTo>
                  <a:pt x="56769" y="71374"/>
                </a:moveTo>
                <a:lnTo>
                  <a:pt x="27940" y="73151"/>
                </a:lnTo>
                <a:lnTo>
                  <a:pt x="28865" y="87588"/>
                </a:lnTo>
                <a:lnTo>
                  <a:pt x="57693" y="85770"/>
                </a:lnTo>
                <a:lnTo>
                  <a:pt x="56769" y="71374"/>
                </a:lnTo>
                <a:close/>
              </a:path>
              <a:path w="128904" h="1188085">
                <a:moveTo>
                  <a:pt x="79290" y="71374"/>
                </a:moveTo>
                <a:lnTo>
                  <a:pt x="56769" y="71374"/>
                </a:lnTo>
                <a:lnTo>
                  <a:pt x="57693" y="85770"/>
                </a:lnTo>
                <a:lnTo>
                  <a:pt x="86614" y="83947"/>
                </a:lnTo>
                <a:lnTo>
                  <a:pt x="7929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60194" y="1537842"/>
            <a:ext cx="7572375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How can </a:t>
            </a:r>
            <a:r>
              <a:rPr sz="2400" spc="-15" dirty="0">
                <a:latin typeface="Carlito"/>
                <a:cs typeface="Carlito"/>
              </a:rPr>
              <a:t>we </a:t>
            </a:r>
            <a:r>
              <a:rPr sz="2400" spc="-5" dirty="0">
                <a:latin typeface="Carlito"/>
                <a:cs typeface="Carlito"/>
              </a:rPr>
              <a:t>measure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performance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feature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matcher?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arlito"/>
              <a:cs typeface="Carlito"/>
            </a:endParaRPr>
          </a:p>
          <a:p>
            <a:pPr marL="186055" algn="ctr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8421" y="2630233"/>
            <a:ext cx="2752725" cy="2705735"/>
            <a:chOff x="5658421" y="2630233"/>
            <a:chExt cx="2752725" cy="2705735"/>
          </a:xfrm>
        </p:grpSpPr>
        <p:sp>
          <p:nvSpPr>
            <p:cNvPr id="3" name="object 3"/>
            <p:cNvSpPr/>
            <p:nvPr/>
          </p:nvSpPr>
          <p:spPr>
            <a:xfrm>
              <a:off x="5663184" y="3244595"/>
              <a:ext cx="419100" cy="2086610"/>
            </a:xfrm>
            <a:custGeom>
              <a:avLst/>
              <a:gdLst/>
              <a:ahLst/>
              <a:cxnLst/>
              <a:rect l="l" t="t" r="r" b="b"/>
              <a:pathLst>
                <a:path w="419100" h="2086610">
                  <a:moveTo>
                    <a:pt x="419100" y="38100"/>
                  </a:moveTo>
                  <a:lnTo>
                    <a:pt x="0" y="38100"/>
                  </a:lnTo>
                </a:path>
                <a:path w="419100" h="2086610">
                  <a:moveTo>
                    <a:pt x="417575" y="0"/>
                  </a:moveTo>
                  <a:lnTo>
                    <a:pt x="417575" y="2086355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15584" y="2634995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2590799"/>
                  </a:moveTo>
                  <a:lnTo>
                    <a:pt x="2590800" y="2590799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25907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29173" y="2511932"/>
            <a:ext cx="474980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0.7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22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Evaluating </a:t>
            </a:r>
            <a:r>
              <a:rPr spc="-70" dirty="0"/>
              <a:t>the</a:t>
            </a:r>
            <a:r>
              <a:rPr spc="-275" dirty="0"/>
              <a:t> </a:t>
            </a:r>
            <a:r>
              <a:rPr spc="-175" dirty="0"/>
              <a:t>results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17719" y="3653790"/>
            <a:ext cx="6318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true  positive  rate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4797" y="3777488"/>
            <a:ext cx="312102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286321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# true</a:t>
            </a:r>
            <a:r>
              <a:rPr sz="1400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positives	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# correctly matched features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(positives)</a:t>
            </a:r>
            <a:endParaRPr sz="1400">
              <a:latin typeface="Arial"/>
              <a:cs typeface="Arial"/>
            </a:endParaRPr>
          </a:p>
          <a:p>
            <a:pPr marR="118110" algn="ctr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latin typeface="Carlito"/>
                <a:cs typeface="Carlito"/>
              </a:rPr>
              <a:t>“recall”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63946" y="2630423"/>
            <a:ext cx="2747010" cy="2701290"/>
            <a:chOff x="5663946" y="2630423"/>
            <a:chExt cx="2747010" cy="2701290"/>
          </a:xfrm>
        </p:grpSpPr>
        <p:sp>
          <p:nvSpPr>
            <p:cNvPr id="10" name="object 10"/>
            <p:cNvSpPr/>
            <p:nvPr/>
          </p:nvSpPr>
          <p:spPr>
            <a:xfrm>
              <a:off x="6039612" y="3240023"/>
              <a:ext cx="85344" cy="85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3046" y="51031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3946" y="3283457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60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5584" y="2634995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2590799"/>
                  </a:moveTo>
                  <a:lnTo>
                    <a:pt x="2590799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60194" y="1534794"/>
            <a:ext cx="882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rlito"/>
                <a:cs typeface="Carlito"/>
              </a:rPr>
              <a:t>How can we measure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performance </a:t>
            </a:r>
            <a:r>
              <a:rPr sz="2800" spc="-5" dirty="0">
                <a:latin typeface="Carlito"/>
                <a:cs typeface="Carlito"/>
              </a:rPr>
              <a:t>of a </a:t>
            </a:r>
            <a:r>
              <a:rPr sz="2800" spc="-25" dirty="0">
                <a:latin typeface="Carlito"/>
                <a:cs typeface="Carlito"/>
              </a:rPr>
              <a:t>feature</a:t>
            </a:r>
            <a:r>
              <a:rPr sz="2800" spc="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matcher?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65723" y="5200628"/>
            <a:ext cx="16700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2978" y="524321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19978" y="5274968"/>
            <a:ext cx="30797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latin typeface="Arial"/>
                <a:cs typeface="Arial"/>
              </a:rPr>
              <a:t>0.1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45377" y="5271134"/>
            <a:ext cx="14065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false positive</a:t>
            </a:r>
            <a:r>
              <a:rPr sz="1400"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45505" y="5623788"/>
            <a:ext cx="3547745" cy="8032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0170" marR="5080" indent="-78105">
              <a:lnSpc>
                <a:spcPts val="1680"/>
              </a:lnSpc>
              <a:spcBef>
                <a:spcPts val="25"/>
              </a:spcBef>
              <a:tabLst>
                <a:tab pos="1109980" algn="l"/>
                <a:tab pos="353441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	#</a:t>
            </a:r>
            <a:r>
              <a:rPr sz="1400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false</a:t>
            </a:r>
            <a:r>
              <a:rPr sz="14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positives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                        # incorrectly matched </a:t>
            </a:r>
            <a:r>
              <a:rPr sz="1400" spc="-5" dirty="0">
                <a:latin typeface="Arial"/>
                <a:cs typeface="Arial"/>
              </a:rPr>
              <a:t>features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(negatives)</a:t>
            </a:r>
            <a:endParaRPr sz="1400">
              <a:latin typeface="Arial"/>
              <a:cs typeface="Arial"/>
            </a:endParaRPr>
          </a:p>
          <a:p>
            <a:pPr marL="1074420">
              <a:lnSpc>
                <a:spcPct val="100000"/>
              </a:lnSpc>
              <a:spcBef>
                <a:spcPts val="585"/>
              </a:spcBef>
            </a:pPr>
            <a:r>
              <a:rPr sz="1800" dirty="0">
                <a:latin typeface="Carlito"/>
                <a:cs typeface="Carlito"/>
              </a:rPr>
              <a:t>1 -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“precision”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15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Administrative</a:t>
            </a:r>
            <a:r>
              <a:rPr spc="-275" dirty="0"/>
              <a:t> </a:t>
            </a:r>
            <a:r>
              <a:rPr spc="-155" dirty="0"/>
              <a:t>stuffs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4858385" cy="420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Paper review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submitted?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rlito"/>
                <a:cs typeface="Carlito"/>
              </a:rPr>
              <a:t>Topic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presentation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Experiment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presentation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rlito"/>
                <a:cs typeface="Carlito"/>
              </a:rPr>
              <a:t>“For”/ </a:t>
            </a:r>
            <a:r>
              <a:rPr sz="2800" spc="-30" dirty="0">
                <a:latin typeface="Carlito"/>
                <a:cs typeface="Carlito"/>
              </a:rPr>
              <a:t>“Against” </a:t>
            </a:r>
            <a:r>
              <a:rPr sz="2800" spc="-10" dirty="0">
                <a:latin typeface="Carlito"/>
                <a:cs typeface="Carlito"/>
              </a:rPr>
              <a:t>discussion</a:t>
            </a:r>
            <a:r>
              <a:rPr sz="2800" spc="114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lead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Questions?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9173" y="313436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0.7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22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Evaluating </a:t>
            </a:r>
            <a:r>
              <a:rPr spc="-70" dirty="0"/>
              <a:t>the</a:t>
            </a:r>
            <a:r>
              <a:rPr spc="-275" dirty="0"/>
              <a:t> </a:t>
            </a:r>
            <a:r>
              <a:rPr spc="-175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5815584" y="2634995"/>
            <a:ext cx="2590800" cy="2590800"/>
          </a:xfrm>
          <a:custGeom>
            <a:avLst/>
            <a:gdLst/>
            <a:ahLst/>
            <a:cxnLst/>
            <a:rect l="l" t="t" r="r" b="b"/>
            <a:pathLst>
              <a:path w="2590800" h="2590800">
                <a:moveTo>
                  <a:pt x="0" y="2590799"/>
                </a:moveTo>
                <a:lnTo>
                  <a:pt x="2590800" y="2590799"/>
                </a:lnTo>
                <a:lnTo>
                  <a:pt x="2590800" y="0"/>
                </a:lnTo>
                <a:lnTo>
                  <a:pt x="0" y="0"/>
                </a:lnTo>
                <a:lnTo>
                  <a:pt x="0" y="2590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65723" y="251193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7719" y="3653790"/>
            <a:ext cx="6318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true  positive  rate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63946" y="2616707"/>
            <a:ext cx="2762250" cy="2715260"/>
            <a:chOff x="5663946" y="2616707"/>
            <a:chExt cx="2762250" cy="2715260"/>
          </a:xfrm>
        </p:grpSpPr>
        <p:sp>
          <p:nvSpPr>
            <p:cNvPr id="8" name="object 8"/>
            <p:cNvSpPr/>
            <p:nvPr/>
          </p:nvSpPr>
          <p:spPr>
            <a:xfrm>
              <a:off x="6039612" y="3240023"/>
              <a:ext cx="85344" cy="85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3046" y="51031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3946" y="3283457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60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15584" y="2634995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2590799"/>
                  </a:moveTo>
                  <a:lnTo>
                    <a:pt x="2590799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16346" y="2635757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2590799"/>
                  </a:moveTo>
                  <a:lnTo>
                    <a:pt x="0" y="2590799"/>
                  </a:lnTo>
                  <a:lnTo>
                    <a:pt x="71717" y="1801905"/>
                  </a:lnTo>
                  <a:lnTo>
                    <a:pt x="76200" y="1752599"/>
                  </a:lnTo>
                  <a:lnTo>
                    <a:pt x="80558" y="1702425"/>
                  </a:lnTo>
                  <a:lnTo>
                    <a:pt x="84699" y="1650731"/>
                  </a:lnTo>
                  <a:lnTo>
                    <a:pt x="88669" y="1597842"/>
                  </a:lnTo>
                  <a:lnTo>
                    <a:pt x="92516" y="1544085"/>
                  </a:lnTo>
                  <a:lnTo>
                    <a:pt x="96285" y="1489785"/>
                  </a:lnTo>
                  <a:lnTo>
                    <a:pt x="100023" y="1435268"/>
                  </a:lnTo>
                  <a:lnTo>
                    <a:pt x="103776" y="1380859"/>
                  </a:lnTo>
                  <a:lnTo>
                    <a:pt x="107591" y="1326885"/>
                  </a:lnTo>
                  <a:lnTo>
                    <a:pt x="111515" y="1273670"/>
                  </a:lnTo>
                  <a:lnTo>
                    <a:pt x="115595" y="1221541"/>
                  </a:lnTo>
                  <a:lnTo>
                    <a:pt x="119875" y="1170824"/>
                  </a:lnTo>
                  <a:lnTo>
                    <a:pt x="124404" y="1121844"/>
                  </a:lnTo>
                  <a:lnTo>
                    <a:pt x="129228" y="1074927"/>
                  </a:lnTo>
                  <a:lnTo>
                    <a:pt x="134393" y="1030398"/>
                  </a:lnTo>
                  <a:lnTo>
                    <a:pt x="139945" y="988583"/>
                  </a:lnTo>
                  <a:lnTo>
                    <a:pt x="145932" y="949809"/>
                  </a:lnTo>
                  <a:lnTo>
                    <a:pt x="167506" y="842865"/>
                  </a:lnTo>
                  <a:lnTo>
                    <a:pt x="181502" y="788436"/>
                  </a:lnTo>
                  <a:lnTo>
                    <a:pt x="196387" y="746448"/>
                  </a:lnTo>
                  <a:lnTo>
                    <a:pt x="214159" y="712236"/>
                  </a:lnTo>
                  <a:lnTo>
                    <a:pt x="236819" y="681134"/>
                  </a:lnTo>
                  <a:lnTo>
                    <a:pt x="266366" y="648477"/>
                  </a:lnTo>
                  <a:lnTo>
                    <a:pt x="304800" y="609600"/>
                  </a:lnTo>
                  <a:lnTo>
                    <a:pt x="332051" y="581604"/>
                  </a:lnTo>
                  <a:lnTo>
                    <a:pt x="359073" y="553151"/>
                  </a:lnTo>
                  <a:lnTo>
                    <a:pt x="386896" y="524411"/>
                  </a:lnTo>
                  <a:lnTo>
                    <a:pt x="416552" y="495557"/>
                  </a:lnTo>
                  <a:lnTo>
                    <a:pt x="449070" y="466760"/>
                  </a:lnTo>
                  <a:lnTo>
                    <a:pt x="485481" y="438192"/>
                  </a:lnTo>
                  <a:lnTo>
                    <a:pt x="526816" y="410025"/>
                  </a:lnTo>
                  <a:lnTo>
                    <a:pt x="574104" y="382431"/>
                  </a:lnTo>
                  <a:lnTo>
                    <a:pt x="628378" y="355580"/>
                  </a:lnTo>
                  <a:lnTo>
                    <a:pt x="690666" y="329646"/>
                  </a:lnTo>
                  <a:lnTo>
                    <a:pt x="762000" y="304800"/>
                  </a:lnTo>
                  <a:lnTo>
                    <a:pt x="798727" y="293690"/>
                  </a:lnTo>
                  <a:lnTo>
                    <a:pt x="838861" y="282597"/>
                  </a:lnTo>
                  <a:lnTo>
                    <a:pt x="882104" y="271536"/>
                  </a:lnTo>
                  <a:lnTo>
                    <a:pt x="928158" y="260526"/>
                  </a:lnTo>
                  <a:lnTo>
                    <a:pt x="976725" y="249582"/>
                  </a:lnTo>
                  <a:lnTo>
                    <a:pt x="1027509" y="238720"/>
                  </a:lnTo>
                  <a:lnTo>
                    <a:pt x="1080211" y="227957"/>
                  </a:lnTo>
                  <a:lnTo>
                    <a:pt x="1134533" y="217311"/>
                  </a:lnTo>
                  <a:lnTo>
                    <a:pt x="1190178" y="206796"/>
                  </a:lnTo>
                  <a:lnTo>
                    <a:pt x="1246848" y="196431"/>
                  </a:lnTo>
                  <a:lnTo>
                    <a:pt x="1304247" y="186230"/>
                  </a:lnTo>
                  <a:lnTo>
                    <a:pt x="1362075" y="176212"/>
                  </a:lnTo>
                  <a:lnTo>
                    <a:pt x="1420035" y="166392"/>
                  </a:lnTo>
                  <a:lnTo>
                    <a:pt x="1477830" y="156787"/>
                  </a:lnTo>
                  <a:lnTo>
                    <a:pt x="1535162" y="147414"/>
                  </a:lnTo>
                  <a:lnTo>
                    <a:pt x="1591733" y="138288"/>
                  </a:lnTo>
                  <a:lnTo>
                    <a:pt x="1647246" y="129428"/>
                  </a:lnTo>
                  <a:lnTo>
                    <a:pt x="1701403" y="120848"/>
                  </a:lnTo>
                  <a:lnTo>
                    <a:pt x="1753906" y="112566"/>
                  </a:lnTo>
                  <a:lnTo>
                    <a:pt x="1804458" y="104598"/>
                  </a:lnTo>
                  <a:lnTo>
                    <a:pt x="1852761" y="96961"/>
                  </a:lnTo>
                  <a:lnTo>
                    <a:pt x="1898517" y="89671"/>
                  </a:lnTo>
                  <a:lnTo>
                    <a:pt x="1941429" y="82745"/>
                  </a:lnTo>
                  <a:lnTo>
                    <a:pt x="1981200" y="76200"/>
                  </a:lnTo>
                  <a:lnTo>
                    <a:pt x="2054313" y="64271"/>
                  </a:lnTo>
                  <a:lnTo>
                    <a:pt x="2121605" y="53798"/>
                  </a:lnTo>
                  <a:lnTo>
                    <a:pt x="2183606" y="44648"/>
                  </a:lnTo>
                  <a:lnTo>
                    <a:pt x="2240844" y="36688"/>
                  </a:lnTo>
                  <a:lnTo>
                    <a:pt x="2293849" y="29787"/>
                  </a:lnTo>
                  <a:lnTo>
                    <a:pt x="2343150" y="23812"/>
                  </a:lnTo>
                  <a:lnTo>
                    <a:pt x="2389275" y="18631"/>
                  </a:lnTo>
                  <a:lnTo>
                    <a:pt x="2432755" y="14111"/>
                  </a:lnTo>
                  <a:lnTo>
                    <a:pt x="2474118" y="10120"/>
                  </a:lnTo>
                  <a:lnTo>
                    <a:pt x="2513894" y="6526"/>
                  </a:lnTo>
                  <a:lnTo>
                    <a:pt x="2552611" y="3197"/>
                  </a:lnTo>
                  <a:lnTo>
                    <a:pt x="2590800" y="0"/>
                  </a:lnTo>
                </a:path>
              </a:pathLst>
            </a:custGeom>
            <a:ln w="38100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21704" y="2313559"/>
            <a:ext cx="370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CC33"/>
                </a:solidFill>
                <a:latin typeface="Arial"/>
                <a:cs typeface="Arial"/>
              </a:rPr>
              <a:t>ROC curve </a:t>
            </a:r>
            <a:r>
              <a:rPr sz="1200" spc="-5" dirty="0">
                <a:solidFill>
                  <a:srgbClr val="33CC33"/>
                </a:solidFill>
                <a:latin typeface="Arial"/>
                <a:cs typeface="Arial"/>
              </a:rPr>
              <a:t>(“Receiver </a:t>
            </a:r>
            <a:r>
              <a:rPr sz="1200" dirty="0">
                <a:solidFill>
                  <a:srgbClr val="33CC33"/>
                </a:solidFill>
                <a:latin typeface="Arial"/>
                <a:cs typeface="Arial"/>
              </a:rPr>
              <a:t>Operator</a:t>
            </a:r>
            <a:r>
              <a:rPr sz="1200" spc="-5" dirty="0">
                <a:solidFill>
                  <a:srgbClr val="33CC33"/>
                </a:solidFill>
                <a:latin typeface="Arial"/>
                <a:cs typeface="Arial"/>
              </a:rPr>
              <a:t> Characteristic”)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5723" y="5200628"/>
            <a:ext cx="16700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32978" y="5243218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19978" y="5274968"/>
            <a:ext cx="30797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latin typeface="Arial"/>
                <a:cs typeface="Arial"/>
              </a:rPr>
              <a:t>0.1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5377" y="5271134"/>
            <a:ext cx="14065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false positive</a:t>
            </a:r>
            <a:r>
              <a:rPr sz="1400"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45505" y="5623788"/>
            <a:ext cx="3547745" cy="8032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0170" marR="5080" indent="-78105">
              <a:lnSpc>
                <a:spcPts val="1680"/>
              </a:lnSpc>
              <a:spcBef>
                <a:spcPts val="25"/>
              </a:spcBef>
              <a:tabLst>
                <a:tab pos="1109980" algn="l"/>
                <a:tab pos="353441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	#</a:t>
            </a:r>
            <a:r>
              <a:rPr sz="1400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false</a:t>
            </a:r>
            <a:r>
              <a:rPr sz="14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positives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                        # incorrectly matched </a:t>
            </a:r>
            <a:r>
              <a:rPr sz="1400" spc="-5" dirty="0">
                <a:latin typeface="Arial"/>
                <a:cs typeface="Arial"/>
              </a:rPr>
              <a:t>features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(negatives)</a:t>
            </a:r>
            <a:endParaRPr sz="1400">
              <a:latin typeface="Arial"/>
              <a:cs typeface="Arial"/>
            </a:endParaRPr>
          </a:p>
          <a:p>
            <a:pPr marL="1074420">
              <a:lnSpc>
                <a:spcPct val="100000"/>
              </a:lnSpc>
              <a:spcBef>
                <a:spcPts val="585"/>
              </a:spcBef>
            </a:pPr>
            <a:r>
              <a:rPr sz="1800" dirty="0">
                <a:latin typeface="Carlito"/>
                <a:cs typeface="Carlito"/>
              </a:rPr>
              <a:t>1 -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“precision”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4797" y="3777488"/>
            <a:ext cx="312102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286321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# true</a:t>
            </a:r>
            <a:r>
              <a:rPr sz="1400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positives	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# correctly matched features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(positives)</a:t>
            </a:r>
            <a:endParaRPr sz="1400">
              <a:latin typeface="Arial"/>
              <a:cs typeface="Arial"/>
            </a:endParaRPr>
          </a:p>
          <a:p>
            <a:pPr marR="118110" algn="ctr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latin typeface="Carlito"/>
                <a:cs typeface="Carlito"/>
              </a:rPr>
              <a:t>“recall”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0194" y="1534794"/>
            <a:ext cx="882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rlito"/>
                <a:cs typeface="Carlito"/>
              </a:rPr>
              <a:t>How can we measure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performance </a:t>
            </a:r>
            <a:r>
              <a:rPr sz="2800" spc="-5" dirty="0">
                <a:latin typeface="Carlito"/>
                <a:cs typeface="Carlito"/>
              </a:rPr>
              <a:t>of a </a:t>
            </a:r>
            <a:r>
              <a:rPr sz="2800" spc="-25" dirty="0">
                <a:latin typeface="Carlito"/>
                <a:cs typeface="Carlito"/>
              </a:rPr>
              <a:t>feature</a:t>
            </a:r>
            <a:r>
              <a:rPr sz="2800" spc="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matcher?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853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Matching </a:t>
            </a:r>
            <a:r>
              <a:rPr spc="-580" dirty="0"/>
              <a:t>SIFT</a:t>
            </a:r>
            <a:r>
              <a:rPr spc="-370" dirty="0"/>
              <a:t> </a:t>
            </a:r>
            <a:r>
              <a:rPr spc="-204" dirty="0"/>
              <a:t>Descriptors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706841"/>
            <a:ext cx="764032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5" dirty="0">
                <a:latin typeface="Carlito"/>
                <a:cs typeface="Carlito"/>
              </a:rPr>
              <a:t>Nearest </a:t>
            </a:r>
            <a:r>
              <a:rPr sz="2800" spc="-5" dirty="0">
                <a:latin typeface="Carlito"/>
                <a:cs typeface="Carlito"/>
              </a:rPr>
              <a:t>neighbor </a:t>
            </a:r>
            <a:r>
              <a:rPr sz="2800" spc="-10" dirty="0">
                <a:latin typeface="Carlito"/>
                <a:cs typeface="Carlito"/>
              </a:rPr>
              <a:t>(Euclidean</a:t>
            </a:r>
            <a:r>
              <a:rPr sz="2800" spc="8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distance)</a:t>
            </a:r>
            <a:endParaRPr sz="2800">
              <a:latin typeface="Carlito"/>
              <a:cs typeface="Carlito"/>
            </a:endParaRPr>
          </a:p>
          <a:p>
            <a:pPr marL="2667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0" dirty="0">
                <a:latin typeface="Carlito"/>
                <a:cs typeface="Carlito"/>
              </a:rPr>
              <a:t>Threshold </a:t>
            </a:r>
            <a:r>
              <a:rPr sz="2800" spc="-20" dirty="0">
                <a:latin typeface="Carlito"/>
                <a:cs typeface="Carlito"/>
              </a:rPr>
              <a:t>ratio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5" dirty="0">
                <a:latin typeface="Carlito"/>
                <a:cs typeface="Carlito"/>
              </a:rPr>
              <a:t>nearest to </a:t>
            </a:r>
            <a:r>
              <a:rPr sz="2800" spc="-10" dirty="0">
                <a:latin typeface="Carlito"/>
                <a:cs typeface="Carlito"/>
              </a:rPr>
              <a:t>2</a:t>
            </a:r>
            <a:r>
              <a:rPr sz="2775" spc="-15" baseline="25525" dirty="0">
                <a:latin typeface="Carlito"/>
                <a:cs typeface="Carlito"/>
              </a:rPr>
              <a:t>nd </a:t>
            </a:r>
            <a:r>
              <a:rPr sz="2800" spc="-20" dirty="0">
                <a:latin typeface="Carlito"/>
                <a:cs typeface="Carlito"/>
              </a:rPr>
              <a:t>nearest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descriptor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22092" y="2708147"/>
            <a:ext cx="5768339" cy="4149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69806" y="6564731"/>
            <a:ext cx="14693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Lowe </a:t>
            </a:r>
            <a:r>
              <a:rPr sz="1800" dirty="0">
                <a:latin typeface="Carlito"/>
                <a:cs typeface="Carlito"/>
              </a:rPr>
              <a:t>IJCV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2004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91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SIFT</a:t>
            </a:r>
            <a:r>
              <a:rPr spc="-250" dirty="0"/>
              <a:t> </a:t>
            </a:r>
            <a:r>
              <a:rPr spc="-195" dirty="0"/>
              <a:t>Repeatability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3019425" y="1918716"/>
            <a:ext cx="6029325" cy="425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69806" y="6564731"/>
            <a:ext cx="14693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Lowe </a:t>
            </a:r>
            <a:r>
              <a:rPr sz="1800" dirty="0">
                <a:latin typeface="Carlito"/>
                <a:cs typeface="Carlito"/>
              </a:rPr>
              <a:t>IJCV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2004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91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SIFT</a:t>
            </a:r>
            <a:r>
              <a:rPr spc="-250" dirty="0"/>
              <a:t> </a:t>
            </a:r>
            <a:r>
              <a:rPr spc="-195" dirty="0"/>
              <a:t>Repeatability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2823005" y="1956484"/>
            <a:ext cx="6308681" cy="4468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91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SIFT</a:t>
            </a:r>
            <a:r>
              <a:rPr spc="-250" dirty="0"/>
              <a:t> </a:t>
            </a:r>
            <a:r>
              <a:rPr spc="-195" dirty="0"/>
              <a:t>Repeatability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8400" y="1524000"/>
            <a:ext cx="7475220" cy="4724400"/>
            <a:chOff x="2438400" y="1524000"/>
            <a:chExt cx="7475220" cy="4724400"/>
          </a:xfrm>
        </p:grpSpPr>
        <p:sp>
          <p:nvSpPr>
            <p:cNvPr id="4" name="object 4"/>
            <p:cNvSpPr/>
            <p:nvPr/>
          </p:nvSpPr>
          <p:spPr>
            <a:xfrm>
              <a:off x="6091428" y="34290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0" y="1524000"/>
              <a:ext cx="7475220" cy="4724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69806" y="6507581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Lowe </a:t>
            </a:r>
            <a:r>
              <a:rPr sz="1800" dirty="0">
                <a:latin typeface="Carlito"/>
                <a:cs typeface="Carlito"/>
              </a:rPr>
              <a:t>IJCV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2004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98806"/>
            <a:ext cx="5774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Matching local</a:t>
            </a:r>
            <a:r>
              <a:rPr spc="-95" dirty="0"/>
              <a:t> </a:t>
            </a:r>
            <a:r>
              <a:rPr dirty="0"/>
              <a:t>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1981200" y="1325880"/>
            <a:ext cx="4064508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4600" y="1249680"/>
            <a:ext cx="4105655" cy="3080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25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98806"/>
            <a:ext cx="5774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Matching local</a:t>
            </a:r>
            <a:r>
              <a:rPr spc="-95" dirty="0"/>
              <a:t> </a:t>
            </a:r>
            <a:r>
              <a:rPr dirty="0"/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1200" y="1249680"/>
            <a:ext cx="8449310" cy="3156585"/>
            <a:chOff x="1981200" y="1249680"/>
            <a:chExt cx="8449310" cy="3156585"/>
          </a:xfrm>
        </p:grpSpPr>
        <p:sp>
          <p:nvSpPr>
            <p:cNvPr id="4" name="object 4"/>
            <p:cNvSpPr/>
            <p:nvPr/>
          </p:nvSpPr>
          <p:spPr>
            <a:xfrm>
              <a:off x="1981200" y="1325880"/>
              <a:ext cx="4064508" cy="304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200" y="1325880"/>
              <a:ext cx="4038600" cy="3080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380" y="2511805"/>
              <a:ext cx="415290" cy="480695"/>
            </a:xfrm>
            <a:custGeom>
              <a:avLst/>
              <a:gdLst/>
              <a:ahLst/>
              <a:cxnLst/>
              <a:rect l="l" t="t" r="r" b="b"/>
              <a:pathLst>
                <a:path w="415289" h="480694">
                  <a:moveTo>
                    <a:pt x="0" y="32639"/>
                  </a:moveTo>
                  <a:lnTo>
                    <a:pt x="376428" y="0"/>
                  </a:lnTo>
                  <a:lnTo>
                    <a:pt x="415163" y="447675"/>
                  </a:lnTo>
                  <a:lnTo>
                    <a:pt x="38735" y="480187"/>
                  </a:lnTo>
                  <a:lnTo>
                    <a:pt x="0" y="32639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4600" y="1249680"/>
              <a:ext cx="4105655" cy="3080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4600" y="1344168"/>
              <a:ext cx="4038600" cy="3029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86656" y="2003615"/>
              <a:ext cx="2981325" cy="1659889"/>
            </a:xfrm>
            <a:custGeom>
              <a:avLst/>
              <a:gdLst/>
              <a:ahLst/>
              <a:cxnLst/>
              <a:rect l="l" t="t" r="r" b="b"/>
              <a:pathLst>
                <a:path w="2981325" h="1659889">
                  <a:moveTo>
                    <a:pt x="2981071" y="1608264"/>
                  </a:moveTo>
                  <a:lnTo>
                    <a:pt x="2815590" y="1419923"/>
                  </a:lnTo>
                  <a:lnTo>
                    <a:pt x="2806369" y="1412938"/>
                  </a:lnTo>
                  <a:lnTo>
                    <a:pt x="2795613" y="1410119"/>
                  </a:lnTo>
                  <a:lnTo>
                    <a:pt x="2784614" y="1411541"/>
                  </a:lnTo>
                  <a:lnTo>
                    <a:pt x="2774696" y="1417256"/>
                  </a:lnTo>
                  <a:lnTo>
                    <a:pt x="2767698" y="1426425"/>
                  </a:lnTo>
                  <a:lnTo>
                    <a:pt x="2764879" y="1437182"/>
                  </a:lnTo>
                  <a:lnTo>
                    <a:pt x="2766301" y="1448219"/>
                  </a:lnTo>
                  <a:lnTo>
                    <a:pt x="2772029" y="1458150"/>
                  </a:lnTo>
                  <a:lnTo>
                    <a:pt x="2834043" y="1528787"/>
                  </a:lnTo>
                  <a:lnTo>
                    <a:pt x="270560" y="674331"/>
                  </a:lnTo>
                  <a:lnTo>
                    <a:pt x="2738221" y="933996"/>
                  </a:lnTo>
                  <a:lnTo>
                    <a:pt x="2652395" y="972629"/>
                  </a:lnTo>
                  <a:lnTo>
                    <a:pt x="2643086" y="979360"/>
                  </a:lnTo>
                  <a:lnTo>
                    <a:pt x="2637244" y="988809"/>
                  </a:lnTo>
                  <a:lnTo>
                    <a:pt x="2635351" y="999769"/>
                  </a:lnTo>
                  <a:lnTo>
                    <a:pt x="2637917" y="1010983"/>
                  </a:lnTo>
                  <a:lnTo>
                    <a:pt x="2644635" y="1020343"/>
                  </a:lnTo>
                  <a:lnTo>
                    <a:pt x="2654084" y="1026185"/>
                  </a:lnTo>
                  <a:lnTo>
                    <a:pt x="2665044" y="1028039"/>
                  </a:lnTo>
                  <a:lnTo>
                    <a:pt x="2676271" y="1025461"/>
                  </a:lnTo>
                  <a:lnTo>
                    <a:pt x="2854414" y="945197"/>
                  </a:lnTo>
                  <a:lnTo>
                    <a:pt x="2904871" y="922464"/>
                  </a:lnTo>
                  <a:lnTo>
                    <a:pt x="2702687" y="774128"/>
                  </a:lnTo>
                  <a:lnTo>
                    <a:pt x="2692222" y="769340"/>
                  </a:lnTo>
                  <a:lnTo>
                    <a:pt x="2681135" y="768908"/>
                  </a:lnTo>
                  <a:lnTo>
                    <a:pt x="2670695" y="772655"/>
                  </a:lnTo>
                  <a:lnTo>
                    <a:pt x="2662174" y="780351"/>
                  </a:lnTo>
                  <a:lnTo>
                    <a:pt x="2657373" y="790816"/>
                  </a:lnTo>
                  <a:lnTo>
                    <a:pt x="2656941" y="801903"/>
                  </a:lnTo>
                  <a:lnTo>
                    <a:pt x="2660688" y="812342"/>
                  </a:lnTo>
                  <a:lnTo>
                    <a:pt x="2668397" y="820864"/>
                  </a:lnTo>
                  <a:lnTo>
                    <a:pt x="2744139" y="876452"/>
                  </a:lnTo>
                  <a:lnTo>
                    <a:pt x="204927" y="609130"/>
                  </a:lnTo>
                  <a:lnTo>
                    <a:pt x="2596413" y="144081"/>
                  </a:lnTo>
                  <a:lnTo>
                    <a:pt x="2525776" y="206057"/>
                  </a:lnTo>
                  <a:lnTo>
                    <a:pt x="2518778" y="215201"/>
                  </a:lnTo>
                  <a:lnTo>
                    <a:pt x="2515959" y="225933"/>
                  </a:lnTo>
                  <a:lnTo>
                    <a:pt x="2517381" y="236956"/>
                  </a:lnTo>
                  <a:lnTo>
                    <a:pt x="2523109" y="246951"/>
                  </a:lnTo>
                  <a:lnTo>
                    <a:pt x="2532240" y="253949"/>
                  </a:lnTo>
                  <a:lnTo>
                    <a:pt x="2542984" y="256768"/>
                  </a:lnTo>
                  <a:lnTo>
                    <a:pt x="2553995" y="255346"/>
                  </a:lnTo>
                  <a:lnTo>
                    <a:pt x="2564003" y="249618"/>
                  </a:lnTo>
                  <a:lnTo>
                    <a:pt x="2752471" y="84264"/>
                  </a:lnTo>
                  <a:lnTo>
                    <a:pt x="2702280" y="66738"/>
                  </a:lnTo>
                  <a:lnTo>
                    <a:pt x="2515743" y="1587"/>
                  </a:lnTo>
                  <a:lnTo>
                    <a:pt x="2478786" y="19367"/>
                  </a:lnTo>
                  <a:lnTo>
                    <a:pt x="2477249" y="30772"/>
                  </a:lnTo>
                  <a:lnTo>
                    <a:pt x="2480094" y="41503"/>
                  </a:lnTo>
                  <a:lnTo>
                    <a:pt x="2486723" y="50380"/>
                  </a:lnTo>
                  <a:lnTo>
                    <a:pt x="2496566" y="56197"/>
                  </a:lnTo>
                  <a:lnTo>
                    <a:pt x="2585351" y="87185"/>
                  </a:lnTo>
                  <a:lnTo>
                    <a:pt x="3556" y="589216"/>
                  </a:lnTo>
                  <a:lnTo>
                    <a:pt x="9144" y="617664"/>
                  </a:lnTo>
                  <a:lnTo>
                    <a:pt x="0" y="645096"/>
                  </a:lnTo>
                  <a:lnTo>
                    <a:pt x="2815755" y="1583778"/>
                  </a:lnTo>
                  <a:lnTo>
                    <a:pt x="2723769" y="1603057"/>
                  </a:lnTo>
                  <a:lnTo>
                    <a:pt x="2713215" y="1607540"/>
                  </a:lnTo>
                  <a:lnTo>
                    <a:pt x="2705481" y="1615478"/>
                  </a:lnTo>
                  <a:lnTo>
                    <a:pt x="2701264" y="1625739"/>
                  </a:lnTo>
                  <a:lnTo>
                    <a:pt x="2701290" y="1637220"/>
                  </a:lnTo>
                  <a:lnTo>
                    <a:pt x="2705836" y="1647850"/>
                  </a:lnTo>
                  <a:lnTo>
                    <a:pt x="2713812" y="1655610"/>
                  </a:lnTo>
                  <a:lnTo>
                    <a:pt x="2724086" y="1659801"/>
                  </a:lnTo>
                  <a:lnTo>
                    <a:pt x="2735580" y="1659699"/>
                  </a:lnTo>
                  <a:lnTo>
                    <a:pt x="2936214" y="1617662"/>
                  </a:lnTo>
                  <a:lnTo>
                    <a:pt x="2981071" y="16082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37175" y="1704212"/>
            <a:ext cx="335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26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8794" y="4342161"/>
            <a:ext cx="7801609" cy="200406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59690" algn="ctr">
              <a:lnSpc>
                <a:spcPct val="100000"/>
              </a:lnSpc>
              <a:spcBef>
                <a:spcPts val="655"/>
              </a:spcBef>
              <a:tabLst>
                <a:tab pos="4479925" algn="l"/>
              </a:tabLst>
            </a:pPr>
            <a:r>
              <a:rPr sz="1800" spc="-5" dirty="0">
                <a:latin typeface="Arial"/>
                <a:cs typeface="Arial"/>
              </a:rPr>
              <a:t>Image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	</a:t>
            </a:r>
            <a:r>
              <a:rPr sz="2700" spc="-7" baseline="3086" dirty="0">
                <a:latin typeface="Arial"/>
                <a:cs typeface="Arial"/>
              </a:rPr>
              <a:t>Image 2</a:t>
            </a:r>
            <a:endParaRPr sz="2700" baseline="3086">
              <a:latin typeface="Arial"/>
              <a:cs typeface="Arial"/>
            </a:endParaRPr>
          </a:p>
          <a:p>
            <a:pPr marL="12700" marR="189865">
              <a:lnSpc>
                <a:spcPct val="100000"/>
              </a:lnSpc>
              <a:spcBef>
                <a:spcPts val="740"/>
              </a:spcBef>
            </a:pPr>
            <a:r>
              <a:rPr sz="2400" spc="-13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generate </a:t>
            </a:r>
            <a:r>
              <a:rPr sz="2400" b="1" spc="-5" dirty="0">
                <a:latin typeface="Arial"/>
                <a:cs typeface="Arial"/>
              </a:rPr>
              <a:t>candidate matches</a:t>
            </a:r>
            <a:r>
              <a:rPr sz="2400" spc="-5" dirty="0">
                <a:latin typeface="Arial"/>
                <a:cs typeface="Arial"/>
              </a:rPr>
              <a:t>, find patches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have 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similar appearance </a:t>
            </a:r>
            <a:r>
              <a:rPr sz="2400" dirty="0">
                <a:latin typeface="Arial"/>
                <a:cs typeface="Arial"/>
              </a:rPr>
              <a:t>(e.g., </a:t>
            </a:r>
            <a:r>
              <a:rPr sz="2400" spc="-5" dirty="0">
                <a:latin typeface="Arial"/>
                <a:cs typeface="Arial"/>
              </a:rPr>
              <a:t>lowest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SSD)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2400" spc="-5" dirty="0">
                <a:latin typeface="Arial"/>
                <a:cs typeface="Arial"/>
              </a:rPr>
              <a:t>Simplest approach: compare </a:t>
            </a:r>
            <a:r>
              <a:rPr sz="2400" dirty="0">
                <a:latin typeface="Arial"/>
                <a:cs typeface="Arial"/>
              </a:rPr>
              <a:t>them </a:t>
            </a:r>
            <a:r>
              <a:rPr sz="2400" spc="-5" dirty="0">
                <a:latin typeface="Arial"/>
                <a:cs typeface="Arial"/>
              </a:rPr>
              <a:t>all, </a:t>
            </a:r>
            <a:r>
              <a:rPr sz="2400" dirty="0">
                <a:latin typeface="Arial"/>
                <a:cs typeface="Arial"/>
              </a:rPr>
              <a:t>take the </a:t>
            </a:r>
            <a:r>
              <a:rPr sz="2400" spc="-5" dirty="0">
                <a:latin typeface="Arial"/>
                <a:cs typeface="Arial"/>
              </a:rPr>
              <a:t>closest (or  closest </a:t>
            </a:r>
            <a:r>
              <a:rPr sz="2400" dirty="0">
                <a:latin typeface="Arial"/>
                <a:cs typeface="Arial"/>
              </a:rPr>
              <a:t>k, </a:t>
            </a:r>
            <a:r>
              <a:rPr sz="2400" spc="-5" dirty="0">
                <a:latin typeface="Arial"/>
                <a:cs typeface="Arial"/>
              </a:rPr>
              <a:t>or within a thresholded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98806"/>
            <a:ext cx="5774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Matching local</a:t>
            </a:r>
            <a:r>
              <a:rPr spc="-95" dirty="0"/>
              <a:t> </a:t>
            </a:r>
            <a:r>
              <a:rPr dirty="0"/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1200" y="1325880"/>
            <a:ext cx="4064635" cy="3080385"/>
            <a:chOff x="1981200" y="1325880"/>
            <a:chExt cx="4064635" cy="3080385"/>
          </a:xfrm>
        </p:grpSpPr>
        <p:sp>
          <p:nvSpPr>
            <p:cNvPr id="4" name="object 4"/>
            <p:cNvSpPr/>
            <p:nvPr/>
          </p:nvSpPr>
          <p:spPr>
            <a:xfrm>
              <a:off x="1981200" y="1325880"/>
              <a:ext cx="4064508" cy="304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200" y="1325880"/>
              <a:ext cx="4038600" cy="3080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380" y="2511805"/>
              <a:ext cx="415290" cy="480695"/>
            </a:xfrm>
            <a:custGeom>
              <a:avLst/>
              <a:gdLst/>
              <a:ahLst/>
              <a:cxnLst/>
              <a:rect l="l" t="t" r="r" b="b"/>
              <a:pathLst>
                <a:path w="415289" h="480694">
                  <a:moveTo>
                    <a:pt x="0" y="32639"/>
                  </a:moveTo>
                  <a:lnTo>
                    <a:pt x="376428" y="0"/>
                  </a:lnTo>
                  <a:lnTo>
                    <a:pt x="415163" y="447675"/>
                  </a:lnTo>
                  <a:lnTo>
                    <a:pt x="38735" y="480187"/>
                  </a:lnTo>
                  <a:lnTo>
                    <a:pt x="0" y="32639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24600" y="1249680"/>
            <a:ext cx="4105910" cy="3124200"/>
            <a:chOff x="6324600" y="1249680"/>
            <a:chExt cx="4105910" cy="3124200"/>
          </a:xfrm>
        </p:grpSpPr>
        <p:sp>
          <p:nvSpPr>
            <p:cNvPr id="8" name="object 8"/>
            <p:cNvSpPr/>
            <p:nvPr/>
          </p:nvSpPr>
          <p:spPr>
            <a:xfrm>
              <a:off x="6324600" y="1249680"/>
              <a:ext cx="4105655" cy="3080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4600" y="1344168"/>
              <a:ext cx="4038600" cy="3029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8794" y="4342161"/>
            <a:ext cx="7258050" cy="11963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308100">
              <a:lnSpc>
                <a:spcPct val="100000"/>
              </a:lnSpc>
              <a:spcBef>
                <a:spcPts val="655"/>
              </a:spcBef>
              <a:tabLst>
                <a:tab pos="5727700" algn="l"/>
              </a:tabLst>
            </a:pPr>
            <a:r>
              <a:rPr sz="1800" spc="-5" dirty="0">
                <a:latin typeface="Arial"/>
                <a:cs typeface="Arial"/>
              </a:rPr>
              <a:t>Image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	</a:t>
            </a:r>
            <a:r>
              <a:rPr sz="2700" spc="-7" baseline="3086" dirty="0">
                <a:latin typeface="Arial"/>
                <a:cs typeface="Arial"/>
              </a:rPr>
              <a:t>Image</a:t>
            </a:r>
            <a:r>
              <a:rPr sz="2700" spc="-15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2</a:t>
            </a:r>
            <a:endParaRPr sz="2700" baseline="3086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40"/>
              </a:spcBef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stereo </a:t>
            </a:r>
            <a:r>
              <a:rPr sz="2400" dirty="0">
                <a:latin typeface="Arial"/>
                <a:cs typeface="Arial"/>
              </a:rPr>
              <a:t>case, may </a:t>
            </a:r>
            <a:r>
              <a:rPr sz="2400" spc="-5" dirty="0">
                <a:latin typeface="Arial"/>
                <a:cs typeface="Arial"/>
              </a:rPr>
              <a:t>constrain by proximity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make  </a:t>
            </a:r>
            <a:r>
              <a:rPr sz="2400" spc="-5" dirty="0">
                <a:latin typeface="Arial"/>
                <a:cs typeface="Arial"/>
              </a:rPr>
              <a:t>assumptions </a:t>
            </a:r>
            <a:r>
              <a:rPr sz="2400" dirty="0">
                <a:latin typeface="Arial"/>
                <a:cs typeface="Arial"/>
              </a:rPr>
              <a:t>on max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disparities.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63561" y="2012442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1447800">
                <a:moveTo>
                  <a:pt x="0" y="1447800"/>
                </a:moveTo>
                <a:lnTo>
                  <a:pt x="1524000" y="1447800"/>
                </a:lnTo>
                <a:lnTo>
                  <a:pt x="1524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27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23520"/>
            <a:ext cx="5046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Indexing </a:t>
            </a:r>
            <a:r>
              <a:rPr spc="-185" dirty="0"/>
              <a:t>local</a:t>
            </a:r>
            <a:r>
              <a:rPr spc="-260" dirty="0"/>
              <a:t> </a:t>
            </a:r>
            <a:r>
              <a:rPr spc="-185" dirty="0"/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6920" y="1114044"/>
            <a:ext cx="8304530" cy="5544820"/>
            <a:chOff x="2026920" y="1114044"/>
            <a:chExt cx="8304530" cy="5544820"/>
          </a:xfrm>
        </p:grpSpPr>
        <p:sp>
          <p:nvSpPr>
            <p:cNvPr id="4" name="object 4"/>
            <p:cNvSpPr/>
            <p:nvPr/>
          </p:nvSpPr>
          <p:spPr>
            <a:xfrm>
              <a:off x="2133600" y="4343400"/>
              <a:ext cx="2895600" cy="2171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36564" y="4495800"/>
              <a:ext cx="592836" cy="533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9800" y="5181600"/>
              <a:ext cx="559307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5228" y="5177028"/>
              <a:ext cx="568960" cy="466725"/>
            </a:xfrm>
            <a:custGeom>
              <a:avLst/>
              <a:gdLst/>
              <a:ahLst/>
              <a:cxnLst/>
              <a:rect l="l" t="t" r="r" b="b"/>
              <a:pathLst>
                <a:path w="568959" h="466725">
                  <a:moveTo>
                    <a:pt x="0" y="466344"/>
                  </a:moveTo>
                  <a:lnTo>
                    <a:pt x="568451" y="466344"/>
                  </a:lnTo>
                  <a:lnTo>
                    <a:pt x="568451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27246" y="5007102"/>
              <a:ext cx="1910714" cy="594360"/>
            </a:xfrm>
            <a:custGeom>
              <a:avLst/>
              <a:gdLst/>
              <a:ahLst/>
              <a:cxnLst/>
              <a:rect l="l" t="t" r="r" b="b"/>
              <a:pathLst>
                <a:path w="1910714" h="594360">
                  <a:moveTo>
                    <a:pt x="1800947" y="540851"/>
                  </a:moveTo>
                  <a:lnTo>
                    <a:pt x="1740915" y="556514"/>
                  </a:lnTo>
                  <a:lnTo>
                    <a:pt x="1734131" y="559823"/>
                  </a:lnTo>
                  <a:lnTo>
                    <a:pt x="1729311" y="565277"/>
                  </a:lnTo>
                  <a:lnTo>
                    <a:pt x="1726896" y="572158"/>
                  </a:lnTo>
                  <a:lnTo>
                    <a:pt x="1727327" y="579755"/>
                  </a:lnTo>
                  <a:lnTo>
                    <a:pt x="1730636" y="586525"/>
                  </a:lnTo>
                  <a:lnTo>
                    <a:pt x="1736089" y="591338"/>
                  </a:lnTo>
                  <a:lnTo>
                    <a:pt x="1742971" y="593754"/>
                  </a:lnTo>
                  <a:lnTo>
                    <a:pt x="1750567" y="593331"/>
                  </a:lnTo>
                  <a:lnTo>
                    <a:pt x="1879048" y="559816"/>
                  </a:lnTo>
                  <a:lnTo>
                    <a:pt x="1868677" y="559816"/>
                  </a:lnTo>
                  <a:lnTo>
                    <a:pt x="1800947" y="540851"/>
                  </a:lnTo>
                  <a:close/>
                </a:path>
                <a:path w="1910714" h="594360">
                  <a:moveTo>
                    <a:pt x="1837372" y="531347"/>
                  </a:moveTo>
                  <a:lnTo>
                    <a:pt x="1800947" y="540851"/>
                  </a:lnTo>
                  <a:lnTo>
                    <a:pt x="1868677" y="559816"/>
                  </a:lnTo>
                  <a:lnTo>
                    <a:pt x="1870101" y="554736"/>
                  </a:lnTo>
                  <a:lnTo>
                    <a:pt x="1860041" y="554736"/>
                  </a:lnTo>
                  <a:lnTo>
                    <a:pt x="1837372" y="531347"/>
                  </a:lnTo>
                  <a:close/>
                </a:path>
                <a:path w="1910714" h="594360">
                  <a:moveTo>
                    <a:pt x="1781968" y="427434"/>
                  </a:moveTo>
                  <a:lnTo>
                    <a:pt x="1774753" y="428714"/>
                  </a:lnTo>
                  <a:lnTo>
                    <a:pt x="1768348" y="432816"/>
                  </a:lnTo>
                  <a:lnTo>
                    <a:pt x="1764091" y="439076"/>
                  </a:lnTo>
                  <a:lnTo>
                    <a:pt x="1762585" y="446230"/>
                  </a:lnTo>
                  <a:lnTo>
                    <a:pt x="1763865" y="453407"/>
                  </a:lnTo>
                  <a:lnTo>
                    <a:pt x="1767966" y="459740"/>
                  </a:lnTo>
                  <a:lnTo>
                    <a:pt x="1810933" y="504069"/>
                  </a:lnTo>
                  <a:lnTo>
                    <a:pt x="1878964" y="523113"/>
                  </a:lnTo>
                  <a:lnTo>
                    <a:pt x="1868677" y="559816"/>
                  </a:lnTo>
                  <a:lnTo>
                    <a:pt x="1879048" y="559816"/>
                  </a:lnTo>
                  <a:lnTo>
                    <a:pt x="1910206" y="551688"/>
                  </a:lnTo>
                  <a:lnTo>
                    <a:pt x="1795399" y="433197"/>
                  </a:lnTo>
                  <a:lnTo>
                    <a:pt x="1789136" y="428940"/>
                  </a:lnTo>
                  <a:lnTo>
                    <a:pt x="1781968" y="427434"/>
                  </a:lnTo>
                  <a:close/>
                </a:path>
                <a:path w="1910714" h="594360">
                  <a:moveTo>
                    <a:pt x="1868931" y="523113"/>
                  </a:moveTo>
                  <a:lnTo>
                    <a:pt x="1837372" y="531347"/>
                  </a:lnTo>
                  <a:lnTo>
                    <a:pt x="1860041" y="554736"/>
                  </a:lnTo>
                  <a:lnTo>
                    <a:pt x="1868931" y="523113"/>
                  </a:lnTo>
                  <a:close/>
                </a:path>
                <a:path w="1910714" h="594360">
                  <a:moveTo>
                    <a:pt x="1878964" y="523113"/>
                  </a:moveTo>
                  <a:lnTo>
                    <a:pt x="1868931" y="523113"/>
                  </a:lnTo>
                  <a:lnTo>
                    <a:pt x="1860041" y="554736"/>
                  </a:lnTo>
                  <a:lnTo>
                    <a:pt x="1870101" y="554736"/>
                  </a:lnTo>
                  <a:lnTo>
                    <a:pt x="1878964" y="523113"/>
                  </a:lnTo>
                  <a:close/>
                </a:path>
                <a:path w="1910714" h="594360">
                  <a:moveTo>
                    <a:pt x="10159" y="0"/>
                  </a:moveTo>
                  <a:lnTo>
                    <a:pt x="0" y="36575"/>
                  </a:lnTo>
                  <a:lnTo>
                    <a:pt x="1800947" y="540851"/>
                  </a:lnTo>
                  <a:lnTo>
                    <a:pt x="1837372" y="531347"/>
                  </a:lnTo>
                  <a:lnTo>
                    <a:pt x="1810933" y="504069"/>
                  </a:lnTo>
                  <a:lnTo>
                    <a:pt x="10159" y="0"/>
                  </a:lnTo>
                  <a:close/>
                </a:path>
                <a:path w="1910714" h="594360">
                  <a:moveTo>
                    <a:pt x="1810933" y="504069"/>
                  </a:moveTo>
                  <a:lnTo>
                    <a:pt x="1837372" y="531347"/>
                  </a:lnTo>
                  <a:lnTo>
                    <a:pt x="1868931" y="523113"/>
                  </a:lnTo>
                  <a:lnTo>
                    <a:pt x="1878964" y="523113"/>
                  </a:lnTo>
                  <a:lnTo>
                    <a:pt x="1810933" y="5040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9800" y="5791200"/>
              <a:ext cx="533400" cy="524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2311" y="4759604"/>
              <a:ext cx="3430904" cy="1575435"/>
            </a:xfrm>
            <a:custGeom>
              <a:avLst/>
              <a:gdLst/>
              <a:ahLst/>
              <a:cxnLst/>
              <a:rect l="l" t="t" r="r" b="b"/>
              <a:pathLst>
                <a:path w="3430904" h="1575435">
                  <a:moveTo>
                    <a:pt x="3430778" y="1260944"/>
                  </a:moveTo>
                  <a:lnTo>
                    <a:pt x="3397529" y="1245209"/>
                  </a:lnTo>
                  <a:lnTo>
                    <a:pt x="3281680" y="1190358"/>
                  </a:lnTo>
                  <a:lnTo>
                    <a:pt x="3274314" y="1188542"/>
                  </a:lnTo>
                  <a:lnTo>
                    <a:pt x="3267075" y="1189634"/>
                  </a:lnTo>
                  <a:lnTo>
                    <a:pt x="3260775" y="1193368"/>
                  </a:lnTo>
                  <a:lnTo>
                    <a:pt x="3256280" y="1199413"/>
                  </a:lnTo>
                  <a:lnTo>
                    <a:pt x="3254413" y="1206766"/>
                  </a:lnTo>
                  <a:lnTo>
                    <a:pt x="3255492" y="1213993"/>
                  </a:lnTo>
                  <a:lnTo>
                    <a:pt x="3259226" y="1220266"/>
                  </a:lnTo>
                  <a:lnTo>
                    <a:pt x="3265297" y="1224788"/>
                  </a:lnTo>
                  <a:lnTo>
                    <a:pt x="3321202" y="1251254"/>
                  </a:lnTo>
                  <a:lnTo>
                    <a:pt x="0" y="1537258"/>
                  </a:lnTo>
                  <a:lnTo>
                    <a:pt x="3302" y="1575206"/>
                  </a:lnTo>
                  <a:lnTo>
                    <a:pt x="3324529" y="1289215"/>
                  </a:lnTo>
                  <a:lnTo>
                    <a:pt x="3273933" y="1324864"/>
                  </a:lnTo>
                  <a:lnTo>
                    <a:pt x="3268713" y="1330363"/>
                  </a:lnTo>
                  <a:lnTo>
                    <a:pt x="3266122" y="1337195"/>
                  </a:lnTo>
                  <a:lnTo>
                    <a:pt x="3266287" y="1344485"/>
                  </a:lnTo>
                  <a:lnTo>
                    <a:pt x="3269361" y="1351407"/>
                  </a:lnTo>
                  <a:lnTo>
                    <a:pt x="3274860" y="1356614"/>
                  </a:lnTo>
                  <a:lnTo>
                    <a:pt x="3281680" y="1359204"/>
                  </a:lnTo>
                  <a:lnTo>
                    <a:pt x="3288969" y="1359052"/>
                  </a:lnTo>
                  <a:lnTo>
                    <a:pt x="3295904" y="1356004"/>
                  </a:lnTo>
                  <a:lnTo>
                    <a:pt x="3430778" y="1260944"/>
                  </a:lnTo>
                  <a:close/>
                </a:path>
                <a:path w="3430904" h="1575435">
                  <a:moveTo>
                    <a:pt x="3430778" y="41757"/>
                  </a:moveTo>
                  <a:lnTo>
                    <a:pt x="3399409" y="33629"/>
                  </a:lnTo>
                  <a:lnTo>
                    <a:pt x="3271012" y="355"/>
                  </a:lnTo>
                  <a:lnTo>
                    <a:pt x="3263468" y="0"/>
                  </a:lnTo>
                  <a:lnTo>
                    <a:pt x="3256572" y="2451"/>
                  </a:lnTo>
                  <a:lnTo>
                    <a:pt x="3251098" y="7289"/>
                  </a:lnTo>
                  <a:lnTo>
                    <a:pt x="3247771" y="14071"/>
                  </a:lnTo>
                  <a:lnTo>
                    <a:pt x="3247352" y="21615"/>
                  </a:lnTo>
                  <a:lnTo>
                    <a:pt x="3249815" y="28511"/>
                  </a:lnTo>
                  <a:lnTo>
                    <a:pt x="3254679" y="33985"/>
                  </a:lnTo>
                  <a:lnTo>
                    <a:pt x="3261487" y="37312"/>
                  </a:lnTo>
                  <a:lnTo>
                    <a:pt x="3321253" y="52781"/>
                  </a:lnTo>
                  <a:lnTo>
                    <a:pt x="453644" y="861618"/>
                  </a:lnTo>
                  <a:lnTo>
                    <a:pt x="464058" y="898296"/>
                  </a:lnTo>
                  <a:lnTo>
                    <a:pt x="3331667" y="89484"/>
                  </a:lnTo>
                  <a:lnTo>
                    <a:pt x="3288792" y="133959"/>
                  </a:lnTo>
                  <a:lnTo>
                    <a:pt x="3284690" y="140373"/>
                  </a:lnTo>
                  <a:lnTo>
                    <a:pt x="3283407" y="147574"/>
                  </a:lnTo>
                  <a:lnTo>
                    <a:pt x="3284905" y="154698"/>
                  </a:lnTo>
                  <a:lnTo>
                    <a:pt x="3289173" y="160883"/>
                  </a:lnTo>
                  <a:lnTo>
                    <a:pt x="3295573" y="164985"/>
                  </a:lnTo>
                  <a:lnTo>
                    <a:pt x="3302774" y="166255"/>
                  </a:lnTo>
                  <a:lnTo>
                    <a:pt x="3309899" y="164706"/>
                  </a:lnTo>
                  <a:lnTo>
                    <a:pt x="3316097" y="160375"/>
                  </a:lnTo>
                  <a:lnTo>
                    <a:pt x="3430778" y="4175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0" y="1143000"/>
              <a:ext cx="317500" cy="5486400"/>
            </a:xfrm>
            <a:custGeom>
              <a:avLst/>
              <a:gdLst/>
              <a:ahLst/>
              <a:cxnLst/>
              <a:rect l="l" t="t" r="r" b="b"/>
              <a:pathLst>
                <a:path w="317500" h="5486400">
                  <a:moveTo>
                    <a:pt x="317500" y="5486400"/>
                  </a:moveTo>
                  <a:lnTo>
                    <a:pt x="270573" y="5482957"/>
                  </a:lnTo>
                  <a:lnTo>
                    <a:pt x="225788" y="5472957"/>
                  </a:lnTo>
                  <a:lnTo>
                    <a:pt x="183634" y="5456890"/>
                  </a:lnTo>
                  <a:lnTo>
                    <a:pt x="144601" y="5435247"/>
                  </a:lnTo>
                  <a:lnTo>
                    <a:pt x="109181" y="5408520"/>
                  </a:lnTo>
                  <a:lnTo>
                    <a:pt x="77865" y="5377200"/>
                  </a:lnTo>
                  <a:lnTo>
                    <a:pt x="51141" y="5341778"/>
                  </a:lnTo>
                  <a:lnTo>
                    <a:pt x="29503" y="5302744"/>
                  </a:lnTo>
                  <a:lnTo>
                    <a:pt x="13439" y="5260590"/>
                  </a:lnTo>
                  <a:lnTo>
                    <a:pt x="3441" y="5215807"/>
                  </a:lnTo>
                  <a:lnTo>
                    <a:pt x="0" y="5168887"/>
                  </a:lnTo>
                  <a:lnTo>
                    <a:pt x="0" y="317500"/>
                  </a:ln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36064" y="1600200"/>
              <a:ext cx="3048000" cy="2286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31492" y="1595627"/>
              <a:ext cx="3057525" cy="2295525"/>
            </a:xfrm>
            <a:custGeom>
              <a:avLst/>
              <a:gdLst/>
              <a:ahLst/>
              <a:cxnLst/>
              <a:rect l="l" t="t" r="r" b="b"/>
              <a:pathLst>
                <a:path w="3057525" h="2295525">
                  <a:moveTo>
                    <a:pt x="0" y="2295144"/>
                  </a:moveTo>
                  <a:lnTo>
                    <a:pt x="3057144" y="2295144"/>
                  </a:lnTo>
                  <a:lnTo>
                    <a:pt x="3057144" y="0"/>
                  </a:lnTo>
                  <a:lnTo>
                    <a:pt x="0" y="0"/>
                  </a:lnTo>
                  <a:lnTo>
                    <a:pt x="0" y="2295144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90166" y="1905000"/>
              <a:ext cx="3091815" cy="1849120"/>
            </a:xfrm>
            <a:custGeom>
              <a:avLst/>
              <a:gdLst/>
              <a:ahLst/>
              <a:cxnLst/>
              <a:rect l="l" t="t" r="r" b="b"/>
              <a:pathLst>
                <a:path w="3091815" h="1849120">
                  <a:moveTo>
                    <a:pt x="542670" y="301244"/>
                  </a:moveTo>
                  <a:lnTo>
                    <a:pt x="1129029" y="469264"/>
                  </a:lnTo>
                  <a:lnTo>
                    <a:pt x="957833" y="1066800"/>
                  </a:lnTo>
                  <a:lnTo>
                    <a:pt x="371475" y="898778"/>
                  </a:lnTo>
                  <a:lnTo>
                    <a:pt x="542670" y="301244"/>
                  </a:lnTo>
                  <a:close/>
                </a:path>
                <a:path w="3091815" h="1849120">
                  <a:moveTo>
                    <a:pt x="631951" y="495426"/>
                  </a:moveTo>
                  <a:lnTo>
                    <a:pt x="1238504" y="559308"/>
                  </a:lnTo>
                  <a:lnTo>
                    <a:pt x="1173353" y="1177416"/>
                  </a:lnTo>
                  <a:lnTo>
                    <a:pt x="566801" y="1113536"/>
                  </a:lnTo>
                  <a:lnTo>
                    <a:pt x="631951" y="495426"/>
                  </a:lnTo>
                  <a:close/>
                </a:path>
                <a:path w="3091815" h="1849120">
                  <a:moveTo>
                    <a:pt x="579882" y="613155"/>
                  </a:moveTo>
                  <a:lnTo>
                    <a:pt x="1630807" y="4190"/>
                  </a:lnTo>
                  <a:lnTo>
                    <a:pt x="2181351" y="954151"/>
                  </a:lnTo>
                  <a:lnTo>
                    <a:pt x="1130427" y="1563115"/>
                  </a:lnTo>
                  <a:lnTo>
                    <a:pt x="579882" y="613155"/>
                  </a:lnTo>
                  <a:close/>
                </a:path>
                <a:path w="3091815" h="1849120">
                  <a:moveTo>
                    <a:pt x="1441195" y="394715"/>
                  </a:moveTo>
                  <a:lnTo>
                    <a:pt x="2040000" y="293242"/>
                  </a:lnTo>
                  <a:lnTo>
                    <a:pt x="2131822" y="834389"/>
                  </a:lnTo>
                  <a:lnTo>
                    <a:pt x="1533017" y="935989"/>
                  </a:lnTo>
                  <a:lnTo>
                    <a:pt x="1441195" y="394715"/>
                  </a:lnTo>
                  <a:close/>
                </a:path>
                <a:path w="3091815" h="1849120">
                  <a:moveTo>
                    <a:pt x="1593595" y="982726"/>
                  </a:moveTo>
                  <a:lnTo>
                    <a:pt x="2192400" y="881126"/>
                  </a:lnTo>
                  <a:lnTo>
                    <a:pt x="2284222" y="1422400"/>
                  </a:lnTo>
                  <a:lnTo>
                    <a:pt x="1685417" y="1524000"/>
                  </a:lnTo>
                  <a:lnTo>
                    <a:pt x="1593595" y="982726"/>
                  </a:lnTo>
                  <a:close/>
                </a:path>
                <a:path w="3091815" h="1849120">
                  <a:moveTo>
                    <a:pt x="2248535" y="787400"/>
                  </a:moveTo>
                  <a:lnTo>
                    <a:pt x="2847212" y="685800"/>
                  </a:lnTo>
                  <a:lnTo>
                    <a:pt x="2939034" y="1227074"/>
                  </a:lnTo>
                  <a:lnTo>
                    <a:pt x="2340356" y="1328674"/>
                  </a:lnTo>
                  <a:lnTo>
                    <a:pt x="2248535" y="787400"/>
                  </a:lnTo>
                  <a:close/>
                </a:path>
                <a:path w="3091815" h="1849120">
                  <a:moveTo>
                    <a:pt x="2400935" y="101600"/>
                  </a:moveTo>
                  <a:lnTo>
                    <a:pt x="2999612" y="0"/>
                  </a:lnTo>
                  <a:lnTo>
                    <a:pt x="3091434" y="541274"/>
                  </a:lnTo>
                  <a:lnTo>
                    <a:pt x="2492756" y="642874"/>
                  </a:lnTo>
                  <a:lnTo>
                    <a:pt x="2400935" y="101600"/>
                  </a:lnTo>
                  <a:close/>
                </a:path>
                <a:path w="3091815" h="1849120">
                  <a:moveTo>
                    <a:pt x="274573" y="743458"/>
                  </a:moveTo>
                  <a:lnTo>
                    <a:pt x="821816" y="1012951"/>
                  </a:lnTo>
                  <a:lnTo>
                    <a:pt x="547242" y="1570609"/>
                  </a:lnTo>
                  <a:lnTo>
                    <a:pt x="0" y="1300988"/>
                  </a:lnTo>
                  <a:lnTo>
                    <a:pt x="274573" y="743458"/>
                  </a:lnTo>
                  <a:close/>
                </a:path>
                <a:path w="3091815" h="1849120">
                  <a:moveTo>
                    <a:pt x="1046607" y="609600"/>
                  </a:moveTo>
                  <a:lnTo>
                    <a:pt x="1643633" y="721105"/>
                  </a:lnTo>
                  <a:lnTo>
                    <a:pt x="1542795" y="1260728"/>
                  </a:lnTo>
                  <a:lnTo>
                    <a:pt x="945895" y="1149223"/>
                  </a:lnTo>
                  <a:lnTo>
                    <a:pt x="1046607" y="609600"/>
                  </a:lnTo>
                  <a:close/>
                </a:path>
                <a:path w="3091815" h="1849120">
                  <a:moveTo>
                    <a:pt x="1199007" y="1197610"/>
                  </a:moveTo>
                  <a:lnTo>
                    <a:pt x="1796033" y="1309115"/>
                  </a:lnTo>
                  <a:lnTo>
                    <a:pt x="1695195" y="1848739"/>
                  </a:lnTo>
                  <a:lnTo>
                    <a:pt x="1098295" y="1737233"/>
                  </a:lnTo>
                  <a:lnTo>
                    <a:pt x="1199007" y="1197610"/>
                  </a:lnTo>
                  <a:close/>
                </a:path>
              </a:pathLst>
            </a:custGeom>
            <a:ln w="381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6648" y="3429000"/>
              <a:ext cx="679704" cy="6934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42076" y="3424427"/>
              <a:ext cx="688975" cy="702945"/>
            </a:xfrm>
            <a:custGeom>
              <a:avLst/>
              <a:gdLst/>
              <a:ahLst/>
              <a:cxnLst/>
              <a:rect l="l" t="t" r="r" b="b"/>
              <a:pathLst>
                <a:path w="688975" h="702945">
                  <a:moveTo>
                    <a:pt x="0" y="702564"/>
                  </a:moveTo>
                  <a:lnTo>
                    <a:pt x="688848" y="702564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2330" y="2500249"/>
              <a:ext cx="1691639" cy="1318895"/>
            </a:xfrm>
            <a:custGeom>
              <a:avLst/>
              <a:gdLst/>
              <a:ahLst/>
              <a:cxnLst/>
              <a:rect l="l" t="t" r="r" b="b"/>
              <a:pathLst>
                <a:path w="1691639" h="1318895">
                  <a:moveTo>
                    <a:pt x="1533017" y="1259077"/>
                  </a:moveTo>
                  <a:lnTo>
                    <a:pt x="1525486" y="1259584"/>
                  </a:lnTo>
                  <a:lnTo>
                    <a:pt x="1518967" y="1262840"/>
                  </a:lnTo>
                  <a:lnTo>
                    <a:pt x="1514139" y="1268311"/>
                  </a:lnTo>
                  <a:lnTo>
                    <a:pt x="1511681" y="1275461"/>
                  </a:lnTo>
                  <a:lnTo>
                    <a:pt x="1512187" y="1282991"/>
                  </a:lnTo>
                  <a:lnTo>
                    <a:pt x="1515443" y="1289510"/>
                  </a:lnTo>
                  <a:lnTo>
                    <a:pt x="1520914" y="1294338"/>
                  </a:lnTo>
                  <a:lnTo>
                    <a:pt x="1528064" y="1296796"/>
                  </a:lnTo>
                  <a:lnTo>
                    <a:pt x="1691640" y="1318514"/>
                  </a:lnTo>
                  <a:lnTo>
                    <a:pt x="1688361" y="1310386"/>
                  </a:lnTo>
                  <a:lnTo>
                    <a:pt x="1650111" y="1310386"/>
                  </a:lnTo>
                  <a:lnTo>
                    <a:pt x="1594483" y="1267229"/>
                  </a:lnTo>
                  <a:lnTo>
                    <a:pt x="1533017" y="1259077"/>
                  </a:lnTo>
                  <a:close/>
                </a:path>
                <a:path w="1691639" h="1318895">
                  <a:moveTo>
                    <a:pt x="1594483" y="1267229"/>
                  </a:moveTo>
                  <a:lnTo>
                    <a:pt x="1650111" y="1310386"/>
                  </a:lnTo>
                  <a:lnTo>
                    <a:pt x="1656322" y="1302384"/>
                  </a:lnTo>
                  <a:lnTo>
                    <a:pt x="1644015" y="1302384"/>
                  </a:lnTo>
                  <a:lnTo>
                    <a:pt x="1631854" y="1272186"/>
                  </a:lnTo>
                  <a:lnTo>
                    <a:pt x="1594483" y="1267229"/>
                  </a:lnTo>
                  <a:close/>
                </a:path>
                <a:path w="1691639" h="1318895">
                  <a:moveTo>
                    <a:pt x="1612612" y="1153548"/>
                  </a:moveTo>
                  <a:lnTo>
                    <a:pt x="1605153" y="1154938"/>
                  </a:lnTo>
                  <a:lnTo>
                    <a:pt x="1598826" y="1159093"/>
                  </a:lnTo>
                  <a:lnTo>
                    <a:pt x="1594739" y="1165129"/>
                  </a:lnTo>
                  <a:lnTo>
                    <a:pt x="1593222" y="1172261"/>
                  </a:lnTo>
                  <a:lnTo>
                    <a:pt x="1594612" y="1179702"/>
                  </a:lnTo>
                  <a:lnTo>
                    <a:pt x="1617683" y="1236996"/>
                  </a:lnTo>
                  <a:lnTo>
                    <a:pt x="1673479" y="1280287"/>
                  </a:lnTo>
                  <a:lnTo>
                    <a:pt x="1650111" y="1310386"/>
                  </a:lnTo>
                  <a:lnTo>
                    <a:pt x="1688361" y="1310386"/>
                  </a:lnTo>
                  <a:lnTo>
                    <a:pt x="1629918" y="1165478"/>
                  </a:lnTo>
                  <a:lnTo>
                    <a:pt x="1625816" y="1159152"/>
                  </a:lnTo>
                  <a:lnTo>
                    <a:pt x="1619773" y="1155064"/>
                  </a:lnTo>
                  <a:lnTo>
                    <a:pt x="1612612" y="1153548"/>
                  </a:lnTo>
                  <a:close/>
                </a:path>
                <a:path w="1691639" h="1318895">
                  <a:moveTo>
                    <a:pt x="1631854" y="1272186"/>
                  </a:moveTo>
                  <a:lnTo>
                    <a:pt x="1644015" y="1302384"/>
                  </a:lnTo>
                  <a:lnTo>
                    <a:pt x="1664208" y="1276477"/>
                  </a:lnTo>
                  <a:lnTo>
                    <a:pt x="1631854" y="1272186"/>
                  </a:lnTo>
                  <a:close/>
                </a:path>
                <a:path w="1691639" h="1318895">
                  <a:moveTo>
                    <a:pt x="1617683" y="1236996"/>
                  </a:moveTo>
                  <a:lnTo>
                    <a:pt x="1631854" y="1272186"/>
                  </a:lnTo>
                  <a:lnTo>
                    <a:pt x="1664208" y="1276477"/>
                  </a:lnTo>
                  <a:lnTo>
                    <a:pt x="1644015" y="1302384"/>
                  </a:lnTo>
                  <a:lnTo>
                    <a:pt x="1656322" y="1302384"/>
                  </a:lnTo>
                  <a:lnTo>
                    <a:pt x="1673479" y="1280287"/>
                  </a:lnTo>
                  <a:lnTo>
                    <a:pt x="1617683" y="1236996"/>
                  </a:lnTo>
                  <a:close/>
                </a:path>
                <a:path w="1691639" h="1318895">
                  <a:moveTo>
                    <a:pt x="23368" y="0"/>
                  </a:moveTo>
                  <a:lnTo>
                    <a:pt x="0" y="30225"/>
                  </a:lnTo>
                  <a:lnTo>
                    <a:pt x="1594483" y="1267229"/>
                  </a:lnTo>
                  <a:lnTo>
                    <a:pt x="1631854" y="1272186"/>
                  </a:lnTo>
                  <a:lnTo>
                    <a:pt x="1617683" y="1236996"/>
                  </a:lnTo>
                  <a:lnTo>
                    <a:pt x="233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46648" y="2400300"/>
              <a:ext cx="734568" cy="6614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2035" y="2626794"/>
              <a:ext cx="2667635" cy="171450"/>
            </a:xfrm>
            <a:custGeom>
              <a:avLst/>
              <a:gdLst/>
              <a:ahLst/>
              <a:cxnLst/>
              <a:rect l="l" t="t" r="r" b="b"/>
              <a:pathLst>
                <a:path w="2667635" h="171450">
                  <a:moveTo>
                    <a:pt x="2558726" y="105000"/>
                  </a:moveTo>
                  <a:lnTo>
                    <a:pt x="2505075" y="135709"/>
                  </a:lnTo>
                  <a:lnTo>
                    <a:pt x="2499373" y="140668"/>
                  </a:lnTo>
                  <a:lnTo>
                    <a:pt x="2496137" y="147187"/>
                  </a:lnTo>
                  <a:lnTo>
                    <a:pt x="2495591" y="154443"/>
                  </a:lnTo>
                  <a:lnTo>
                    <a:pt x="2497963" y="161617"/>
                  </a:lnTo>
                  <a:lnTo>
                    <a:pt x="2502941" y="167318"/>
                  </a:lnTo>
                  <a:lnTo>
                    <a:pt x="2509504" y="170555"/>
                  </a:lnTo>
                  <a:lnTo>
                    <a:pt x="2516804" y="171100"/>
                  </a:lnTo>
                  <a:lnTo>
                    <a:pt x="2523998" y="168729"/>
                  </a:lnTo>
                  <a:lnTo>
                    <a:pt x="2634382" y="105610"/>
                  </a:lnTo>
                  <a:lnTo>
                    <a:pt x="2629280" y="105610"/>
                  </a:lnTo>
                  <a:lnTo>
                    <a:pt x="2558726" y="105000"/>
                  </a:lnTo>
                  <a:close/>
                </a:path>
                <a:path w="2667635" h="171450">
                  <a:moveTo>
                    <a:pt x="2591542" y="86217"/>
                  </a:moveTo>
                  <a:lnTo>
                    <a:pt x="2558726" y="105000"/>
                  </a:lnTo>
                  <a:lnTo>
                    <a:pt x="2629280" y="105610"/>
                  </a:lnTo>
                  <a:lnTo>
                    <a:pt x="2629307" y="102943"/>
                  </a:lnTo>
                  <a:lnTo>
                    <a:pt x="2619629" y="102943"/>
                  </a:lnTo>
                  <a:lnTo>
                    <a:pt x="2591542" y="86217"/>
                  </a:lnTo>
                  <a:close/>
                </a:path>
                <a:path w="2667635" h="171450">
                  <a:moveTo>
                    <a:pt x="2518273" y="0"/>
                  </a:moveTo>
                  <a:lnTo>
                    <a:pt x="2510996" y="406"/>
                  </a:lnTo>
                  <a:lnTo>
                    <a:pt x="2504410" y="3504"/>
                  </a:lnTo>
                  <a:lnTo>
                    <a:pt x="2499360" y="9090"/>
                  </a:lnTo>
                  <a:lnTo>
                    <a:pt x="2496820" y="16214"/>
                  </a:lnTo>
                  <a:lnTo>
                    <a:pt x="2497232" y="23504"/>
                  </a:lnTo>
                  <a:lnTo>
                    <a:pt x="2500360" y="30128"/>
                  </a:lnTo>
                  <a:lnTo>
                    <a:pt x="2505964" y="35252"/>
                  </a:lnTo>
                  <a:lnTo>
                    <a:pt x="2559106" y="66900"/>
                  </a:lnTo>
                  <a:lnTo>
                    <a:pt x="2629662" y="67510"/>
                  </a:lnTo>
                  <a:lnTo>
                    <a:pt x="2629280" y="105610"/>
                  </a:lnTo>
                  <a:lnTo>
                    <a:pt x="2634382" y="105610"/>
                  </a:lnTo>
                  <a:lnTo>
                    <a:pt x="2667254" y="86814"/>
                  </a:lnTo>
                  <a:lnTo>
                    <a:pt x="2525394" y="2486"/>
                  </a:lnTo>
                  <a:lnTo>
                    <a:pt x="2518273" y="0"/>
                  </a:lnTo>
                  <a:close/>
                </a:path>
                <a:path w="2667635" h="171450">
                  <a:moveTo>
                    <a:pt x="253" y="44777"/>
                  </a:moveTo>
                  <a:lnTo>
                    <a:pt x="0" y="82877"/>
                  </a:lnTo>
                  <a:lnTo>
                    <a:pt x="2558726" y="105000"/>
                  </a:lnTo>
                  <a:lnTo>
                    <a:pt x="2591542" y="86217"/>
                  </a:lnTo>
                  <a:lnTo>
                    <a:pt x="2559106" y="66900"/>
                  </a:lnTo>
                  <a:lnTo>
                    <a:pt x="253" y="44777"/>
                  </a:lnTo>
                  <a:close/>
                </a:path>
                <a:path w="2667635" h="171450">
                  <a:moveTo>
                    <a:pt x="2620010" y="69923"/>
                  </a:moveTo>
                  <a:lnTo>
                    <a:pt x="2591542" y="86217"/>
                  </a:lnTo>
                  <a:lnTo>
                    <a:pt x="2619629" y="102943"/>
                  </a:lnTo>
                  <a:lnTo>
                    <a:pt x="2620010" y="69923"/>
                  </a:lnTo>
                  <a:close/>
                </a:path>
                <a:path w="2667635" h="171450">
                  <a:moveTo>
                    <a:pt x="2629637" y="69923"/>
                  </a:moveTo>
                  <a:lnTo>
                    <a:pt x="2620010" y="69923"/>
                  </a:lnTo>
                  <a:lnTo>
                    <a:pt x="2619629" y="102943"/>
                  </a:lnTo>
                  <a:lnTo>
                    <a:pt x="2629307" y="102943"/>
                  </a:lnTo>
                  <a:lnTo>
                    <a:pt x="2629637" y="69923"/>
                  </a:lnTo>
                  <a:close/>
                </a:path>
                <a:path w="2667635" h="171450">
                  <a:moveTo>
                    <a:pt x="2559106" y="66900"/>
                  </a:moveTo>
                  <a:lnTo>
                    <a:pt x="2591542" y="86217"/>
                  </a:lnTo>
                  <a:lnTo>
                    <a:pt x="2620010" y="69923"/>
                  </a:lnTo>
                  <a:lnTo>
                    <a:pt x="2629637" y="69923"/>
                  </a:lnTo>
                  <a:lnTo>
                    <a:pt x="2629662" y="67510"/>
                  </a:lnTo>
                  <a:lnTo>
                    <a:pt x="2559106" y="669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21500" y="1143000"/>
              <a:ext cx="317500" cy="5486400"/>
            </a:xfrm>
            <a:custGeom>
              <a:avLst/>
              <a:gdLst/>
              <a:ahLst/>
              <a:cxnLst/>
              <a:rect l="l" t="t" r="r" b="b"/>
              <a:pathLst>
                <a:path w="317500" h="5486400">
                  <a:moveTo>
                    <a:pt x="0" y="0"/>
                  </a:moveTo>
                  <a:lnTo>
                    <a:pt x="46926" y="3441"/>
                  </a:lnTo>
                  <a:lnTo>
                    <a:pt x="91711" y="13439"/>
                  </a:lnTo>
                  <a:lnTo>
                    <a:pt x="133865" y="29503"/>
                  </a:lnTo>
                  <a:lnTo>
                    <a:pt x="172898" y="51141"/>
                  </a:lnTo>
                  <a:lnTo>
                    <a:pt x="208318" y="77865"/>
                  </a:lnTo>
                  <a:lnTo>
                    <a:pt x="239634" y="109181"/>
                  </a:lnTo>
                  <a:lnTo>
                    <a:pt x="266358" y="144601"/>
                  </a:lnTo>
                  <a:lnTo>
                    <a:pt x="287996" y="183634"/>
                  </a:lnTo>
                  <a:lnTo>
                    <a:pt x="304060" y="225788"/>
                  </a:lnTo>
                  <a:lnTo>
                    <a:pt x="314058" y="270573"/>
                  </a:lnTo>
                  <a:lnTo>
                    <a:pt x="317500" y="317500"/>
                  </a:lnTo>
                  <a:lnTo>
                    <a:pt x="317500" y="5168887"/>
                  </a:lnTo>
                  <a:lnTo>
                    <a:pt x="314058" y="5215807"/>
                  </a:lnTo>
                  <a:lnTo>
                    <a:pt x="304060" y="5260590"/>
                  </a:lnTo>
                  <a:lnTo>
                    <a:pt x="287996" y="5302744"/>
                  </a:lnTo>
                  <a:lnTo>
                    <a:pt x="266358" y="5341778"/>
                  </a:lnTo>
                  <a:lnTo>
                    <a:pt x="239634" y="5377200"/>
                  </a:lnTo>
                  <a:lnTo>
                    <a:pt x="208318" y="5408520"/>
                  </a:lnTo>
                  <a:lnTo>
                    <a:pt x="172898" y="5435247"/>
                  </a:lnTo>
                  <a:lnTo>
                    <a:pt x="133865" y="5456890"/>
                  </a:lnTo>
                  <a:lnTo>
                    <a:pt x="91711" y="5472957"/>
                  </a:lnTo>
                  <a:lnTo>
                    <a:pt x="46926" y="5482957"/>
                  </a:lnTo>
                  <a:lnTo>
                    <a:pt x="0" y="548640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16596" y="2845308"/>
              <a:ext cx="2514600" cy="19171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12103" y="4104767"/>
              <a:ext cx="2356485" cy="701675"/>
            </a:xfrm>
            <a:custGeom>
              <a:avLst/>
              <a:gdLst/>
              <a:ahLst/>
              <a:cxnLst/>
              <a:rect l="l" t="t" r="r" b="b"/>
              <a:pathLst>
                <a:path w="2356484" h="701675">
                  <a:moveTo>
                    <a:pt x="129111" y="535066"/>
                  </a:moveTo>
                  <a:lnTo>
                    <a:pt x="121957" y="536529"/>
                  </a:lnTo>
                  <a:lnTo>
                    <a:pt x="115697" y="540765"/>
                  </a:lnTo>
                  <a:lnTo>
                    <a:pt x="0" y="658367"/>
                  </a:lnTo>
                  <a:lnTo>
                    <a:pt x="159385" y="701166"/>
                  </a:lnTo>
                  <a:lnTo>
                    <a:pt x="166929" y="701671"/>
                  </a:lnTo>
                  <a:lnTo>
                    <a:pt x="173831" y="699293"/>
                  </a:lnTo>
                  <a:lnTo>
                    <a:pt x="179351" y="694487"/>
                  </a:lnTo>
                  <a:lnTo>
                    <a:pt x="182752" y="687704"/>
                  </a:lnTo>
                  <a:lnTo>
                    <a:pt x="183203" y="680160"/>
                  </a:lnTo>
                  <a:lnTo>
                    <a:pt x="180832" y="673258"/>
                  </a:lnTo>
                  <a:lnTo>
                    <a:pt x="176055" y="667738"/>
                  </a:lnTo>
                  <a:lnTo>
                    <a:pt x="174342" y="666876"/>
                  </a:lnTo>
                  <a:lnTo>
                    <a:pt x="41529" y="666876"/>
                  </a:lnTo>
                  <a:lnTo>
                    <a:pt x="31496" y="630046"/>
                  </a:lnTo>
                  <a:lnTo>
                    <a:pt x="99562" y="611519"/>
                  </a:lnTo>
                  <a:lnTo>
                    <a:pt x="142875" y="567435"/>
                  </a:lnTo>
                  <a:lnTo>
                    <a:pt x="146996" y="561103"/>
                  </a:lnTo>
                  <a:lnTo>
                    <a:pt x="148320" y="553926"/>
                  </a:lnTo>
                  <a:lnTo>
                    <a:pt x="146857" y="546772"/>
                  </a:lnTo>
                  <a:lnTo>
                    <a:pt x="142621" y="540511"/>
                  </a:lnTo>
                  <a:lnTo>
                    <a:pt x="136288" y="536390"/>
                  </a:lnTo>
                  <a:lnTo>
                    <a:pt x="129111" y="535066"/>
                  </a:lnTo>
                  <a:close/>
                </a:path>
                <a:path w="2356484" h="701675">
                  <a:moveTo>
                    <a:pt x="99562" y="611519"/>
                  </a:moveTo>
                  <a:lnTo>
                    <a:pt x="31496" y="630046"/>
                  </a:lnTo>
                  <a:lnTo>
                    <a:pt x="41529" y="666876"/>
                  </a:lnTo>
                  <a:lnTo>
                    <a:pt x="60192" y="661796"/>
                  </a:lnTo>
                  <a:lnTo>
                    <a:pt x="50164" y="661796"/>
                  </a:lnTo>
                  <a:lnTo>
                    <a:pt x="41401" y="630046"/>
                  </a:lnTo>
                  <a:lnTo>
                    <a:pt x="81359" y="630046"/>
                  </a:lnTo>
                  <a:lnTo>
                    <a:pt x="99562" y="611519"/>
                  </a:lnTo>
                  <a:close/>
                </a:path>
                <a:path w="2356484" h="701675">
                  <a:moveTo>
                    <a:pt x="109629" y="648340"/>
                  </a:moveTo>
                  <a:lnTo>
                    <a:pt x="41529" y="666876"/>
                  </a:lnTo>
                  <a:lnTo>
                    <a:pt x="174342" y="666876"/>
                  </a:lnTo>
                  <a:lnTo>
                    <a:pt x="169291" y="664336"/>
                  </a:lnTo>
                  <a:lnTo>
                    <a:pt x="109629" y="648340"/>
                  </a:lnTo>
                  <a:close/>
                </a:path>
                <a:path w="2356484" h="701675">
                  <a:moveTo>
                    <a:pt x="41401" y="630046"/>
                  </a:moveTo>
                  <a:lnTo>
                    <a:pt x="50164" y="661796"/>
                  </a:lnTo>
                  <a:lnTo>
                    <a:pt x="73028" y="638526"/>
                  </a:lnTo>
                  <a:lnTo>
                    <a:pt x="41401" y="630046"/>
                  </a:lnTo>
                  <a:close/>
                </a:path>
                <a:path w="2356484" h="701675">
                  <a:moveTo>
                    <a:pt x="73028" y="638526"/>
                  </a:moveTo>
                  <a:lnTo>
                    <a:pt x="50164" y="661796"/>
                  </a:lnTo>
                  <a:lnTo>
                    <a:pt x="60192" y="661796"/>
                  </a:lnTo>
                  <a:lnTo>
                    <a:pt x="109629" y="648340"/>
                  </a:lnTo>
                  <a:lnTo>
                    <a:pt x="73028" y="638526"/>
                  </a:lnTo>
                  <a:close/>
                </a:path>
                <a:path w="2356484" h="701675">
                  <a:moveTo>
                    <a:pt x="2346198" y="0"/>
                  </a:moveTo>
                  <a:lnTo>
                    <a:pt x="99562" y="611519"/>
                  </a:lnTo>
                  <a:lnTo>
                    <a:pt x="73028" y="638526"/>
                  </a:lnTo>
                  <a:lnTo>
                    <a:pt x="109629" y="648340"/>
                  </a:lnTo>
                  <a:lnTo>
                    <a:pt x="2356230" y="36829"/>
                  </a:lnTo>
                  <a:lnTo>
                    <a:pt x="2346198" y="0"/>
                  </a:lnTo>
                  <a:close/>
                </a:path>
                <a:path w="2356484" h="701675">
                  <a:moveTo>
                    <a:pt x="81359" y="630046"/>
                  </a:moveTo>
                  <a:lnTo>
                    <a:pt x="41401" y="630046"/>
                  </a:lnTo>
                  <a:lnTo>
                    <a:pt x="73028" y="638526"/>
                  </a:lnTo>
                  <a:lnTo>
                    <a:pt x="81359" y="63004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68695" y="6412179"/>
            <a:ext cx="596900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375"/>
              </a:lnSpc>
            </a:pPr>
            <a:r>
              <a:rPr sz="4500" b="1" dirty="0">
                <a:latin typeface="Carlito"/>
                <a:cs typeface="Carlito"/>
              </a:rPr>
              <a:t>…</a:t>
            </a:r>
            <a:endParaRPr sz="45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28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4601" y="241503"/>
            <a:ext cx="5626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Indexing local</a:t>
            </a:r>
            <a:r>
              <a:rPr spc="-45" dirty="0"/>
              <a:t> </a:t>
            </a:r>
            <a:r>
              <a:rPr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256537"/>
            <a:ext cx="7691120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patch </a:t>
            </a:r>
            <a:r>
              <a:rPr sz="2800" spc="-5" dirty="0">
                <a:latin typeface="Arial"/>
                <a:cs typeface="Arial"/>
              </a:rPr>
              <a:t>/ region </a:t>
            </a:r>
            <a:r>
              <a:rPr sz="2800" dirty="0">
                <a:latin typeface="Arial"/>
                <a:cs typeface="Arial"/>
              </a:rPr>
              <a:t>has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spc="-15" dirty="0">
                <a:latin typeface="Arial"/>
                <a:cs typeface="Arial"/>
              </a:rPr>
              <a:t>descriptor, </a:t>
            </a:r>
            <a:r>
              <a:rPr sz="2800" spc="-5" dirty="0">
                <a:latin typeface="Arial"/>
                <a:cs typeface="Arial"/>
              </a:rPr>
              <a:t>which is a  </a:t>
            </a:r>
            <a:r>
              <a:rPr sz="2800" dirty="0">
                <a:latin typeface="Arial"/>
                <a:cs typeface="Arial"/>
              </a:rPr>
              <a:t>point in </a:t>
            </a:r>
            <a:r>
              <a:rPr sz="2800" spc="-5" dirty="0">
                <a:latin typeface="Arial"/>
                <a:cs typeface="Arial"/>
              </a:rPr>
              <a:t>some </a:t>
            </a:r>
            <a:r>
              <a:rPr sz="2800" dirty="0">
                <a:latin typeface="Arial"/>
                <a:cs typeface="Arial"/>
              </a:rPr>
              <a:t>high-dimensional feature </a:t>
            </a:r>
            <a:r>
              <a:rPr sz="2800" spc="-5" dirty="0">
                <a:latin typeface="Arial"/>
                <a:cs typeface="Arial"/>
              </a:rPr>
              <a:t>space  </a:t>
            </a:r>
            <a:r>
              <a:rPr sz="2800" dirty="0">
                <a:latin typeface="Arial"/>
                <a:cs typeface="Arial"/>
              </a:rPr>
              <a:t>(e.g.,</a:t>
            </a:r>
            <a:r>
              <a:rPr sz="2800" spc="-5" dirty="0">
                <a:latin typeface="Arial"/>
                <a:cs typeface="Arial"/>
              </a:rPr>
              <a:t> SIFT)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0488" y="2843783"/>
            <a:ext cx="4710684" cy="319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3070" y="5127116"/>
            <a:ext cx="1698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Descriptor’s  </a:t>
            </a:r>
            <a:r>
              <a:rPr sz="2400" spc="-20" dirty="0">
                <a:latin typeface="Carlito"/>
                <a:cs typeface="Carlito"/>
              </a:rPr>
              <a:t>feature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space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29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845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65" dirty="0"/>
              <a:t>Today’s</a:t>
            </a:r>
            <a:r>
              <a:rPr spc="-290" dirty="0"/>
              <a:t> </a:t>
            </a:r>
            <a:r>
              <a:rPr spc="-345"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6376035" cy="3519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Review </a:t>
            </a:r>
            <a:r>
              <a:rPr sz="2800" spc="-25" dirty="0">
                <a:latin typeface="Carlito"/>
                <a:cs typeface="Carlito"/>
              </a:rPr>
              <a:t>keypoint </a:t>
            </a:r>
            <a:r>
              <a:rPr sz="2800" spc="-10" dirty="0">
                <a:latin typeface="Carlito"/>
                <a:cs typeface="Carlito"/>
              </a:rPr>
              <a:t>detection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descriptors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Review </a:t>
            </a:r>
            <a:r>
              <a:rPr sz="2800" spc="-5" dirty="0">
                <a:latin typeface="Carlito"/>
                <a:cs typeface="Carlito"/>
              </a:rPr>
              <a:t>SIFT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Indexing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Fast </a:t>
            </a:r>
            <a:r>
              <a:rPr sz="2800" spc="-10" dirty="0">
                <a:latin typeface="Carlito"/>
                <a:cs typeface="Carlito"/>
              </a:rPr>
              <a:t>image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search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86944"/>
            <a:ext cx="5046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Indexing </a:t>
            </a:r>
            <a:r>
              <a:rPr spc="-185" dirty="0"/>
              <a:t>local</a:t>
            </a:r>
            <a:r>
              <a:rPr spc="-260" dirty="0"/>
              <a:t> </a:t>
            </a:r>
            <a:r>
              <a:rPr spc="-185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186637"/>
            <a:ext cx="836295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When </a:t>
            </a:r>
            <a:r>
              <a:rPr sz="2800" spc="-15" dirty="0">
                <a:latin typeface="Carlito"/>
                <a:cs typeface="Carlito"/>
              </a:rPr>
              <a:t>we </a:t>
            </a:r>
            <a:r>
              <a:rPr sz="2800" spc="-5" dirty="0">
                <a:latin typeface="Carlito"/>
                <a:cs typeface="Carlito"/>
              </a:rPr>
              <a:t>see close </a:t>
            </a:r>
            <a:r>
              <a:rPr sz="2800" spc="-10" dirty="0">
                <a:latin typeface="Carlito"/>
                <a:cs typeface="Carlito"/>
              </a:rPr>
              <a:t>points </a:t>
            </a: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5" dirty="0">
                <a:latin typeface="Carlito"/>
                <a:cs typeface="Carlito"/>
              </a:rPr>
              <a:t>space, </a:t>
            </a:r>
            <a:r>
              <a:rPr sz="2800" spc="-15" dirty="0">
                <a:latin typeface="Carlito"/>
                <a:cs typeface="Carlito"/>
              </a:rPr>
              <a:t>we </a:t>
            </a:r>
            <a:r>
              <a:rPr sz="2800" spc="-25" dirty="0">
                <a:latin typeface="Carlito"/>
                <a:cs typeface="Carlito"/>
              </a:rPr>
              <a:t>have  </a:t>
            </a:r>
            <a:r>
              <a:rPr sz="2800" spc="-10" dirty="0">
                <a:latin typeface="Carlito"/>
                <a:cs typeface="Carlito"/>
              </a:rPr>
              <a:t>similar </a:t>
            </a:r>
            <a:r>
              <a:rPr sz="2800" spc="-15" dirty="0">
                <a:latin typeface="Carlito"/>
                <a:cs typeface="Carlito"/>
              </a:rPr>
              <a:t>descriptors, </a:t>
            </a:r>
            <a:r>
              <a:rPr sz="2800" spc="-5" dirty="0">
                <a:latin typeface="Carlito"/>
                <a:cs typeface="Carlito"/>
              </a:rPr>
              <a:t>which </a:t>
            </a:r>
            <a:r>
              <a:rPr sz="2800" spc="-15" dirty="0">
                <a:latin typeface="Carlito"/>
                <a:cs typeface="Carlito"/>
              </a:rPr>
              <a:t>indicates </a:t>
            </a:r>
            <a:r>
              <a:rPr sz="2800" spc="-10" dirty="0">
                <a:latin typeface="Carlito"/>
                <a:cs typeface="Carlito"/>
              </a:rPr>
              <a:t>similar local</a:t>
            </a:r>
            <a:r>
              <a:rPr sz="2800" spc="16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content.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0488" y="2843783"/>
            <a:ext cx="7214615" cy="319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3070" y="5127116"/>
            <a:ext cx="1698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Descriptor’s  </a:t>
            </a:r>
            <a:r>
              <a:rPr sz="2400" spc="-20" dirty="0">
                <a:latin typeface="Carlito"/>
                <a:cs typeface="Carlito"/>
              </a:rPr>
              <a:t>feature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space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30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0104" y="6041847"/>
            <a:ext cx="211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Database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images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24519" y="4971415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Query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image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31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4667" y="211912"/>
            <a:ext cx="5052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Indexing </a:t>
            </a:r>
            <a:r>
              <a:rPr spc="-185" dirty="0"/>
              <a:t>local</a:t>
            </a:r>
            <a:r>
              <a:rPr spc="-300" dirty="0"/>
              <a:t> </a:t>
            </a:r>
            <a:r>
              <a:rPr spc="-18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9017" y="1388744"/>
            <a:ext cx="8056245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With </a:t>
            </a:r>
            <a:r>
              <a:rPr sz="2800" spc="-10" dirty="0">
                <a:latin typeface="Carlito"/>
                <a:cs typeface="Carlito"/>
              </a:rPr>
              <a:t>potentially </a:t>
            </a:r>
            <a:r>
              <a:rPr sz="2800" spc="-5" dirty="0">
                <a:latin typeface="Carlito"/>
                <a:cs typeface="Carlito"/>
              </a:rPr>
              <a:t>thousands of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10" dirty="0">
                <a:latin typeface="Carlito"/>
                <a:cs typeface="Carlito"/>
              </a:rPr>
              <a:t>per image,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hundreds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millions of images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search, how </a:t>
            </a:r>
            <a:r>
              <a:rPr sz="2800" spc="-15" dirty="0">
                <a:latin typeface="Carlito"/>
                <a:cs typeface="Carlito"/>
              </a:rPr>
              <a:t>to  efficiently </a:t>
            </a:r>
            <a:r>
              <a:rPr sz="2800" spc="-10" dirty="0">
                <a:latin typeface="Carlito"/>
                <a:cs typeface="Carlito"/>
              </a:rPr>
              <a:t>find </a:t>
            </a:r>
            <a:r>
              <a:rPr sz="2800" spc="-5" dirty="0">
                <a:latin typeface="Carlito"/>
                <a:cs typeface="Carlito"/>
              </a:rPr>
              <a:t>those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20" dirty="0">
                <a:latin typeface="Carlito"/>
                <a:cs typeface="Carlito"/>
              </a:rPr>
              <a:t>relevant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new  image?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3317"/>
            <a:ext cx="471424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204" dirty="0"/>
              <a:t>Indexing </a:t>
            </a:r>
            <a:r>
              <a:rPr sz="4000" spc="-165" dirty="0"/>
              <a:t>local</a:t>
            </a:r>
            <a:r>
              <a:rPr sz="4000" spc="-275" dirty="0"/>
              <a:t> </a:t>
            </a:r>
            <a:r>
              <a:rPr sz="4000" spc="-160" dirty="0"/>
              <a:t>features:  </a:t>
            </a:r>
            <a:r>
              <a:rPr sz="4000" spc="-120" dirty="0"/>
              <a:t>inverted </a:t>
            </a:r>
            <a:r>
              <a:rPr sz="4000" spc="-50" dirty="0"/>
              <a:t>file</a:t>
            </a:r>
            <a:r>
              <a:rPr sz="4000" spc="-315" dirty="0"/>
              <a:t> </a:t>
            </a:r>
            <a:r>
              <a:rPr sz="4000" spc="-190" dirty="0"/>
              <a:t>index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008878" y="1379601"/>
            <a:ext cx="5521960" cy="399287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15" dirty="0">
                <a:latin typeface="Carlito"/>
                <a:cs typeface="Carlito"/>
              </a:rPr>
              <a:t>For </a:t>
            </a:r>
            <a:r>
              <a:rPr sz="3200" spc="-20" dirty="0">
                <a:latin typeface="Carlito"/>
                <a:cs typeface="Carlito"/>
              </a:rPr>
              <a:t>text </a:t>
            </a:r>
            <a:r>
              <a:rPr sz="3200" spc="-10" dirty="0">
                <a:latin typeface="Carlito"/>
                <a:cs typeface="Carlito"/>
              </a:rPr>
              <a:t>documents, </a:t>
            </a:r>
            <a:r>
              <a:rPr sz="3200" dirty="0">
                <a:latin typeface="Carlito"/>
                <a:cs typeface="Carlito"/>
              </a:rPr>
              <a:t>an </a:t>
            </a:r>
            <a:r>
              <a:rPr sz="3200" spc="-15" dirty="0">
                <a:latin typeface="Carlito"/>
                <a:cs typeface="Carlito"/>
              </a:rPr>
              <a:t>efficient  </a:t>
            </a:r>
            <a:r>
              <a:rPr sz="3200" spc="-30" dirty="0">
                <a:latin typeface="Carlito"/>
                <a:cs typeface="Carlito"/>
              </a:rPr>
              <a:t>way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find </a:t>
            </a:r>
            <a:r>
              <a:rPr sz="3200" dirty="0">
                <a:latin typeface="Carlito"/>
                <a:cs typeface="Carlito"/>
              </a:rPr>
              <a:t>all </a:t>
            </a:r>
            <a:r>
              <a:rPr sz="3200" i="1" spc="-5" dirty="0">
                <a:solidFill>
                  <a:srgbClr val="004DBE"/>
                </a:solidFill>
                <a:latin typeface="Carlito"/>
                <a:cs typeface="Carlito"/>
              </a:rPr>
              <a:t>pages </a:t>
            </a:r>
            <a:r>
              <a:rPr sz="3200" dirty="0">
                <a:latin typeface="Carlito"/>
                <a:cs typeface="Carlito"/>
              </a:rPr>
              <a:t>on which a </a:t>
            </a:r>
            <a:r>
              <a:rPr sz="3200" dirty="0">
                <a:solidFill>
                  <a:srgbClr val="6F2F9F"/>
                </a:solidFill>
                <a:latin typeface="Carlito"/>
                <a:cs typeface="Carlito"/>
              </a:rPr>
              <a:t> </a:t>
            </a:r>
            <a:r>
              <a:rPr sz="3200" i="1" dirty="0">
                <a:solidFill>
                  <a:srgbClr val="6F2F9F"/>
                </a:solidFill>
                <a:latin typeface="Carlito"/>
                <a:cs typeface="Carlito"/>
              </a:rPr>
              <a:t>word </a:t>
            </a:r>
            <a:r>
              <a:rPr sz="3200" spc="-15" dirty="0">
                <a:latin typeface="Carlito"/>
                <a:cs typeface="Carlito"/>
              </a:rPr>
              <a:t>occurs </a:t>
            </a:r>
            <a:r>
              <a:rPr sz="3200" spc="-10" dirty="0">
                <a:latin typeface="Carlito"/>
                <a:cs typeface="Carlito"/>
              </a:rPr>
              <a:t>is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use </a:t>
            </a:r>
            <a:r>
              <a:rPr sz="3200" dirty="0">
                <a:latin typeface="Carlito"/>
                <a:cs typeface="Carlito"/>
              </a:rPr>
              <a:t>an</a:t>
            </a:r>
            <a:r>
              <a:rPr sz="3200" spc="-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index…</a:t>
            </a:r>
            <a:endParaRPr sz="3200">
              <a:latin typeface="Carlito"/>
              <a:cs typeface="Carlito"/>
            </a:endParaRPr>
          </a:p>
          <a:p>
            <a:pPr marL="241300" marR="471170" indent="-228600">
              <a:lnSpc>
                <a:spcPts val="3460"/>
              </a:lnSpc>
              <a:spcBef>
                <a:spcPts val="164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55" dirty="0">
                <a:latin typeface="Carlito"/>
                <a:cs typeface="Carlito"/>
              </a:rPr>
              <a:t>We </a:t>
            </a:r>
            <a:r>
              <a:rPr sz="3200" spc="-15" dirty="0">
                <a:latin typeface="Carlito"/>
                <a:cs typeface="Carlito"/>
              </a:rPr>
              <a:t>want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find </a:t>
            </a:r>
            <a:r>
              <a:rPr sz="3200" dirty="0">
                <a:latin typeface="Carlito"/>
                <a:cs typeface="Carlito"/>
              </a:rPr>
              <a:t>all </a:t>
            </a:r>
            <a:r>
              <a:rPr sz="3200" i="1" spc="-5" dirty="0">
                <a:solidFill>
                  <a:srgbClr val="004DBE"/>
                </a:solidFill>
                <a:latin typeface="Carlito"/>
                <a:cs typeface="Carlito"/>
              </a:rPr>
              <a:t>images </a:t>
            </a:r>
            <a:r>
              <a:rPr sz="3200" dirty="0">
                <a:latin typeface="Carlito"/>
                <a:cs typeface="Carlito"/>
              </a:rPr>
              <a:t>in  which a </a:t>
            </a:r>
            <a:r>
              <a:rPr sz="3200" i="1" spc="-10" dirty="0">
                <a:solidFill>
                  <a:srgbClr val="6F2F9F"/>
                </a:solidFill>
                <a:latin typeface="Carlito"/>
                <a:cs typeface="Carlito"/>
              </a:rPr>
              <a:t>feature </a:t>
            </a:r>
            <a:r>
              <a:rPr sz="3200" spc="-15" dirty="0">
                <a:latin typeface="Carlito"/>
                <a:cs typeface="Carlito"/>
              </a:rPr>
              <a:t>occurs.</a:t>
            </a:r>
            <a:endParaRPr sz="3200">
              <a:latin typeface="Carlito"/>
              <a:cs typeface="Carlito"/>
            </a:endParaRPr>
          </a:p>
          <a:p>
            <a:pPr marL="241300" marR="403860" indent="-228600">
              <a:lnSpc>
                <a:spcPct val="90000"/>
              </a:lnSpc>
              <a:spcBef>
                <a:spcPts val="154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145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use this </a:t>
            </a:r>
            <a:r>
              <a:rPr sz="3200" dirty="0">
                <a:latin typeface="Carlito"/>
                <a:cs typeface="Carlito"/>
              </a:rPr>
              <a:t>idea, </a:t>
            </a:r>
            <a:r>
              <a:rPr sz="3200" spc="-5" dirty="0">
                <a:latin typeface="Carlito"/>
                <a:cs typeface="Carlito"/>
              </a:rPr>
              <a:t>we’ll need </a:t>
            </a:r>
            <a:r>
              <a:rPr sz="3200" spc="-20" dirty="0">
                <a:latin typeface="Carlito"/>
                <a:cs typeface="Carlito"/>
              </a:rPr>
              <a:t>to  </a:t>
            </a:r>
            <a:r>
              <a:rPr sz="3200" dirty="0">
                <a:latin typeface="Carlito"/>
                <a:cs typeface="Carlito"/>
              </a:rPr>
              <a:t>map </a:t>
            </a:r>
            <a:r>
              <a:rPr sz="3200" spc="-5" dirty="0">
                <a:latin typeface="Carlito"/>
                <a:cs typeface="Carlito"/>
              </a:rPr>
              <a:t>our </a:t>
            </a:r>
            <a:r>
              <a:rPr sz="3200" spc="-20" dirty="0">
                <a:latin typeface="Carlito"/>
                <a:cs typeface="Carlito"/>
              </a:rPr>
              <a:t>features to </a:t>
            </a:r>
            <a:r>
              <a:rPr sz="3200" dirty="0">
                <a:latin typeface="Carlito"/>
                <a:cs typeface="Carlito"/>
              </a:rPr>
              <a:t>“visual  </a:t>
            </a:r>
            <a:r>
              <a:rPr sz="3200" spc="-55" dirty="0">
                <a:latin typeface="Carlito"/>
                <a:cs typeface="Carlito"/>
              </a:rPr>
              <a:t>words”.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023" y="1420366"/>
            <a:ext cx="4953000" cy="5437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32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33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1012"/>
            <a:ext cx="7579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Text </a:t>
            </a:r>
            <a:r>
              <a:rPr dirty="0"/>
              <a:t>retrieval vs. image</a:t>
            </a:r>
            <a:r>
              <a:rPr spc="75" dirty="0"/>
              <a:t> </a:t>
            </a:r>
            <a:r>
              <a:rPr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05"/>
            <a:ext cx="718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What </a:t>
            </a:r>
            <a:r>
              <a:rPr sz="2800" spc="-5" dirty="0">
                <a:latin typeface="Arial"/>
                <a:cs typeface="Arial"/>
              </a:rPr>
              <a:t>makes </a:t>
            </a:r>
            <a:r>
              <a:rPr sz="2800" dirty="0">
                <a:latin typeface="Arial"/>
                <a:cs typeface="Arial"/>
              </a:rPr>
              <a:t>the problems </a:t>
            </a:r>
            <a:r>
              <a:rPr sz="2800" spc="-20" dirty="0">
                <a:latin typeface="Arial"/>
                <a:cs typeface="Arial"/>
              </a:rPr>
              <a:t>similar,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different?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08280"/>
            <a:ext cx="59194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Visual </a:t>
            </a:r>
            <a:r>
              <a:rPr dirty="0"/>
              <a:t>words: main</a:t>
            </a:r>
            <a:r>
              <a:rPr spc="-60" dirty="0"/>
              <a:t> </a:t>
            </a:r>
            <a:r>
              <a:rPr dirty="0"/>
              <a:t>idea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172083"/>
            <a:ext cx="790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114583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Extract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local </a:t>
            </a:r>
            <a:r>
              <a:rPr sz="2400" dirty="0">
                <a:latin typeface="Arial"/>
                <a:cs typeface="Arial"/>
              </a:rPr>
              <a:t>features from a </a:t>
            </a:r>
            <a:r>
              <a:rPr sz="2400" spc="-5" dirty="0">
                <a:latin typeface="Arial"/>
                <a:cs typeface="Arial"/>
              </a:rPr>
              <a:t>number of images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81200" y="1572767"/>
            <a:ext cx="8310880" cy="3152140"/>
            <a:chOff x="1981200" y="1572767"/>
            <a:chExt cx="8310880" cy="3152140"/>
          </a:xfrm>
        </p:grpSpPr>
        <p:sp>
          <p:nvSpPr>
            <p:cNvPr id="5" name="object 5"/>
            <p:cNvSpPr/>
            <p:nvPr/>
          </p:nvSpPr>
          <p:spPr>
            <a:xfrm>
              <a:off x="6553200" y="1577339"/>
              <a:ext cx="3733800" cy="3124200"/>
            </a:xfrm>
            <a:custGeom>
              <a:avLst/>
              <a:gdLst/>
              <a:ahLst/>
              <a:cxnLst/>
              <a:rect l="l" t="t" r="r" b="b"/>
              <a:pathLst>
                <a:path w="3733800" h="3124200">
                  <a:moveTo>
                    <a:pt x="0" y="3124200"/>
                  </a:moveTo>
                  <a:lnTo>
                    <a:pt x="3733800" y="31242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8871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38871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9684" y="42230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39684" y="42230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19515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19515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6091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6091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3379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93379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46364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1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6364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1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3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099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099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94091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94091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85176" y="2887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85176" y="2887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21752" y="25527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1752" y="25527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2940" y="31470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82940" y="31470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91956" y="25908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91956" y="25908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14259" y="195833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14259" y="195833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38259" y="21823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38259" y="21823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91956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1956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27107" y="24795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27107" y="24795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61447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61447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89819" y="2627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89819" y="2627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86600" y="20711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86600" y="20711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20328" y="322173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720328" y="322173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791956" y="296113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791956" y="296113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81200" y="1577339"/>
              <a:ext cx="4191000" cy="3147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27235" y="3989832"/>
              <a:ext cx="238760" cy="450215"/>
            </a:xfrm>
            <a:custGeom>
              <a:avLst/>
              <a:gdLst/>
              <a:ahLst/>
              <a:cxnLst/>
              <a:rect l="l" t="t" r="r" b="b"/>
              <a:pathLst>
                <a:path w="238760" h="450214">
                  <a:moveTo>
                    <a:pt x="6793" y="204724"/>
                  </a:moveTo>
                  <a:lnTo>
                    <a:pt x="21577" y="145611"/>
                  </a:lnTo>
                  <a:lnTo>
                    <a:pt x="42602" y="93904"/>
                  </a:lnTo>
                  <a:lnTo>
                    <a:pt x="68404" y="51546"/>
                  </a:lnTo>
                  <a:lnTo>
                    <a:pt x="97518" y="20479"/>
                  </a:lnTo>
                  <a:lnTo>
                    <a:pt x="159828" y="0"/>
                  </a:lnTo>
                  <a:lnTo>
                    <a:pt x="188277" y="13420"/>
                  </a:lnTo>
                  <a:lnTo>
                    <a:pt x="211061" y="40945"/>
                  </a:lnTo>
                  <a:lnTo>
                    <a:pt x="227487" y="80232"/>
                  </a:lnTo>
                  <a:lnTo>
                    <a:pt x="236865" y="128937"/>
                  </a:lnTo>
                  <a:lnTo>
                    <a:pt x="238503" y="184720"/>
                  </a:lnTo>
                  <a:lnTo>
                    <a:pt x="231710" y="245237"/>
                  </a:lnTo>
                  <a:lnTo>
                    <a:pt x="216925" y="304349"/>
                  </a:lnTo>
                  <a:lnTo>
                    <a:pt x="195901" y="356056"/>
                  </a:lnTo>
                  <a:lnTo>
                    <a:pt x="170099" y="398414"/>
                  </a:lnTo>
                  <a:lnTo>
                    <a:pt x="140985" y="429481"/>
                  </a:lnTo>
                  <a:lnTo>
                    <a:pt x="78675" y="449961"/>
                  </a:lnTo>
                  <a:lnTo>
                    <a:pt x="50226" y="436540"/>
                  </a:lnTo>
                  <a:lnTo>
                    <a:pt x="27442" y="409015"/>
                  </a:lnTo>
                  <a:lnTo>
                    <a:pt x="11016" y="369728"/>
                  </a:lnTo>
                  <a:lnTo>
                    <a:pt x="1638" y="321023"/>
                  </a:lnTo>
                  <a:lnTo>
                    <a:pt x="0" y="265240"/>
                  </a:lnTo>
                  <a:lnTo>
                    <a:pt x="6793" y="20472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96361" y="2768345"/>
              <a:ext cx="1219200" cy="838200"/>
            </a:xfrm>
            <a:custGeom>
              <a:avLst/>
              <a:gdLst/>
              <a:ahLst/>
              <a:cxnLst/>
              <a:rect l="l" t="t" r="r" b="b"/>
              <a:pathLst>
                <a:path w="1219200" h="838200">
                  <a:moveTo>
                    <a:pt x="0" y="419100"/>
                  </a:moveTo>
                  <a:lnTo>
                    <a:pt x="2491" y="380944"/>
                  </a:lnTo>
                  <a:lnTo>
                    <a:pt x="21775" y="307666"/>
                  </a:lnTo>
                  <a:lnTo>
                    <a:pt x="38137" y="272838"/>
                  </a:lnTo>
                  <a:lnTo>
                    <a:pt x="58693" y="239416"/>
                  </a:lnTo>
                  <a:lnTo>
                    <a:pt x="83227" y="207546"/>
                  </a:lnTo>
                  <a:lnTo>
                    <a:pt x="111524" y="177376"/>
                  </a:lnTo>
                  <a:lnTo>
                    <a:pt x="143368" y="149055"/>
                  </a:lnTo>
                  <a:lnTo>
                    <a:pt x="178546" y="122729"/>
                  </a:lnTo>
                  <a:lnTo>
                    <a:pt x="216840" y="98547"/>
                  </a:lnTo>
                  <a:lnTo>
                    <a:pt x="258037" y="76657"/>
                  </a:lnTo>
                  <a:lnTo>
                    <a:pt x="301921" y="57206"/>
                  </a:lnTo>
                  <a:lnTo>
                    <a:pt x="348276" y="40342"/>
                  </a:lnTo>
                  <a:lnTo>
                    <a:pt x="396889" y="26213"/>
                  </a:lnTo>
                  <a:lnTo>
                    <a:pt x="447542" y="14966"/>
                  </a:lnTo>
                  <a:lnTo>
                    <a:pt x="500022" y="6750"/>
                  </a:lnTo>
                  <a:lnTo>
                    <a:pt x="554113" y="1712"/>
                  </a:lnTo>
                  <a:lnTo>
                    <a:pt x="609600" y="0"/>
                  </a:lnTo>
                  <a:lnTo>
                    <a:pt x="665086" y="1712"/>
                  </a:lnTo>
                  <a:lnTo>
                    <a:pt x="719177" y="6750"/>
                  </a:lnTo>
                  <a:lnTo>
                    <a:pt x="771657" y="14966"/>
                  </a:lnTo>
                  <a:lnTo>
                    <a:pt x="822310" y="26213"/>
                  </a:lnTo>
                  <a:lnTo>
                    <a:pt x="870923" y="40342"/>
                  </a:lnTo>
                  <a:lnTo>
                    <a:pt x="917278" y="57206"/>
                  </a:lnTo>
                  <a:lnTo>
                    <a:pt x="961162" y="76657"/>
                  </a:lnTo>
                  <a:lnTo>
                    <a:pt x="1002359" y="98547"/>
                  </a:lnTo>
                  <a:lnTo>
                    <a:pt x="1040653" y="122729"/>
                  </a:lnTo>
                  <a:lnTo>
                    <a:pt x="1075831" y="149055"/>
                  </a:lnTo>
                  <a:lnTo>
                    <a:pt x="1107675" y="177376"/>
                  </a:lnTo>
                  <a:lnTo>
                    <a:pt x="1135972" y="207546"/>
                  </a:lnTo>
                  <a:lnTo>
                    <a:pt x="1160506" y="239416"/>
                  </a:lnTo>
                  <a:lnTo>
                    <a:pt x="1181062" y="272838"/>
                  </a:lnTo>
                  <a:lnTo>
                    <a:pt x="1197424" y="307666"/>
                  </a:lnTo>
                  <a:lnTo>
                    <a:pt x="1216708" y="380944"/>
                  </a:lnTo>
                  <a:lnTo>
                    <a:pt x="1219200" y="419100"/>
                  </a:lnTo>
                  <a:lnTo>
                    <a:pt x="1216708" y="457255"/>
                  </a:lnTo>
                  <a:lnTo>
                    <a:pt x="1197424" y="530533"/>
                  </a:lnTo>
                  <a:lnTo>
                    <a:pt x="1181062" y="565361"/>
                  </a:lnTo>
                  <a:lnTo>
                    <a:pt x="1160506" y="598783"/>
                  </a:lnTo>
                  <a:lnTo>
                    <a:pt x="1135972" y="630653"/>
                  </a:lnTo>
                  <a:lnTo>
                    <a:pt x="1107675" y="660823"/>
                  </a:lnTo>
                  <a:lnTo>
                    <a:pt x="1075831" y="689144"/>
                  </a:lnTo>
                  <a:lnTo>
                    <a:pt x="1040653" y="715470"/>
                  </a:lnTo>
                  <a:lnTo>
                    <a:pt x="1002359" y="739652"/>
                  </a:lnTo>
                  <a:lnTo>
                    <a:pt x="961162" y="761542"/>
                  </a:lnTo>
                  <a:lnTo>
                    <a:pt x="917278" y="780993"/>
                  </a:lnTo>
                  <a:lnTo>
                    <a:pt x="870923" y="797857"/>
                  </a:lnTo>
                  <a:lnTo>
                    <a:pt x="822310" y="811986"/>
                  </a:lnTo>
                  <a:lnTo>
                    <a:pt x="771657" y="823233"/>
                  </a:lnTo>
                  <a:lnTo>
                    <a:pt x="719177" y="831449"/>
                  </a:lnTo>
                  <a:lnTo>
                    <a:pt x="665086" y="836487"/>
                  </a:lnTo>
                  <a:lnTo>
                    <a:pt x="609600" y="838200"/>
                  </a:lnTo>
                  <a:lnTo>
                    <a:pt x="554113" y="836487"/>
                  </a:lnTo>
                  <a:lnTo>
                    <a:pt x="500022" y="831449"/>
                  </a:lnTo>
                  <a:lnTo>
                    <a:pt x="447542" y="823233"/>
                  </a:lnTo>
                  <a:lnTo>
                    <a:pt x="396889" y="811986"/>
                  </a:lnTo>
                  <a:lnTo>
                    <a:pt x="348276" y="797857"/>
                  </a:lnTo>
                  <a:lnTo>
                    <a:pt x="301921" y="780993"/>
                  </a:lnTo>
                  <a:lnTo>
                    <a:pt x="258037" y="761542"/>
                  </a:lnTo>
                  <a:lnTo>
                    <a:pt x="216840" y="739652"/>
                  </a:lnTo>
                  <a:lnTo>
                    <a:pt x="178546" y="715470"/>
                  </a:lnTo>
                  <a:lnTo>
                    <a:pt x="143368" y="689144"/>
                  </a:lnTo>
                  <a:lnTo>
                    <a:pt x="111524" y="660823"/>
                  </a:lnTo>
                  <a:lnTo>
                    <a:pt x="83227" y="630653"/>
                  </a:lnTo>
                  <a:lnTo>
                    <a:pt x="58693" y="598783"/>
                  </a:lnTo>
                  <a:lnTo>
                    <a:pt x="38137" y="565361"/>
                  </a:lnTo>
                  <a:lnTo>
                    <a:pt x="21775" y="530533"/>
                  </a:lnTo>
                  <a:lnTo>
                    <a:pt x="2491" y="457255"/>
                  </a:lnTo>
                  <a:lnTo>
                    <a:pt x="0" y="4191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93729" y="3839284"/>
              <a:ext cx="290195" cy="421005"/>
            </a:xfrm>
            <a:custGeom>
              <a:avLst/>
              <a:gdLst/>
              <a:ahLst/>
              <a:cxnLst/>
              <a:rect l="l" t="t" r="r" b="b"/>
              <a:pathLst>
                <a:path w="290195" h="421004">
                  <a:moveTo>
                    <a:pt x="42989" y="261926"/>
                  </a:moveTo>
                  <a:lnTo>
                    <a:pt x="19242" y="205807"/>
                  </a:lnTo>
                  <a:lnTo>
                    <a:pt x="4908" y="151850"/>
                  </a:lnTo>
                  <a:lnTo>
                    <a:pt x="0" y="102493"/>
                  </a:lnTo>
                  <a:lnTo>
                    <a:pt x="4532" y="60175"/>
                  </a:lnTo>
                  <a:lnTo>
                    <a:pt x="18518" y="27332"/>
                  </a:lnTo>
                  <a:lnTo>
                    <a:pt x="41973" y="6402"/>
                  </a:lnTo>
                  <a:lnTo>
                    <a:pt x="72793" y="0"/>
                  </a:lnTo>
                  <a:lnTo>
                    <a:pt x="107561" y="8269"/>
                  </a:lnTo>
                  <a:lnTo>
                    <a:pt x="144319" y="29754"/>
                  </a:lnTo>
                  <a:lnTo>
                    <a:pt x="181109" y="62997"/>
                  </a:lnTo>
                  <a:lnTo>
                    <a:pt x="215972" y="106541"/>
                  </a:lnTo>
                  <a:lnTo>
                    <a:pt x="246951" y="158929"/>
                  </a:lnTo>
                  <a:lnTo>
                    <a:pt x="270698" y="215048"/>
                  </a:lnTo>
                  <a:lnTo>
                    <a:pt x="285032" y="269005"/>
                  </a:lnTo>
                  <a:lnTo>
                    <a:pt x="289941" y="318361"/>
                  </a:lnTo>
                  <a:lnTo>
                    <a:pt x="285408" y="360680"/>
                  </a:lnTo>
                  <a:lnTo>
                    <a:pt x="271422" y="393523"/>
                  </a:lnTo>
                  <a:lnTo>
                    <a:pt x="247967" y="414453"/>
                  </a:lnTo>
                  <a:lnTo>
                    <a:pt x="217147" y="420855"/>
                  </a:lnTo>
                  <a:lnTo>
                    <a:pt x="182379" y="412585"/>
                  </a:lnTo>
                  <a:lnTo>
                    <a:pt x="145621" y="391101"/>
                  </a:lnTo>
                  <a:lnTo>
                    <a:pt x="108831" y="357858"/>
                  </a:lnTo>
                  <a:lnTo>
                    <a:pt x="73968" y="314314"/>
                  </a:lnTo>
                  <a:lnTo>
                    <a:pt x="42989" y="26192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73473" y="1914905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228600"/>
                  </a:moveTo>
                  <a:lnTo>
                    <a:pt x="4083" y="167834"/>
                  </a:lnTo>
                  <a:lnTo>
                    <a:pt x="15606" y="113227"/>
                  </a:lnTo>
                  <a:lnTo>
                    <a:pt x="33480" y="66960"/>
                  </a:lnTo>
                  <a:lnTo>
                    <a:pt x="56613" y="31213"/>
                  </a:lnTo>
                  <a:lnTo>
                    <a:pt x="114300" y="0"/>
                  </a:lnTo>
                  <a:lnTo>
                    <a:pt x="144682" y="8166"/>
                  </a:lnTo>
                  <a:lnTo>
                    <a:pt x="195119" y="66960"/>
                  </a:lnTo>
                  <a:lnTo>
                    <a:pt x="212993" y="113227"/>
                  </a:lnTo>
                  <a:lnTo>
                    <a:pt x="224516" y="167834"/>
                  </a:lnTo>
                  <a:lnTo>
                    <a:pt x="228600" y="228600"/>
                  </a:lnTo>
                  <a:lnTo>
                    <a:pt x="224516" y="289365"/>
                  </a:lnTo>
                  <a:lnTo>
                    <a:pt x="212993" y="343972"/>
                  </a:lnTo>
                  <a:lnTo>
                    <a:pt x="195119" y="390239"/>
                  </a:lnTo>
                  <a:lnTo>
                    <a:pt x="171986" y="425986"/>
                  </a:lnTo>
                  <a:lnTo>
                    <a:pt x="114300" y="457200"/>
                  </a:lnTo>
                  <a:lnTo>
                    <a:pt x="83917" y="449033"/>
                  </a:lnTo>
                  <a:lnTo>
                    <a:pt x="33480" y="390239"/>
                  </a:lnTo>
                  <a:lnTo>
                    <a:pt x="15606" y="343972"/>
                  </a:lnTo>
                  <a:lnTo>
                    <a:pt x="4083" y="289365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24358" y="3769383"/>
              <a:ext cx="1189355" cy="614045"/>
            </a:xfrm>
            <a:custGeom>
              <a:avLst/>
              <a:gdLst/>
              <a:ahLst/>
              <a:cxnLst/>
              <a:rect l="l" t="t" r="r" b="b"/>
              <a:pathLst>
                <a:path w="1189354" h="614045">
                  <a:moveTo>
                    <a:pt x="900627" y="439269"/>
                  </a:moveTo>
                  <a:lnTo>
                    <a:pt x="916389" y="393929"/>
                  </a:lnTo>
                  <a:lnTo>
                    <a:pt x="944124" y="357087"/>
                  </a:lnTo>
                  <a:lnTo>
                    <a:pt x="981021" y="330748"/>
                  </a:lnTo>
                  <a:lnTo>
                    <a:pt x="1024270" y="316918"/>
                  </a:lnTo>
                  <a:lnTo>
                    <a:pt x="1071061" y="317603"/>
                  </a:lnTo>
                  <a:lnTo>
                    <a:pt x="1115133" y="333342"/>
                  </a:lnTo>
                  <a:lnTo>
                    <a:pt x="1150811" y="361431"/>
                  </a:lnTo>
                  <a:lnTo>
                    <a:pt x="1176162" y="399012"/>
                  </a:lnTo>
                  <a:lnTo>
                    <a:pt x="1189254" y="443225"/>
                  </a:lnTo>
                  <a:lnTo>
                    <a:pt x="1188155" y="491212"/>
                  </a:lnTo>
                  <a:lnTo>
                    <a:pt x="1172393" y="536552"/>
                  </a:lnTo>
                  <a:lnTo>
                    <a:pt x="1144658" y="573394"/>
                  </a:lnTo>
                  <a:lnTo>
                    <a:pt x="1107761" y="599733"/>
                  </a:lnTo>
                  <a:lnTo>
                    <a:pt x="1064512" y="613563"/>
                  </a:lnTo>
                  <a:lnTo>
                    <a:pt x="1017721" y="612878"/>
                  </a:lnTo>
                  <a:lnTo>
                    <a:pt x="973649" y="597151"/>
                  </a:lnTo>
                  <a:lnTo>
                    <a:pt x="937971" y="569086"/>
                  </a:lnTo>
                  <a:lnTo>
                    <a:pt x="912620" y="531524"/>
                  </a:lnTo>
                  <a:lnTo>
                    <a:pt x="899528" y="487304"/>
                  </a:lnTo>
                  <a:lnTo>
                    <a:pt x="900627" y="439269"/>
                  </a:lnTo>
                  <a:close/>
                </a:path>
                <a:path w="1189354" h="614045">
                  <a:moveTo>
                    <a:pt x="81223" y="117451"/>
                  </a:moveTo>
                  <a:lnTo>
                    <a:pt x="122890" y="73020"/>
                  </a:lnTo>
                  <a:lnTo>
                    <a:pt x="166402" y="38057"/>
                  </a:lnTo>
                  <a:lnTo>
                    <a:pt x="209541" y="13565"/>
                  </a:lnTo>
                  <a:lnTo>
                    <a:pt x="250086" y="545"/>
                  </a:lnTo>
                  <a:lnTo>
                    <a:pt x="285819" y="0"/>
                  </a:lnTo>
                  <a:lnTo>
                    <a:pt x="314522" y="12930"/>
                  </a:lnTo>
                  <a:lnTo>
                    <a:pt x="332835" y="38505"/>
                  </a:lnTo>
                  <a:lnTo>
                    <a:pt x="339358" y="73641"/>
                  </a:lnTo>
                  <a:lnTo>
                    <a:pt x="334620" y="115959"/>
                  </a:lnTo>
                  <a:lnTo>
                    <a:pt x="319150" y="163082"/>
                  </a:lnTo>
                  <a:lnTo>
                    <a:pt x="293479" y="212632"/>
                  </a:lnTo>
                  <a:lnTo>
                    <a:pt x="258134" y="262231"/>
                  </a:lnTo>
                  <a:lnTo>
                    <a:pt x="216467" y="306662"/>
                  </a:lnTo>
                  <a:lnTo>
                    <a:pt x="172955" y="341625"/>
                  </a:lnTo>
                  <a:lnTo>
                    <a:pt x="129816" y="366117"/>
                  </a:lnTo>
                  <a:lnTo>
                    <a:pt x="89271" y="379137"/>
                  </a:lnTo>
                  <a:lnTo>
                    <a:pt x="53538" y="379682"/>
                  </a:lnTo>
                  <a:lnTo>
                    <a:pt x="24835" y="366752"/>
                  </a:lnTo>
                  <a:lnTo>
                    <a:pt x="6522" y="341177"/>
                  </a:lnTo>
                  <a:lnTo>
                    <a:pt x="0" y="306041"/>
                  </a:lnTo>
                  <a:lnTo>
                    <a:pt x="4737" y="263723"/>
                  </a:lnTo>
                  <a:lnTo>
                    <a:pt x="20207" y="216600"/>
                  </a:lnTo>
                  <a:lnTo>
                    <a:pt x="45878" y="167050"/>
                  </a:lnTo>
                  <a:lnTo>
                    <a:pt x="81223" y="11745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10378" y="3073145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114300"/>
                  </a:moveTo>
                  <a:lnTo>
                    <a:pt x="425986" y="56613"/>
                  </a:lnTo>
                  <a:lnTo>
                    <a:pt x="390239" y="33480"/>
                  </a:lnTo>
                  <a:lnTo>
                    <a:pt x="343972" y="15606"/>
                  </a:lnTo>
                  <a:lnTo>
                    <a:pt x="289365" y="4083"/>
                  </a:lnTo>
                  <a:lnTo>
                    <a:pt x="228600" y="0"/>
                  </a:lnTo>
                  <a:lnTo>
                    <a:pt x="167834" y="4083"/>
                  </a:lnTo>
                  <a:lnTo>
                    <a:pt x="113227" y="15606"/>
                  </a:lnTo>
                  <a:lnTo>
                    <a:pt x="66960" y="33480"/>
                  </a:lnTo>
                  <a:lnTo>
                    <a:pt x="31213" y="56613"/>
                  </a:lnTo>
                  <a:lnTo>
                    <a:pt x="0" y="114300"/>
                  </a:lnTo>
                  <a:lnTo>
                    <a:pt x="8166" y="144682"/>
                  </a:lnTo>
                  <a:lnTo>
                    <a:pt x="66960" y="195119"/>
                  </a:lnTo>
                  <a:lnTo>
                    <a:pt x="113227" y="212993"/>
                  </a:lnTo>
                  <a:lnTo>
                    <a:pt x="167834" y="224516"/>
                  </a:lnTo>
                  <a:lnTo>
                    <a:pt x="228600" y="228600"/>
                  </a:lnTo>
                  <a:lnTo>
                    <a:pt x="289365" y="224516"/>
                  </a:lnTo>
                  <a:lnTo>
                    <a:pt x="343972" y="212993"/>
                  </a:lnTo>
                  <a:lnTo>
                    <a:pt x="390239" y="195119"/>
                  </a:lnTo>
                  <a:lnTo>
                    <a:pt x="425986" y="171986"/>
                  </a:lnTo>
                  <a:lnTo>
                    <a:pt x="457200" y="1143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335433" y="1916556"/>
              <a:ext cx="1341755" cy="2470150"/>
            </a:xfrm>
            <a:custGeom>
              <a:avLst/>
              <a:gdLst/>
              <a:ahLst/>
              <a:cxnLst/>
              <a:rect l="l" t="t" r="r" b="b"/>
              <a:pathLst>
                <a:path w="1341754" h="2470150">
                  <a:moveTo>
                    <a:pt x="23970" y="2213863"/>
                  </a:moveTo>
                  <a:lnTo>
                    <a:pt x="48230" y="2158011"/>
                  </a:lnTo>
                  <a:lnTo>
                    <a:pt x="77422" y="2110448"/>
                  </a:lnTo>
                  <a:lnTo>
                    <a:pt x="109790" y="2072862"/>
                  </a:lnTo>
                  <a:lnTo>
                    <a:pt x="143575" y="2046938"/>
                  </a:lnTo>
                  <a:lnTo>
                    <a:pt x="177022" y="2034364"/>
                  </a:lnTo>
                  <a:lnTo>
                    <a:pt x="208374" y="2036825"/>
                  </a:lnTo>
                  <a:lnTo>
                    <a:pt x="234243" y="2054722"/>
                  </a:lnTo>
                  <a:lnTo>
                    <a:pt x="252222" y="2085593"/>
                  </a:lnTo>
                  <a:lnTo>
                    <a:pt x="262015" y="2127027"/>
                  </a:lnTo>
                  <a:lnTo>
                    <a:pt x="263332" y="2176610"/>
                  </a:lnTo>
                  <a:lnTo>
                    <a:pt x="255878" y="2231929"/>
                  </a:lnTo>
                  <a:lnTo>
                    <a:pt x="239362" y="2290572"/>
                  </a:lnTo>
                  <a:lnTo>
                    <a:pt x="215101" y="2346424"/>
                  </a:lnTo>
                  <a:lnTo>
                    <a:pt x="185909" y="2393987"/>
                  </a:lnTo>
                  <a:lnTo>
                    <a:pt x="153541" y="2431573"/>
                  </a:lnTo>
                  <a:lnTo>
                    <a:pt x="119756" y="2457497"/>
                  </a:lnTo>
                  <a:lnTo>
                    <a:pt x="86309" y="2470071"/>
                  </a:lnTo>
                  <a:lnTo>
                    <a:pt x="54958" y="2467610"/>
                  </a:lnTo>
                  <a:lnTo>
                    <a:pt x="29088" y="2449713"/>
                  </a:lnTo>
                  <a:lnTo>
                    <a:pt x="11110" y="2418841"/>
                  </a:lnTo>
                  <a:lnTo>
                    <a:pt x="1316" y="2377408"/>
                  </a:lnTo>
                  <a:lnTo>
                    <a:pt x="0" y="2327825"/>
                  </a:lnTo>
                  <a:lnTo>
                    <a:pt x="7453" y="2272506"/>
                  </a:lnTo>
                  <a:lnTo>
                    <a:pt x="23970" y="2213863"/>
                  </a:lnTo>
                  <a:close/>
                </a:path>
                <a:path w="1341754" h="2470150">
                  <a:moveTo>
                    <a:pt x="1109820" y="204723"/>
                  </a:moveTo>
                  <a:lnTo>
                    <a:pt x="1124604" y="145611"/>
                  </a:lnTo>
                  <a:lnTo>
                    <a:pt x="1145629" y="93904"/>
                  </a:lnTo>
                  <a:lnTo>
                    <a:pt x="1171430" y="51546"/>
                  </a:lnTo>
                  <a:lnTo>
                    <a:pt x="1200545" y="20479"/>
                  </a:lnTo>
                  <a:lnTo>
                    <a:pt x="1262855" y="0"/>
                  </a:lnTo>
                  <a:lnTo>
                    <a:pt x="1291304" y="13420"/>
                  </a:lnTo>
                  <a:lnTo>
                    <a:pt x="1314087" y="40945"/>
                  </a:lnTo>
                  <a:lnTo>
                    <a:pt x="1330514" y="80232"/>
                  </a:lnTo>
                  <a:lnTo>
                    <a:pt x="1339892" y="128937"/>
                  </a:lnTo>
                  <a:lnTo>
                    <a:pt x="1341530" y="184720"/>
                  </a:lnTo>
                  <a:lnTo>
                    <a:pt x="1334737" y="245237"/>
                  </a:lnTo>
                  <a:lnTo>
                    <a:pt x="1319952" y="304349"/>
                  </a:lnTo>
                  <a:lnTo>
                    <a:pt x="1298927" y="356056"/>
                  </a:lnTo>
                  <a:lnTo>
                    <a:pt x="1273126" y="398414"/>
                  </a:lnTo>
                  <a:lnTo>
                    <a:pt x="1244012" y="429481"/>
                  </a:lnTo>
                  <a:lnTo>
                    <a:pt x="1181702" y="449960"/>
                  </a:lnTo>
                  <a:lnTo>
                    <a:pt x="1153252" y="436540"/>
                  </a:lnTo>
                  <a:lnTo>
                    <a:pt x="1130469" y="409015"/>
                  </a:lnTo>
                  <a:lnTo>
                    <a:pt x="1114042" y="369728"/>
                  </a:lnTo>
                  <a:lnTo>
                    <a:pt x="1104664" y="321023"/>
                  </a:lnTo>
                  <a:lnTo>
                    <a:pt x="1103026" y="265240"/>
                  </a:lnTo>
                  <a:lnTo>
                    <a:pt x="1109820" y="20472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028694" y="2210561"/>
              <a:ext cx="533400" cy="1752600"/>
            </a:xfrm>
            <a:custGeom>
              <a:avLst/>
              <a:gdLst/>
              <a:ahLst/>
              <a:cxnLst/>
              <a:rect l="l" t="t" r="r" b="b"/>
              <a:pathLst>
                <a:path w="533400" h="1752600">
                  <a:moveTo>
                    <a:pt x="0" y="876300"/>
                  </a:moveTo>
                  <a:lnTo>
                    <a:pt x="883" y="804425"/>
                  </a:lnTo>
                  <a:lnTo>
                    <a:pt x="3489" y="734152"/>
                  </a:lnTo>
                  <a:lnTo>
                    <a:pt x="7749" y="665705"/>
                  </a:lnTo>
                  <a:lnTo>
                    <a:pt x="13594" y="599309"/>
                  </a:lnTo>
                  <a:lnTo>
                    <a:pt x="20954" y="535191"/>
                  </a:lnTo>
                  <a:lnTo>
                    <a:pt x="29763" y="473576"/>
                  </a:lnTo>
                  <a:lnTo>
                    <a:pt x="39951" y="414689"/>
                  </a:lnTo>
                  <a:lnTo>
                    <a:pt x="51450" y="358755"/>
                  </a:lnTo>
                  <a:lnTo>
                    <a:pt x="64190" y="306001"/>
                  </a:lnTo>
                  <a:lnTo>
                    <a:pt x="78104" y="256651"/>
                  </a:lnTo>
                  <a:lnTo>
                    <a:pt x="93124" y="210931"/>
                  </a:lnTo>
                  <a:lnTo>
                    <a:pt x="109179" y="169066"/>
                  </a:lnTo>
                  <a:lnTo>
                    <a:pt x="126202" y="131282"/>
                  </a:lnTo>
                  <a:lnTo>
                    <a:pt x="162877" y="68859"/>
                  </a:lnTo>
                  <a:lnTo>
                    <a:pt x="202600" y="25465"/>
                  </a:lnTo>
                  <a:lnTo>
                    <a:pt x="244822" y="2904"/>
                  </a:lnTo>
                  <a:lnTo>
                    <a:pt x="266700" y="0"/>
                  </a:lnTo>
                  <a:lnTo>
                    <a:pt x="288577" y="2904"/>
                  </a:lnTo>
                  <a:lnTo>
                    <a:pt x="330799" y="25465"/>
                  </a:lnTo>
                  <a:lnTo>
                    <a:pt x="370522" y="68859"/>
                  </a:lnTo>
                  <a:lnTo>
                    <a:pt x="407197" y="131282"/>
                  </a:lnTo>
                  <a:lnTo>
                    <a:pt x="424220" y="169066"/>
                  </a:lnTo>
                  <a:lnTo>
                    <a:pt x="440275" y="210931"/>
                  </a:lnTo>
                  <a:lnTo>
                    <a:pt x="455295" y="256651"/>
                  </a:lnTo>
                  <a:lnTo>
                    <a:pt x="469209" y="306001"/>
                  </a:lnTo>
                  <a:lnTo>
                    <a:pt x="481949" y="358755"/>
                  </a:lnTo>
                  <a:lnTo>
                    <a:pt x="493448" y="414689"/>
                  </a:lnTo>
                  <a:lnTo>
                    <a:pt x="503636" y="473576"/>
                  </a:lnTo>
                  <a:lnTo>
                    <a:pt x="512445" y="535191"/>
                  </a:lnTo>
                  <a:lnTo>
                    <a:pt x="519805" y="599309"/>
                  </a:lnTo>
                  <a:lnTo>
                    <a:pt x="525650" y="665705"/>
                  </a:lnTo>
                  <a:lnTo>
                    <a:pt x="529910" y="734152"/>
                  </a:lnTo>
                  <a:lnTo>
                    <a:pt x="532516" y="804425"/>
                  </a:lnTo>
                  <a:lnTo>
                    <a:pt x="533400" y="876300"/>
                  </a:lnTo>
                  <a:lnTo>
                    <a:pt x="532516" y="948174"/>
                  </a:lnTo>
                  <a:lnTo>
                    <a:pt x="529910" y="1018447"/>
                  </a:lnTo>
                  <a:lnTo>
                    <a:pt x="525650" y="1086894"/>
                  </a:lnTo>
                  <a:lnTo>
                    <a:pt x="519805" y="1153290"/>
                  </a:lnTo>
                  <a:lnTo>
                    <a:pt x="512445" y="1217408"/>
                  </a:lnTo>
                  <a:lnTo>
                    <a:pt x="503636" y="1279023"/>
                  </a:lnTo>
                  <a:lnTo>
                    <a:pt x="493448" y="1337910"/>
                  </a:lnTo>
                  <a:lnTo>
                    <a:pt x="481949" y="1393844"/>
                  </a:lnTo>
                  <a:lnTo>
                    <a:pt x="469209" y="1446598"/>
                  </a:lnTo>
                  <a:lnTo>
                    <a:pt x="455295" y="1495948"/>
                  </a:lnTo>
                  <a:lnTo>
                    <a:pt x="440275" y="1541668"/>
                  </a:lnTo>
                  <a:lnTo>
                    <a:pt x="424220" y="1583533"/>
                  </a:lnTo>
                  <a:lnTo>
                    <a:pt x="407197" y="1621317"/>
                  </a:lnTo>
                  <a:lnTo>
                    <a:pt x="370522" y="1683740"/>
                  </a:lnTo>
                  <a:lnTo>
                    <a:pt x="330799" y="1727134"/>
                  </a:lnTo>
                  <a:lnTo>
                    <a:pt x="288577" y="1749695"/>
                  </a:lnTo>
                  <a:lnTo>
                    <a:pt x="266700" y="1752600"/>
                  </a:lnTo>
                  <a:lnTo>
                    <a:pt x="244822" y="1749695"/>
                  </a:lnTo>
                  <a:lnTo>
                    <a:pt x="202600" y="1727134"/>
                  </a:lnTo>
                  <a:lnTo>
                    <a:pt x="162877" y="1683740"/>
                  </a:lnTo>
                  <a:lnTo>
                    <a:pt x="126202" y="1621317"/>
                  </a:lnTo>
                  <a:lnTo>
                    <a:pt x="109179" y="1583533"/>
                  </a:lnTo>
                  <a:lnTo>
                    <a:pt x="93124" y="1541668"/>
                  </a:lnTo>
                  <a:lnTo>
                    <a:pt x="78104" y="1495948"/>
                  </a:lnTo>
                  <a:lnTo>
                    <a:pt x="64190" y="1446598"/>
                  </a:lnTo>
                  <a:lnTo>
                    <a:pt x="51450" y="1393844"/>
                  </a:lnTo>
                  <a:lnTo>
                    <a:pt x="39951" y="1337910"/>
                  </a:lnTo>
                  <a:lnTo>
                    <a:pt x="29763" y="1279023"/>
                  </a:lnTo>
                  <a:lnTo>
                    <a:pt x="20955" y="1217408"/>
                  </a:lnTo>
                  <a:lnTo>
                    <a:pt x="13594" y="1153290"/>
                  </a:lnTo>
                  <a:lnTo>
                    <a:pt x="7749" y="1086894"/>
                  </a:lnTo>
                  <a:lnTo>
                    <a:pt x="3489" y="1018447"/>
                  </a:lnTo>
                  <a:lnTo>
                    <a:pt x="883" y="948174"/>
                  </a:lnTo>
                  <a:lnTo>
                    <a:pt x="0" y="8763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24319" y="2252189"/>
              <a:ext cx="2941955" cy="1740535"/>
            </a:xfrm>
            <a:custGeom>
              <a:avLst/>
              <a:gdLst/>
              <a:ahLst/>
              <a:cxnLst/>
              <a:rect l="l" t="t" r="r" b="b"/>
              <a:pathLst>
                <a:path w="2941954" h="1740535">
                  <a:moveTo>
                    <a:pt x="359494" y="399062"/>
                  </a:moveTo>
                  <a:lnTo>
                    <a:pt x="333531" y="346186"/>
                  </a:lnTo>
                  <a:lnTo>
                    <a:pt x="319035" y="295456"/>
                  </a:lnTo>
                  <a:lnTo>
                    <a:pt x="316225" y="250298"/>
                  </a:lnTo>
                  <a:lnTo>
                    <a:pt x="325320" y="214138"/>
                  </a:lnTo>
                  <a:lnTo>
                    <a:pt x="346540" y="190401"/>
                  </a:lnTo>
                  <a:lnTo>
                    <a:pt x="377431" y="182905"/>
                  </a:lnTo>
                  <a:lnTo>
                    <a:pt x="413588" y="191971"/>
                  </a:lnTo>
                  <a:lnTo>
                    <a:pt x="452080" y="215784"/>
                  </a:lnTo>
                  <a:lnTo>
                    <a:pt x="489975" y="252527"/>
                  </a:lnTo>
                  <a:lnTo>
                    <a:pt x="524340" y="300383"/>
                  </a:lnTo>
                  <a:lnTo>
                    <a:pt x="550304" y="353271"/>
                  </a:lnTo>
                  <a:lnTo>
                    <a:pt x="564807" y="404025"/>
                  </a:lnTo>
                  <a:lnTo>
                    <a:pt x="567637" y="449201"/>
                  </a:lnTo>
                  <a:lnTo>
                    <a:pt x="558579" y="485356"/>
                  </a:lnTo>
                  <a:lnTo>
                    <a:pt x="537421" y="509044"/>
                  </a:lnTo>
                  <a:lnTo>
                    <a:pt x="506481" y="516540"/>
                  </a:lnTo>
                  <a:lnTo>
                    <a:pt x="470310" y="507473"/>
                  </a:lnTo>
                  <a:lnTo>
                    <a:pt x="431817" y="483660"/>
                  </a:lnTo>
                  <a:lnTo>
                    <a:pt x="393909" y="446917"/>
                  </a:lnTo>
                  <a:lnTo>
                    <a:pt x="359494" y="399062"/>
                  </a:lnTo>
                  <a:close/>
                </a:path>
                <a:path w="2941954" h="1740535">
                  <a:moveTo>
                    <a:pt x="2500333" y="95786"/>
                  </a:moveTo>
                  <a:lnTo>
                    <a:pt x="2547042" y="56673"/>
                  </a:lnTo>
                  <a:lnTo>
                    <a:pt x="2594435" y="27192"/>
                  </a:lnTo>
                  <a:lnTo>
                    <a:pt x="2640192" y="8060"/>
                  </a:lnTo>
                  <a:lnTo>
                    <a:pt x="2681990" y="0"/>
                  </a:lnTo>
                  <a:lnTo>
                    <a:pt x="2717509" y="3728"/>
                  </a:lnTo>
                  <a:lnTo>
                    <a:pt x="2744427" y="19967"/>
                  </a:lnTo>
                  <a:lnTo>
                    <a:pt x="2759614" y="47566"/>
                  </a:lnTo>
                  <a:lnTo>
                    <a:pt x="2761911" y="83241"/>
                  </a:lnTo>
                  <a:lnTo>
                    <a:pt x="2752142" y="124694"/>
                  </a:lnTo>
                  <a:lnTo>
                    <a:pt x="2731135" y="169629"/>
                  </a:lnTo>
                  <a:lnTo>
                    <a:pt x="2699713" y="215750"/>
                  </a:lnTo>
                  <a:lnTo>
                    <a:pt x="2658702" y="260759"/>
                  </a:lnTo>
                  <a:lnTo>
                    <a:pt x="2611993" y="299871"/>
                  </a:lnTo>
                  <a:lnTo>
                    <a:pt x="2564600" y="329353"/>
                  </a:lnTo>
                  <a:lnTo>
                    <a:pt x="2518843" y="348484"/>
                  </a:lnTo>
                  <a:lnTo>
                    <a:pt x="2477045" y="356545"/>
                  </a:lnTo>
                  <a:lnTo>
                    <a:pt x="2441526" y="352816"/>
                  </a:lnTo>
                  <a:lnTo>
                    <a:pt x="2414608" y="336578"/>
                  </a:lnTo>
                  <a:lnTo>
                    <a:pt x="2399421" y="308978"/>
                  </a:lnTo>
                  <a:lnTo>
                    <a:pt x="2397125" y="273303"/>
                  </a:lnTo>
                  <a:lnTo>
                    <a:pt x="2406893" y="231850"/>
                  </a:lnTo>
                  <a:lnTo>
                    <a:pt x="2427901" y="186915"/>
                  </a:lnTo>
                  <a:lnTo>
                    <a:pt x="2459323" y="140795"/>
                  </a:lnTo>
                  <a:lnTo>
                    <a:pt x="2500333" y="95786"/>
                  </a:lnTo>
                  <a:close/>
                </a:path>
                <a:path w="2941954" h="1740535">
                  <a:moveTo>
                    <a:pt x="103208" y="1402362"/>
                  </a:moveTo>
                  <a:lnTo>
                    <a:pt x="149917" y="1363196"/>
                  </a:lnTo>
                  <a:lnTo>
                    <a:pt x="197310" y="1333683"/>
                  </a:lnTo>
                  <a:lnTo>
                    <a:pt x="243067" y="1314541"/>
                  </a:lnTo>
                  <a:lnTo>
                    <a:pt x="284865" y="1306491"/>
                  </a:lnTo>
                  <a:lnTo>
                    <a:pt x="320384" y="1310251"/>
                  </a:lnTo>
                  <a:lnTo>
                    <a:pt x="347302" y="1326543"/>
                  </a:lnTo>
                  <a:lnTo>
                    <a:pt x="362489" y="1354133"/>
                  </a:lnTo>
                  <a:lnTo>
                    <a:pt x="364786" y="1389784"/>
                  </a:lnTo>
                  <a:lnTo>
                    <a:pt x="355017" y="1431207"/>
                  </a:lnTo>
                  <a:lnTo>
                    <a:pt x="334010" y="1476111"/>
                  </a:lnTo>
                  <a:lnTo>
                    <a:pt x="302588" y="1522208"/>
                  </a:lnTo>
                  <a:lnTo>
                    <a:pt x="261577" y="1567208"/>
                  </a:lnTo>
                  <a:lnTo>
                    <a:pt x="214868" y="1606373"/>
                  </a:lnTo>
                  <a:lnTo>
                    <a:pt x="167475" y="1635886"/>
                  </a:lnTo>
                  <a:lnTo>
                    <a:pt x="121718" y="1655028"/>
                  </a:lnTo>
                  <a:lnTo>
                    <a:pt x="79920" y="1663079"/>
                  </a:lnTo>
                  <a:lnTo>
                    <a:pt x="44401" y="1659318"/>
                  </a:lnTo>
                  <a:lnTo>
                    <a:pt x="17483" y="1643027"/>
                  </a:lnTo>
                  <a:lnTo>
                    <a:pt x="2296" y="1615437"/>
                  </a:lnTo>
                  <a:lnTo>
                    <a:pt x="0" y="1579785"/>
                  </a:lnTo>
                  <a:lnTo>
                    <a:pt x="9768" y="1538363"/>
                  </a:lnTo>
                  <a:lnTo>
                    <a:pt x="30776" y="1493458"/>
                  </a:lnTo>
                  <a:lnTo>
                    <a:pt x="62198" y="1447361"/>
                  </a:lnTo>
                  <a:lnTo>
                    <a:pt x="103208" y="1402362"/>
                  </a:lnTo>
                  <a:close/>
                </a:path>
                <a:path w="2941954" h="1740535">
                  <a:moveTo>
                    <a:pt x="2592535" y="1406172"/>
                  </a:moveTo>
                  <a:lnTo>
                    <a:pt x="2551451" y="1373311"/>
                  </a:lnTo>
                  <a:lnTo>
                    <a:pt x="2507405" y="1349738"/>
                  </a:lnTo>
                  <a:lnTo>
                    <a:pt x="2462133" y="1335629"/>
                  </a:lnTo>
                  <a:lnTo>
                    <a:pt x="2417370" y="1331160"/>
                  </a:lnTo>
                  <a:lnTo>
                    <a:pt x="2374851" y="1336505"/>
                  </a:lnTo>
                  <a:lnTo>
                    <a:pt x="2336310" y="1351841"/>
                  </a:lnTo>
                  <a:lnTo>
                    <a:pt x="2303483" y="1377343"/>
                  </a:lnTo>
                  <a:lnTo>
                    <a:pt x="2279362" y="1411205"/>
                  </a:lnTo>
                  <a:lnTo>
                    <a:pt x="2265623" y="1450355"/>
                  </a:lnTo>
                  <a:lnTo>
                    <a:pt x="2262025" y="1493066"/>
                  </a:lnTo>
                  <a:lnTo>
                    <a:pt x="2268329" y="1537612"/>
                  </a:lnTo>
                  <a:lnTo>
                    <a:pt x="2284294" y="1582266"/>
                  </a:lnTo>
                  <a:lnTo>
                    <a:pt x="2309681" y="1625304"/>
                  </a:lnTo>
                  <a:lnTo>
                    <a:pt x="2344250" y="1664998"/>
                  </a:lnTo>
                  <a:lnTo>
                    <a:pt x="2385334" y="1697899"/>
                  </a:lnTo>
                  <a:lnTo>
                    <a:pt x="2429380" y="1721487"/>
                  </a:lnTo>
                  <a:lnTo>
                    <a:pt x="2474652" y="1735594"/>
                  </a:lnTo>
                  <a:lnTo>
                    <a:pt x="2519415" y="1740050"/>
                  </a:lnTo>
                  <a:lnTo>
                    <a:pt x="2561935" y="1734687"/>
                  </a:lnTo>
                  <a:lnTo>
                    <a:pt x="2600475" y="1719335"/>
                  </a:lnTo>
                  <a:lnTo>
                    <a:pt x="2633302" y="1693827"/>
                  </a:lnTo>
                  <a:lnTo>
                    <a:pt x="2657423" y="1659964"/>
                  </a:lnTo>
                  <a:lnTo>
                    <a:pt x="2671162" y="1620815"/>
                  </a:lnTo>
                  <a:lnTo>
                    <a:pt x="2674760" y="1578104"/>
                  </a:lnTo>
                  <a:lnTo>
                    <a:pt x="2668456" y="1533558"/>
                  </a:lnTo>
                  <a:lnTo>
                    <a:pt x="2652491" y="1488903"/>
                  </a:lnTo>
                  <a:lnTo>
                    <a:pt x="2627104" y="1445866"/>
                  </a:lnTo>
                  <a:lnTo>
                    <a:pt x="2592535" y="1406172"/>
                  </a:lnTo>
                  <a:close/>
                </a:path>
                <a:path w="2941954" h="1740535">
                  <a:moveTo>
                    <a:pt x="2679657" y="229009"/>
                  </a:moveTo>
                  <a:lnTo>
                    <a:pt x="2735556" y="204830"/>
                  </a:lnTo>
                  <a:lnTo>
                    <a:pt x="2789366" y="190095"/>
                  </a:lnTo>
                  <a:lnTo>
                    <a:pt x="2838661" y="184829"/>
                  </a:lnTo>
                  <a:lnTo>
                    <a:pt x="2881013" y="189055"/>
                  </a:lnTo>
                  <a:lnTo>
                    <a:pt x="2913996" y="202800"/>
                  </a:lnTo>
                  <a:lnTo>
                    <a:pt x="2935181" y="226088"/>
                  </a:lnTo>
                  <a:lnTo>
                    <a:pt x="2941802" y="256843"/>
                  </a:lnTo>
                  <a:lnTo>
                    <a:pt x="2933794" y="291667"/>
                  </a:lnTo>
                  <a:lnTo>
                    <a:pt x="2912591" y="328593"/>
                  </a:lnTo>
                  <a:lnTo>
                    <a:pt x="2879630" y="365656"/>
                  </a:lnTo>
                  <a:lnTo>
                    <a:pt x="2836348" y="400892"/>
                  </a:lnTo>
                  <a:lnTo>
                    <a:pt x="2784178" y="432336"/>
                  </a:lnTo>
                  <a:lnTo>
                    <a:pt x="2728279" y="456515"/>
                  </a:lnTo>
                  <a:lnTo>
                    <a:pt x="2674469" y="471249"/>
                  </a:lnTo>
                  <a:lnTo>
                    <a:pt x="2625174" y="476516"/>
                  </a:lnTo>
                  <a:lnTo>
                    <a:pt x="2582822" y="472289"/>
                  </a:lnTo>
                  <a:lnTo>
                    <a:pt x="2549840" y="458544"/>
                  </a:lnTo>
                  <a:lnTo>
                    <a:pt x="2528654" y="435257"/>
                  </a:lnTo>
                  <a:lnTo>
                    <a:pt x="2522033" y="404501"/>
                  </a:lnTo>
                  <a:lnTo>
                    <a:pt x="2530042" y="369678"/>
                  </a:lnTo>
                  <a:lnTo>
                    <a:pt x="2551244" y="332752"/>
                  </a:lnTo>
                  <a:lnTo>
                    <a:pt x="2584205" y="295688"/>
                  </a:lnTo>
                  <a:lnTo>
                    <a:pt x="2627488" y="260452"/>
                  </a:lnTo>
                  <a:lnTo>
                    <a:pt x="2679657" y="229009"/>
                  </a:lnTo>
                  <a:close/>
                </a:path>
                <a:path w="2941954" h="1740535">
                  <a:moveTo>
                    <a:pt x="421851" y="454561"/>
                  </a:moveTo>
                  <a:lnTo>
                    <a:pt x="375186" y="415448"/>
                  </a:lnTo>
                  <a:lnTo>
                    <a:pt x="327805" y="385967"/>
                  </a:lnTo>
                  <a:lnTo>
                    <a:pt x="282040" y="366835"/>
                  </a:lnTo>
                  <a:lnTo>
                    <a:pt x="240222" y="358775"/>
                  </a:lnTo>
                  <a:lnTo>
                    <a:pt x="204684" y="362503"/>
                  </a:lnTo>
                  <a:lnTo>
                    <a:pt x="177757" y="378742"/>
                  </a:lnTo>
                  <a:lnTo>
                    <a:pt x="162624" y="406341"/>
                  </a:lnTo>
                  <a:lnTo>
                    <a:pt x="160363" y="442016"/>
                  </a:lnTo>
                  <a:lnTo>
                    <a:pt x="170153" y="483469"/>
                  </a:lnTo>
                  <a:lnTo>
                    <a:pt x="191172" y="528404"/>
                  </a:lnTo>
                  <a:lnTo>
                    <a:pt x="222598" y="574525"/>
                  </a:lnTo>
                  <a:lnTo>
                    <a:pt x="263609" y="619534"/>
                  </a:lnTo>
                  <a:lnTo>
                    <a:pt x="310274" y="658646"/>
                  </a:lnTo>
                  <a:lnTo>
                    <a:pt x="357655" y="688128"/>
                  </a:lnTo>
                  <a:lnTo>
                    <a:pt x="403420" y="707259"/>
                  </a:lnTo>
                  <a:lnTo>
                    <a:pt x="445238" y="715320"/>
                  </a:lnTo>
                  <a:lnTo>
                    <a:pt x="480776" y="711591"/>
                  </a:lnTo>
                  <a:lnTo>
                    <a:pt x="507703" y="695353"/>
                  </a:lnTo>
                  <a:lnTo>
                    <a:pt x="522837" y="667753"/>
                  </a:lnTo>
                  <a:lnTo>
                    <a:pt x="525097" y="632078"/>
                  </a:lnTo>
                  <a:lnTo>
                    <a:pt x="515307" y="590625"/>
                  </a:lnTo>
                  <a:lnTo>
                    <a:pt x="494288" y="545690"/>
                  </a:lnTo>
                  <a:lnTo>
                    <a:pt x="462862" y="499570"/>
                  </a:lnTo>
                  <a:lnTo>
                    <a:pt x="421851" y="4545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095831" y="3862052"/>
              <a:ext cx="292100" cy="420370"/>
            </a:xfrm>
            <a:custGeom>
              <a:avLst/>
              <a:gdLst/>
              <a:ahLst/>
              <a:cxnLst/>
              <a:rect l="l" t="t" r="r" b="b"/>
              <a:pathLst>
                <a:path w="292100" h="420370">
                  <a:moveTo>
                    <a:pt x="44243" y="157497"/>
                  </a:moveTo>
                  <a:lnTo>
                    <a:pt x="75687" y="105381"/>
                  </a:lnTo>
                  <a:lnTo>
                    <a:pt x="110923" y="62134"/>
                  </a:lnTo>
                  <a:lnTo>
                    <a:pt x="147986" y="29195"/>
                  </a:lnTo>
                  <a:lnTo>
                    <a:pt x="184912" y="8004"/>
                  </a:lnTo>
                  <a:lnTo>
                    <a:pt x="219735" y="0"/>
                  </a:lnTo>
                  <a:lnTo>
                    <a:pt x="250491" y="6621"/>
                  </a:lnTo>
                  <a:lnTo>
                    <a:pt x="273769" y="27816"/>
                  </a:lnTo>
                  <a:lnTo>
                    <a:pt x="287490" y="60822"/>
                  </a:lnTo>
                  <a:lnTo>
                    <a:pt x="291687" y="103205"/>
                  </a:lnTo>
                  <a:lnTo>
                    <a:pt x="286390" y="152530"/>
                  </a:lnTo>
                  <a:lnTo>
                    <a:pt x="271631" y="206364"/>
                  </a:lnTo>
                  <a:lnTo>
                    <a:pt x="247443" y="262272"/>
                  </a:lnTo>
                  <a:lnTo>
                    <a:pt x="215999" y="314388"/>
                  </a:lnTo>
                  <a:lnTo>
                    <a:pt x="180763" y="357635"/>
                  </a:lnTo>
                  <a:lnTo>
                    <a:pt x="143700" y="390574"/>
                  </a:lnTo>
                  <a:lnTo>
                    <a:pt x="106774" y="411765"/>
                  </a:lnTo>
                  <a:lnTo>
                    <a:pt x="71951" y="419770"/>
                  </a:lnTo>
                  <a:lnTo>
                    <a:pt x="41195" y="413148"/>
                  </a:lnTo>
                  <a:lnTo>
                    <a:pt x="17917" y="391953"/>
                  </a:lnTo>
                  <a:lnTo>
                    <a:pt x="4196" y="358947"/>
                  </a:lnTo>
                  <a:lnTo>
                    <a:pt x="0" y="316565"/>
                  </a:lnTo>
                  <a:lnTo>
                    <a:pt x="5296" y="267239"/>
                  </a:lnTo>
                  <a:lnTo>
                    <a:pt x="20055" y="213405"/>
                  </a:lnTo>
                  <a:lnTo>
                    <a:pt x="44243" y="15749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97574" y="2050771"/>
              <a:ext cx="1555750" cy="2400935"/>
            </a:xfrm>
            <a:custGeom>
              <a:avLst/>
              <a:gdLst/>
              <a:ahLst/>
              <a:cxnLst/>
              <a:rect l="l" t="t" r="r" b="b"/>
              <a:pathLst>
                <a:path w="1555750" h="2400935">
                  <a:moveTo>
                    <a:pt x="1150879" y="1008404"/>
                  </a:moveTo>
                  <a:lnTo>
                    <a:pt x="1147836" y="937580"/>
                  </a:lnTo>
                  <a:lnTo>
                    <a:pt x="1147631" y="869483"/>
                  </a:lnTo>
                  <a:lnTo>
                    <a:pt x="1150121" y="804745"/>
                  </a:lnTo>
                  <a:lnTo>
                    <a:pt x="1155164" y="743999"/>
                  </a:lnTo>
                  <a:lnTo>
                    <a:pt x="1162618" y="687876"/>
                  </a:lnTo>
                  <a:lnTo>
                    <a:pt x="1172342" y="637008"/>
                  </a:lnTo>
                  <a:lnTo>
                    <a:pt x="1184192" y="592027"/>
                  </a:lnTo>
                  <a:lnTo>
                    <a:pt x="1198029" y="553565"/>
                  </a:lnTo>
                  <a:lnTo>
                    <a:pt x="1231088" y="498725"/>
                  </a:lnTo>
                  <a:lnTo>
                    <a:pt x="1270386" y="477544"/>
                  </a:lnTo>
                  <a:lnTo>
                    <a:pt x="1291312" y="481022"/>
                  </a:lnTo>
                  <a:lnTo>
                    <a:pt x="1332137" y="514828"/>
                  </a:lnTo>
                  <a:lnTo>
                    <a:pt x="1370121" y="580369"/>
                  </a:lnTo>
                  <a:lnTo>
                    <a:pt x="1387495" y="623515"/>
                  </a:lnTo>
                  <a:lnTo>
                    <a:pt x="1403496" y="672764"/>
                  </a:lnTo>
                  <a:lnTo>
                    <a:pt x="1417903" y="727508"/>
                  </a:lnTo>
                  <a:lnTo>
                    <a:pt x="1430495" y="787136"/>
                  </a:lnTo>
                  <a:lnTo>
                    <a:pt x="1441051" y="851039"/>
                  </a:lnTo>
                  <a:lnTo>
                    <a:pt x="1449350" y="918605"/>
                  </a:lnTo>
                  <a:lnTo>
                    <a:pt x="1455171" y="989227"/>
                  </a:lnTo>
                  <a:lnTo>
                    <a:pt x="1458213" y="1060051"/>
                  </a:lnTo>
                  <a:lnTo>
                    <a:pt x="1458418" y="1128148"/>
                  </a:lnTo>
                  <a:lnTo>
                    <a:pt x="1455929" y="1192885"/>
                  </a:lnTo>
                  <a:lnTo>
                    <a:pt x="1450886" y="1253631"/>
                  </a:lnTo>
                  <a:lnTo>
                    <a:pt x="1443431" y="1309755"/>
                  </a:lnTo>
                  <a:lnTo>
                    <a:pt x="1433708" y="1360623"/>
                  </a:lnTo>
                  <a:lnTo>
                    <a:pt x="1421857" y="1405604"/>
                  </a:lnTo>
                  <a:lnTo>
                    <a:pt x="1408021" y="1444066"/>
                  </a:lnTo>
                  <a:lnTo>
                    <a:pt x="1374961" y="1498906"/>
                  </a:lnTo>
                  <a:lnTo>
                    <a:pt x="1335664" y="1520087"/>
                  </a:lnTo>
                  <a:lnTo>
                    <a:pt x="1314737" y="1516609"/>
                  </a:lnTo>
                  <a:lnTo>
                    <a:pt x="1273912" y="1482802"/>
                  </a:lnTo>
                  <a:lnTo>
                    <a:pt x="1235928" y="1417262"/>
                  </a:lnTo>
                  <a:lnTo>
                    <a:pt x="1218554" y="1374116"/>
                  </a:lnTo>
                  <a:lnTo>
                    <a:pt x="1202553" y="1324866"/>
                  </a:lnTo>
                  <a:lnTo>
                    <a:pt x="1188146" y="1270123"/>
                  </a:lnTo>
                  <a:lnTo>
                    <a:pt x="1175554" y="1210495"/>
                  </a:lnTo>
                  <a:lnTo>
                    <a:pt x="1164999" y="1146592"/>
                  </a:lnTo>
                  <a:lnTo>
                    <a:pt x="1156700" y="1079025"/>
                  </a:lnTo>
                  <a:lnTo>
                    <a:pt x="1150879" y="1008404"/>
                  </a:lnTo>
                  <a:close/>
                </a:path>
                <a:path w="1555750" h="2400935">
                  <a:moveTo>
                    <a:pt x="864621" y="2165628"/>
                  </a:moveTo>
                  <a:lnTo>
                    <a:pt x="849593" y="2106523"/>
                  </a:lnTo>
                  <a:lnTo>
                    <a:pt x="845279" y="2050255"/>
                  </a:lnTo>
                  <a:lnTo>
                    <a:pt x="851111" y="1999321"/>
                  </a:lnTo>
                  <a:lnTo>
                    <a:pt x="866521" y="1956219"/>
                  </a:lnTo>
                  <a:lnTo>
                    <a:pt x="890941" y="1923446"/>
                  </a:lnTo>
                  <a:lnTo>
                    <a:pt x="923803" y="1903500"/>
                  </a:lnTo>
                  <a:lnTo>
                    <a:pt x="961975" y="1898987"/>
                  </a:lnTo>
                  <a:lnTo>
                    <a:pt x="1001385" y="1909770"/>
                  </a:lnTo>
                  <a:lnTo>
                    <a:pt x="1040055" y="1934234"/>
                  </a:lnTo>
                  <a:lnTo>
                    <a:pt x="1076005" y="1970763"/>
                  </a:lnTo>
                  <a:lnTo>
                    <a:pt x="1107256" y="2017741"/>
                  </a:lnTo>
                  <a:lnTo>
                    <a:pt x="1131829" y="2073553"/>
                  </a:lnTo>
                  <a:lnTo>
                    <a:pt x="1146856" y="2132657"/>
                  </a:lnTo>
                  <a:lnTo>
                    <a:pt x="1151170" y="2188925"/>
                  </a:lnTo>
                  <a:lnTo>
                    <a:pt x="1145338" y="2239859"/>
                  </a:lnTo>
                  <a:lnTo>
                    <a:pt x="1129928" y="2282962"/>
                  </a:lnTo>
                  <a:lnTo>
                    <a:pt x="1105508" y="2315735"/>
                  </a:lnTo>
                  <a:lnTo>
                    <a:pt x="1072647" y="2335681"/>
                  </a:lnTo>
                  <a:lnTo>
                    <a:pt x="1034474" y="2340194"/>
                  </a:lnTo>
                  <a:lnTo>
                    <a:pt x="995064" y="2329411"/>
                  </a:lnTo>
                  <a:lnTo>
                    <a:pt x="956394" y="2304947"/>
                  </a:lnTo>
                  <a:lnTo>
                    <a:pt x="920444" y="2268418"/>
                  </a:lnTo>
                  <a:lnTo>
                    <a:pt x="889193" y="2221440"/>
                  </a:lnTo>
                  <a:lnTo>
                    <a:pt x="864621" y="2165628"/>
                  </a:lnTo>
                  <a:close/>
                </a:path>
                <a:path w="1555750" h="2400935">
                  <a:moveTo>
                    <a:pt x="685297" y="2225953"/>
                  </a:moveTo>
                  <a:lnTo>
                    <a:pt x="670259" y="2166848"/>
                  </a:lnTo>
                  <a:lnTo>
                    <a:pt x="665922" y="2110580"/>
                  </a:lnTo>
                  <a:lnTo>
                    <a:pt x="671723" y="2059646"/>
                  </a:lnTo>
                  <a:lnTo>
                    <a:pt x="687103" y="2016544"/>
                  </a:lnTo>
                  <a:lnTo>
                    <a:pt x="711499" y="1983771"/>
                  </a:lnTo>
                  <a:lnTo>
                    <a:pt x="744352" y="1963825"/>
                  </a:lnTo>
                  <a:lnTo>
                    <a:pt x="782524" y="1959312"/>
                  </a:lnTo>
                  <a:lnTo>
                    <a:pt x="821934" y="1970095"/>
                  </a:lnTo>
                  <a:lnTo>
                    <a:pt x="860604" y="1994559"/>
                  </a:lnTo>
                  <a:lnTo>
                    <a:pt x="896554" y="2031088"/>
                  </a:lnTo>
                  <a:lnTo>
                    <a:pt x="927805" y="2078066"/>
                  </a:lnTo>
                  <a:lnTo>
                    <a:pt x="952378" y="2133878"/>
                  </a:lnTo>
                  <a:lnTo>
                    <a:pt x="967415" y="2192982"/>
                  </a:lnTo>
                  <a:lnTo>
                    <a:pt x="971752" y="2249250"/>
                  </a:lnTo>
                  <a:lnTo>
                    <a:pt x="965951" y="2300184"/>
                  </a:lnTo>
                  <a:lnTo>
                    <a:pt x="950571" y="2343287"/>
                  </a:lnTo>
                  <a:lnTo>
                    <a:pt x="926175" y="2376060"/>
                  </a:lnTo>
                  <a:lnTo>
                    <a:pt x="893323" y="2396006"/>
                  </a:lnTo>
                  <a:lnTo>
                    <a:pt x="855150" y="2400519"/>
                  </a:lnTo>
                  <a:lnTo>
                    <a:pt x="815740" y="2389736"/>
                  </a:lnTo>
                  <a:lnTo>
                    <a:pt x="777070" y="2365272"/>
                  </a:lnTo>
                  <a:lnTo>
                    <a:pt x="741120" y="2328743"/>
                  </a:lnTo>
                  <a:lnTo>
                    <a:pt x="709869" y="2281765"/>
                  </a:lnTo>
                  <a:lnTo>
                    <a:pt x="685297" y="2225953"/>
                  </a:lnTo>
                  <a:close/>
                </a:path>
                <a:path w="1555750" h="2400935">
                  <a:moveTo>
                    <a:pt x="10419" y="313714"/>
                  </a:moveTo>
                  <a:lnTo>
                    <a:pt x="0" y="266386"/>
                  </a:lnTo>
                  <a:lnTo>
                    <a:pt x="1071" y="221782"/>
                  </a:lnTo>
                  <a:lnTo>
                    <a:pt x="12750" y="182872"/>
                  </a:lnTo>
                  <a:lnTo>
                    <a:pt x="34152" y="152625"/>
                  </a:lnTo>
                  <a:lnTo>
                    <a:pt x="64394" y="134009"/>
                  </a:lnTo>
                  <a:lnTo>
                    <a:pt x="99635" y="130085"/>
                  </a:lnTo>
                  <a:lnTo>
                    <a:pt x="135095" y="140749"/>
                  </a:lnTo>
                  <a:lnTo>
                    <a:pt x="168251" y="164221"/>
                  </a:lnTo>
                  <a:lnTo>
                    <a:pt x="196579" y="198720"/>
                  </a:lnTo>
                  <a:lnTo>
                    <a:pt x="217556" y="242467"/>
                  </a:lnTo>
                  <a:lnTo>
                    <a:pt x="227975" y="289795"/>
                  </a:lnTo>
                  <a:lnTo>
                    <a:pt x="226903" y="334399"/>
                  </a:lnTo>
                  <a:lnTo>
                    <a:pt x="215224" y="373308"/>
                  </a:lnTo>
                  <a:lnTo>
                    <a:pt x="193822" y="403556"/>
                  </a:lnTo>
                  <a:lnTo>
                    <a:pt x="163581" y="422172"/>
                  </a:lnTo>
                  <a:lnTo>
                    <a:pt x="128340" y="426096"/>
                  </a:lnTo>
                  <a:lnTo>
                    <a:pt x="92879" y="415432"/>
                  </a:lnTo>
                  <a:lnTo>
                    <a:pt x="59723" y="391960"/>
                  </a:lnTo>
                  <a:lnTo>
                    <a:pt x="31395" y="357461"/>
                  </a:lnTo>
                  <a:lnTo>
                    <a:pt x="10419" y="313714"/>
                  </a:lnTo>
                  <a:close/>
                </a:path>
                <a:path w="1555750" h="2400935">
                  <a:moveTo>
                    <a:pt x="1258956" y="199922"/>
                  </a:moveTo>
                  <a:lnTo>
                    <a:pt x="1250830" y="152548"/>
                  </a:lnTo>
                  <a:lnTo>
                    <a:pt x="1257864" y="106558"/>
                  </a:lnTo>
                  <a:lnTo>
                    <a:pt x="1278487" y="65103"/>
                  </a:lnTo>
                  <a:lnTo>
                    <a:pt x="1311125" y="31335"/>
                  </a:lnTo>
                  <a:lnTo>
                    <a:pt x="1354206" y="8406"/>
                  </a:lnTo>
                  <a:lnTo>
                    <a:pt x="1402213" y="0"/>
                  </a:lnTo>
                  <a:lnTo>
                    <a:pt x="1448702" y="6534"/>
                  </a:lnTo>
                  <a:lnTo>
                    <a:pt x="1490479" y="26493"/>
                  </a:lnTo>
                  <a:lnTo>
                    <a:pt x="1524349" y="58357"/>
                  </a:lnTo>
                  <a:lnTo>
                    <a:pt x="1547119" y="100608"/>
                  </a:lnTo>
                  <a:lnTo>
                    <a:pt x="1555245" y="147982"/>
                  </a:lnTo>
                  <a:lnTo>
                    <a:pt x="1548210" y="193972"/>
                  </a:lnTo>
                  <a:lnTo>
                    <a:pt x="1527587" y="235427"/>
                  </a:lnTo>
                  <a:lnTo>
                    <a:pt x="1494949" y="269195"/>
                  </a:lnTo>
                  <a:lnTo>
                    <a:pt x="1451869" y="292124"/>
                  </a:lnTo>
                  <a:lnTo>
                    <a:pt x="1403862" y="300591"/>
                  </a:lnTo>
                  <a:lnTo>
                    <a:pt x="1357372" y="294087"/>
                  </a:lnTo>
                  <a:lnTo>
                    <a:pt x="1315596" y="274128"/>
                  </a:lnTo>
                  <a:lnTo>
                    <a:pt x="1281725" y="242234"/>
                  </a:lnTo>
                  <a:lnTo>
                    <a:pt x="1258956" y="19992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96510" y="3262391"/>
              <a:ext cx="478790" cy="517525"/>
            </a:xfrm>
            <a:custGeom>
              <a:avLst/>
              <a:gdLst/>
              <a:ahLst/>
              <a:cxnLst/>
              <a:rect l="l" t="t" r="r" b="b"/>
              <a:pathLst>
                <a:path w="478789" h="517525">
                  <a:moveTo>
                    <a:pt x="121487" y="458581"/>
                  </a:moveTo>
                  <a:lnTo>
                    <a:pt x="74623" y="419549"/>
                  </a:lnTo>
                  <a:lnTo>
                    <a:pt x="38081" y="376539"/>
                  </a:lnTo>
                  <a:lnTo>
                    <a:pt x="12870" y="331898"/>
                  </a:lnTo>
                  <a:lnTo>
                    <a:pt x="0" y="287977"/>
                  </a:lnTo>
                  <a:lnTo>
                    <a:pt x="478" y="247126"/>
                  </a:lnTo>
                  <a:lnTo>
                    <a:pt x="15315" y="211693"/>
                  </a:lnTo>
                  <a:lnTo>
                    <a:pt x="43580" y="185623"/>
                  </a:lnTo>
                  <a:lnTo>
                    <a:pt x="81839" y="171198"/>
                  </a:lnTo>
                  <a:lnTo>
                    <a:pt x="127535" y="168275"/>
                  </a:lnTo>
                  <a:lnTo>
                    <a:pt x="178110" y="176706"/>
                  </a:lnTo>
                  <a:lnTo>
                    <a:pt x="231006" y="196350"/>
                  </a:lnTo>
                  <a:lnTo>
                    <a:pt x="283666" y="227060"/>
                  </a:lnTo>
                  <a:lnTo>
                    <a:pt x="330530" y="266091"/>
                  </a:lnTo>
                  <a:lnTo>
                    <a:pt x="367072" y="309102"/>
                  </a:lnTo>
                  <a:lnTo>
                    <a:pt x="392283" y="353742"/>
                  </a:lnTo>
                  <a:lnTo>
                    <a:pt x="405153" y="397663"/>
                  </a:lnTo>
                  <a:lnTo>
                    <a:pt x="404674" y="438515"/>
                  </a:lnTo>
                  <a:lnTo>
                    <a:pt x="389838" y="473948"/>
                  </a:lnTo>
                  <a:lnTo>
                    <a:pt x="361573" y="500017"/>
                  </a:lnTo>
                  <a:lnTo>
                    <a:pt x="323313" y="514442"/>
                  </a:lnTo>
                  <a:lnTo>
                    <a:pt x="277617" y="517366"/>
                  </a:lnTo>
                  <a:lnTo>
                    <a:pt x="227043" y="508934"/>
                  </a:lnTo>
                  <a:lnTo>
                    <a:pt x="174146" y="489291"/>
                  </a:lnTo>
                  <a:lnTo>
                    <a:pt x="121487" y="458581"/>
                  </a:lnTo>
                  <a:close/>
                </a:path>
                <a:path w="478789" h="517525">
                  <a:moveTo>
                    <a:pt x="194512" y="290306"/>
                  </a:moveTo>
                  <a:lnTo>
                    <a:pt x="147648" y="251274"/>
                  </a:lnTo>
                  <a:lnTo>
                    <a:pt x="111106" y="208264"/>
                  </a:lnTo>
                  <a:lnTo>
                    <a:pt x="85895" y="163623"/>
                  </a:lnTo>
                  <a:lnTo>
                    <a:pt x="73025" y="119702"/>
                  </a:lnTo>
                  <a:lnTo>
                    <a:pt x="73503" y="78851"/>
                  </a:lnTo>
                  <a:lnTo>
                    <a:pt x="88340" y="43418"/>
                  </a:lnTo>
                  <a:lnTo>
                    <a:pt x="116605" y="17348"/>
                  </a:lnTo>
                  <a:lnTo>
                    <a:pt x="154864" y="2923"/>
                  </a:lnTo>
                  <a:lnTo>
                    <a:pt x="200560" y="0"/>
                  </a:lnTo>
                  <a:lnTo>
                    <a:pt x="251135" y="8431"/>
                  </a:lnTo>
                  <a:lnTo>
                    <a:pt x="304031" y="28075"/>
                  </a:lnTo>
                  <a:lnTo>
                    <a:pt x="356691" y="58785"/>
                  </a:lnTo>
                  <a:lnTo>
                    <a:pt x="403555" y="97816"/>
                  </a:lnTo>
                  <a:lnTo>
                    <a:pt x="440097" y="140827"/>
                  </a:lnTo>
                  <a:lnTo>
                    <a:pt x="465308" y="185467"/>
                  </a:lnTo>
                  <a:lnTo>
                    <a:pt x="478178" y="229388"/>
                  </a:lnTo>
                  <a:lnTo>
                    <a:pt x="477699" y="270240"/>
                  </a:lnTo>
                  <a:lnTo>
                    <a:pt x="462863" y="305673"/>
                  </a:lnTo>
                  <a:lnTo>
                    <a:pt x="434598" y="331742"/>
                  </a:lnTo>
                  <a:lnTo>
                    <a:pt x="396338" y="346167"/>
                  </a:lnTo>
                  <a:lnTo>
                    <a:pt x="350642" y="349091"/>
                  </a:lnTo>
                  <a:lnTo>
                    <a:pt x="300068" y="340659"/>
                  </a:lnTo>
                  <a:lnTo>
                    <a:pt x="247171" y="321016"/>
                  </a:lnTo>
                  <a:lnTo>
                    <a:pt x="194512" y="29030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49473" y="2753105"/>
              <a:ext cx="3142615" cy="806450"/>
            </a:xfrm>
            <a:custGeom>
              <a:avLst/>
              <a:gdLst/>
              <a:ahLst/>
              <a:cxnLst/>
              <a:rect l="l" t="t" r="r" b="b"/>
              <a:pathLst>
                <a:path w="3142615" h="806450">
                  <a:moveTo>
                    <a:pt x="3142488" y="147828"/>
                  </a:moveTo>
                  <a:lnTo>
                    <a:pt x="3134321" y="108523"/>
                  </a:lnTo>
                  <a:lnTo>
                    <a:pt x="3111274" y="73208"/>
                  </a:lnTo>
                  <a:lnTo>
                    <a:pt x="3075527" y="43291"/>
                  </a:lnTo>
                  <a:lnTo>
                    <a:pt x="3029260" y="20178"/>
                  </a:lnTo>
                  <a:lnTo>
                    <a:pt x="2974653" y="5279"/>
                  </a:lnTo>
                  <a:lnTo>
                    <a:pt x="2913888" y="0"/>
                  </a:lnTo>
                  <a:lnTo>
                    <a:pt x="2853122" y="5279"/>
                  </a:lnTo>
                  <a:lnTo>
                    <a:pt x="2798515" y="20178"/>
                  </a:lnTo>
                  <a:lnTo>
                    <a:pt x="2752248" y="43291"/>
                  </a:lnTo>
                  <a:lnTo>
                    <a:pt x="2716501" y="73208"/>
                  </a:lnTo>
                  <a:lnTo>
                    <a:pt x="2693454" y="108523"/>
                  </a:lnTo>
                  <a:lnTo>
                    <a:pt x="2685288" y="147828"/>
                  </a:lnTo>
                  <a:lnTo>
                    <a:pt x="2693454" y="187132"/>
                  </a:lnTo>
                  <a:lnTo>
                    <a:pt x="2716501" y="222447"/>
                  </a:lnTo>
                  <a:lnTo>
                    <a:pt x="2752248" y="252364"/>
                  </a:lnTo>
                  <a:lnTo>
                    <a:pt x="2798515" y="275477"/>
                  </a:lnTo>
                  <a:lnTo>
                    <a:pt x="2853122" y="290376"/>
                  </a:lnTo>
                  <a:lnTo>
                    <a:pt x="2913888" y="295656"/>
                  </a:lnTo>
                  <a:lnTo>
                    <a:pt x="2974653" y="290376"/>
                  </a:lnTo>
                  <a:lnTo>
                    <a:pt x="3029260" y="275477"/>
                  </a:lnTo>
                  <a:lnTo>
                    <a:pt x="3075527" y="252364"/>
                  </a:lnTo>
                  <a:lnTo>
                    <a:pt x="3111274" y="222447"/>
                  </a:lnTo>
                  <a:lnTo>
                    <a:pt x="3134321" y="187132"/>
                  </a:lnTo>
                  <a:lnTo>
                    <a:pt x="3142488" y="147828"/>
                  </a:lnTo>
                  <a:close/>
                </a:path>
                <a:path w="3142615" h="806450">
                  <a:moveTo>
                    <a:pt x="295656" y="657606"/>
                  </a:moveTo>
                  <a:lnTo>
                    <a:pt x="288121" y="610648"/>
                  </a:lnTo>
                  <a:lnTo>
                    <a:pt x="267138" y="569860"/>
                  </a:lnTo>
                  <a:lnTo>
                    <a:pt x="235141" y="537691"/>
                  </a:lnTo>
                  <a:lnTo>
                    <a:pt x="194559" y="516593"/>
                  </a:lnTo>
                  <a:lnTo>
                    <a:pt x="147827" y="509016"/>
                  </a:lnTo>
                  <a:lnTo>
                    <a:pt x="101096" y="516593"/>
                  </a:lnTo>
                  <a:lnTo>
                    <a:pt x="60514" y="537691"/>
                  </a:lnTo>
                  <a:lnTo>
                    <a:pt x="28517" y="569860"/>
                  </a:lnTo>
                  <a:lnTo>
                    <a:pt x="7534" y="610648"/>
                  </a:lnTo>
                  <a:lnTo>
                    <a:pt x="0" y="657606"/>
                  </a:lnTo>
                  <a:lnTo>
                    <a:pt x="7534" y="704563"/>
                  </a:lnTo>
                  <a:lnTo>
                    <a:pt x="28517" y="745351"/>
                  </a:lnTo>
                  <a:lnTo>
                    <a:pt x="60514" y="777520"/>
                  </a:lnTo>
                  <a:lnTo>
                    <a:pt x="101096" y="798618"/>
                  </a:lnTo>
                  <a:lnTo>
                    <a:pt x="147827" y="806196"/>
                  </a:lnTo>
                  <a:lnTo>
                    <a:pt x="194559" y="798618"/>
                  </a:lnTo>
                  <a:lnTo>
                    <a:pt x="235141" y="777520"/>
                  </a:lnTo>
                  <a:lnTo>
                    <a:pt x="267138" y="745351"/>
                  </a:lnTo>
                  <a:lnTo>
                    <a:pt x="288121" y="704563"/>
                  </a:lnTo>
                  <a:lnTo>
                    <a:pt x="295656" y="65760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850937" y="2044777"/>
              <a:ext cx="290195" cy="297180"/>
            </a:xfrm>
            <a:custGeom>
              <a:avLst/>
              <a:gdLst/>
              <a:ahLst/>
              <a:cxnLst/>
              <a:rect l="l" t="t" r="r" b="b"/>
              <a:pathLst>
                <a:path w="290195" h="297180">
                  <a:moveTo>
                    <a:pt x="1099" y="122350"/>
                  </a:moveTo>
                  <a:lnTo>
                    <a:pt x="16848" y="77010"/>
                  </a:lnTo>
                  <a:lnTo>
                    <a:pt x="44551" y="40168"/>
                  </a:lnTo>
                  <a:lnTo>
                    <a:pt x="81411" y="13829"/>
                  </a:lnTo>
                  <a:lnTo>
                    <a:pt x="124628" y="0"/>
                  </a:lnTo>
                  <a:lnTo>
                    <a:pt x="171406" y="684"/>
                  </a:lnTo>
                  <a:lnTo>
                    <a:pt x="215478" y="16423"/>
                  </a:lnTo>
                  <a:lnTo>
                    <a:pt x="251156" y="44512"/>
                  </a:lnTo>
                  <a:lnTo>
                    <a:pt x="276507" y="82093"/>
                  </a:lnTo>
                  <a:lnTo>
                    <a:pt x="289599" y="126307"/>
                  </a:lnTo>
                  <a:lnTo>
                    <a:pt x="288500" y="174293"/>
                  </a:lnTo>
                  <a:lnTo>
                    <a:pt x="272751" y="219633"/>
                  </a:lnTo>
                  <a:lnTo>
                    <a:pt x="245048" y="256475"/>
                  </a:lnTo>
                  <a:lnTo>
                    <a:pt x="208188" y="282814"/>
                  </a:lnTo>
                  <a:lnTo>
                    <a:pt x="164970" y="296644"/>
                  </a:lnTo>
                  <a:lnTo>
                    <a:pt x="118193" y="295959"/>
                  </a:lnTo>
                  <a:lnTo>
                    <a:pt x="74121" y="280233"/>
                  </a:lnTo>
                  <a:lnTo>
                    <a:pt x="38443" y="252168"/>
                  </a:lnTo>
                  <a:lnTo>
                    <a:pt x="13092" y="214605"/>
                  </a:lnTo>
                  <a:lnTo>
                    <a:pt x="0" y="170386"/>
                  </a:lnTo>
                  <a:lnTo>
                    <a:pt x="1099" y="1223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42565" y="1956053"/>
              <a:ext cx="7306309" cy="2713355"/>
            </a:xfrm>
            <a:custGeom>
              <a:avLst/>
              <a:gdLst/>
              <a:ahLst/>
              <a:cxnLst/>
              <a:rect l="l" t="t" r="r" b="b"/>
              <a:pathLst>
                <a:path w="7306309" h="2713354">
                  <a:moveTo>
                    <a:pt x="6879653" y="554609"/>
                  </a:moveTo>
                  <a:lnTo>
                    <a:pt x="6815074" y="554609"/>
                  </a:lnTo>
                  <a:lnTo>
                    <a:pt x="6795960" y="554609"/>
                  </a:lnTo>
                  <a:lnTo>
                    <a:pt x="6793865" y="591566"/>
                  </a:lnTo>
                  <a:lnTo>
                    <a:pt x="6879653" y="554609"/>
                  </a:lnTo>
                  <a:close/>
                </a:path>
                <a:path w="7306309" h="2713354">
                  <a:moveTo>
                    <a:pt x="7305929" y="1106424"/>
                  </a:moveTo>
                  <a:lnTo>
                    <a:pt x="7269518" y="1089025"/>
                  </a:lnTo>
                  <a:lnTo>
                    <a:pt x="7190613" y="1051306"/>
                  </a:lnTo>
                  <a:lnTo>
                    <a:pt x="7191286" y="1089367"/>
                  </a:lnTo>
                  <a:lnTo>
                    <a:pt x="5480659" y="1119670"/>
                  </a:lnTo>
                  <a:lnTo>
                    <a:pt x="5462905" y="1105916"/>
                  </a:lnTo>
                  <a:lnTo>
                    <a:pt x="5460111" y="1120025"/>
                  </a:lnTo>
                  <a:lnTo>
                    <a:pt x="5347284" y="1122032"/>
                  </a:lnTo>
                  <a:lnTo>
                    <a:pt x="5190680" y="1091133"/>
                  </a:lnTo>
                  <a:lnTo>
                    <a:pt x="5984786" y="1033145"/>
                  </a:lnTo>
                  <a:lnTo>
                    <a:pt x="5987542" y="1071118"/>
                  </a:lnTo>
                  <a:lnTo>
                    <a:pt x="6097397" y="1005840"/>
                  </a:lnTo>
                  <a:lnTo>
                    <a:pt x="6068098" y="993775"/>
                  </a:lnTo>
                  <a:lnTo>
                    <a:pt x="5979287" y="957199"/>
                  </a:lnTo>
                  <a:lnTo>
                    <a:pt x="5982030" y="995172"/>
                  </a:lnTo>
                  <a:lnTo>
                    <a:pt x="5486451" y="1031354"/>
                  </a:lnTo>
                  <a:lnTo>
                    <a:pt x="6247739" y="886333"/>
                  </a:lnTo>
                  <a:lnTo>
                    <a:pt x="6757238" y="968400"/>
                  </a:lnTo>
                  <a:lnTo>
                    <a:pt x="6751193" y="1005967"/>
                  </a:lnTo>
                  <a:lnTo>
                    <a:pt x="6861365" y="971423"/>
                  </a:lnTo>
                  <a:lnTo>
                    <a:pt x="6873113" y="967740"/>
                  </a:lnTo>
                  <a:lnTo>
                    <a:pt x="6769354" y="893191"/>
                  </a:lnTo>
                  <a:lnTo>
                    <a:pt x="6763283" y="930821"/>
                  </a:lnTo>
                  <a:lnTo>
                    <a:pt x="6357391" y="865454"/>
                  </a:lnTo>
                  <a:lnTo>
                    <a:pt x="7169798" y="710692"/>
                  </a:lnTo>
                  <a:lnTo>
                    <a:pt x="7176897" y="748030"/>
                  </a:lnTo>
                  <a:lnTo>
                    <a:pt x="7278497" y="670560"/>
                  </a:lnTo>
                  <a:lnTo>
                    <a:pt x="7275347" y="669671"/>
                  </a:lnTo>
                  <a:lnTo>
                    <a:pt x="7155561" y="635762"/>
                  </a:lnTo>
                  <a:lnTo>
                    <a:pt x="7162673" y="673227"/>
                  </a:lnTo>
                  <a:lnTo>
                    <a:pt x="6247015" y="847674"/>
                  </a:lnTo>
                  <a:lnTo>
                    <a:pt x="6137364" y="830021"/>
                  </a:lnTo>
                  <a:lnTo>
                    <a:pt x="6137364" y="868553"/>
                  </a:lnTo>
                  <a:lnTo>
                    <a:pt x="6004191" y="893927"/>
                  </a:lnTo>
                  <a:lnTo>
                    <a:pt x="5911570" y="832180"/>
                  </a:lnTo>
                  <a:lnTo>
                    <a:pt x="6137364" y="868553"/>
                  </a:lnTo>
                  <a:lnTo>
                    <a:pt x="6137364" y="830021"/>
                  </a:lnTo>
                  <a:lnTo>
                    <a:pt x="5900521" y="791870"/>
                  </a:lnTo>
                  <a:lnTo>
                    <a:pt x="5900521" y="830402"/>
                  </a:lnTo>
                  <a:lnTo>
                    <a:pt x="5896432" y="863028"/>
                  </a:lnTo>
                  <a:lnTo>
                    <a:pt x="5891695" y="862444"/>
                  </a:lnTo>
                  <a:lnTo>
                    <a:pt x="5891695" y="900874"/>
                  </a:lnTo>
                  <a:lnTo>
                    <a:pt x="5889828" y="915720"/>
                  </a:lnTo>
                  <a:lnTo>
                    <a:pt x="5166944" y="1053439"/>
                  </a:lnTo>
                  <a:lnTo>
                    <a:pt x="5166944" y="1125220"/>
                  </a:lnTo>
                  <a:lnTo>
                    <a:pt x="4975860" y="1128610"/>
                  </a:lnTo>
                  <a:lnTo>
                    <a:pt x="5081816" y="1108430"/>
                  </a:lnTo>
                  <a:lnTo>
                    <a:pt x="5166944" y="1125220"/>
                  </a:lnTo>
                  <a:lnTo>
                    <a:pt x="5166944" y="1053439"/>
                  </a:lnTo>
                  <a:lnTo>
                    <a:pt x="5156352" y="1055446"/>
                  </a:lnTo>
                  <a:lnTo>
                    <a:pt x="5049431" y="1063244"/>
                  </a:lnTo>
                  <a:lnTo>
                    <a:pt x="4905972" y="1034948"/>
                  </a:lnTo>
                  <a:lnTo>
                    <a:pt x="4905972" y="1073721"/>
                  </a:lnTo>
                  <a:lnTo>
                    <a:pt x="4849330" y="1077861"/>
                  </a:lnTo>
                  <a:lnTo>
                    <a:pt x="4849330" y="1181760"/>
                  </a:lnTo>
                  <a:lnTo>
                    <a:pt x="4552581" y="1244981"/>
                  </a:lnTo>
                  <a:lnTo>
                    <a:pt x="4461129" y="1226654"/>
                  </a:lnTo>
                  <a:lnTo>
                    <a:pt x="4755273" y="1170622"/>
                  </a:lnTo>
                  <a:lnTo>
                    <a:pt x="4846599" y="1169009"/>
                  </a:lnTo>
                  <a:lnTo>
                    <a:pt x="4849330" y="1181760"/>
                  </a:lnTo>
                  <a:lnTo>
                    <a:pt x="4849330" y="1077861"/>
                  </a:lnTo>
                  <a:lnTo>
                    <a:pt x="4831296" y="1079182"/>
                  </a:lnTo>
                  <a:lnTo>
                    <a:pt x="4831296" y="1117371"/>
                  </a:lnTo>
                  <a:lnTo>
                    <a:pt x="4751438" y="1132586"/>
                  </a:lnTo>
                  <a:lnTo>
                    <a:pt x="4581741" y="1135583"/>
                  </a:lnTo>
                  <a:lnTo>
                    <a:pt x="4831296" y="1117371"/>
                  </a:lnTo>
                  <a:lnTo>
                    <a:pt x="4831296" y="1079182"/>
                  </a:lnTo>
                  <a:lnTo>
                    <a:pt x="4530877" y="1101102"/>
                  </a:lnTo>
                  <a:lnTo>
                    <a:pt x="4530877" y="1174597"/>
                  </a:lnTo>
                  <a:lnTo>
                    <a:pt x="4458627" y="1188377"/>
                  </a:lnTo>
                  <a:lnTo>
                    <a:pt x="4458627" y="1264996"/>
                  </a:lnTo>
                  <a:lnTo>
                    <a:pt x="3926319" y="1378394"/>
                  </a:lnTo>
                  <a:lnTo>
                    <a:pt x="3831793" y="1363395"/>
                  </a:lnTo>
                  <a:lnTo>
                    <a:pt x="3908488" y="1331925"/>
                  </a:lnTo>
                  <a:lnTo>
                    <a:pt x="4361777" y="1245590"/>
                  </a:lnTo>
                  <a:lnTo>
                    <a:pt x="4458627" y="1264996"/>
                  </a:lnTo>
                  <a:lnTo>
                    <a:pt x="4458627" y="1188377"/>
                  </a:lnTo>
                  <a:lnTo>
                    <a:pt x="4361929" y="1206792"/>
                  </a:lnTo>
                  <a:lnTo>
                    <a:pt x="4262590" y="1186891"/>
                  </a:lnTo>
                  <a:lnTo>
                    <a:pt x="4262590" y="1225715"/>
                  </a:lnTo>
                  <a:lnTo>
                    <a:pt x="4084828" y="1259573"/>
                  </a:lnTo>
                  <a:lnTo>
                    <a:pt x="4198607" y="1212888"/>
                  </a:lnTo>
                  <a:lnTo>
                    <a:pt x="4262590" y="1225715"/>
                  </a:lnTo>
                  <a:lnTo>
                    <a:pt x="4262590" y="1186891"/>
                  </a:lnTo>
                  <a:lnTo>
                    <a:pt x="4262196" y="1186802"/>
                  </a:lnTo>
                  <a:lnTo>
                    <a:pt x="4281170" y="1179017"/>
                  </a:lnTo>
                  <a:lnTo>
                    <a:pt x="4530877" y="1174597"/>
                  </a:lnTo>
                  <a:lnTo>
                    <a:pt x="4530877" y="1101102"/>
                  </a:lnTo>
                  <a:lnTo>
                    <a:pt x="4465752" y="1105852"/>
                  </a:lnTo>
                  <a:lnTo>
                    <a:pt x="4475797" y="1094346"/>
                  </a:lnTo>
                  <a:lnTo>
                    <a:pt x="4759083" y="1044740"/>
                  </a:lnTo>
                  <a:lnTo>
                    <a:pt x="4905972" y="1073721"/>
                  </a:lnTo>
                  <a:lnTo>
                    <a:pt x="4905972" y="1034948"/>
                  </a:lnTo>
                  <a:lnTo>
                    <a:pt x="4863223" y="1026502"/>
                  </a:lnTo>
                  <a:lnTo>
                    <a:pt x="5066068" y="990968"/>
                  </a:lnTo>
                  <a:lnTo>
                    <a:pt x="5072634" y="1028446"/>
                  </a:lnTo>
                  <a:lnTo>
                    <a:pt x="5175377" y="952500"/>
                  </a:lnTo>
                  <a:lnTo>
                    <a:pt x="5167719" y="950214"/>
                  </a:lnTo>
                  <a:lnTo>
                    <a:pt x="5052949" y="915924"/>
                  </a:lnTo>
                  <a:lnTo>
                    <a:pt x="5059515" y="953490"/>
                  </a:lnTo>
                  <a:lnTo>
                    <a:pt x="4759515" y="1006030"/>
                  </a:lnTo>
                  <a:lnTo>
                    <a:pt x="3310864" y="720077"/>
                  </a:lnTo>
                  <a:lnTo>
                    <a:pt x="4135107" y="681609"/>
                  </a:lnTo>
                  <a:lnTo>
                    <a:pt x="5891695" y="900874"/>
                  </a:lnTo>
                  <a:lnTo>
                    <a:pt x="5891695" y="862444"/>
                  </a:lnTo>
                  <a:lnTo>
                    <a:pt x="4359262" y="671144"/>
                  </a:lnTo>
                  <a:lnTo>
                    <a:pt x="4787608" y="651141"/>
                  </a:lnTo>
                  <a:lnTo>
                    <a:pt x="5900521" y="830402"/>
                  </a:lnTo>
                  <a:lnTo>
                    <a:pt x="5900521" y="791870"/>
                  </a:lnTo>
                  <a:lnTo>
                    <a:pt x="5110048" y="664527"/>
                  </a:lnTo>
                  <a:lnTo>
                    <a:pt x="5202809" y="612648"/>
                  </a:lnTo>
                  <a:lnTo>
                    <a:pt x="5169865" y="598043"/>
                  </a:lnTo>
                  <a:lnTo>
                    <a:pt x="5130076" y="580402"/>
                  </a:lnTo>
                  <a:lnTo>
                    <a:pt x="5966460" y="672426"/>
                  </a:lnTo>
                  <a:lnTo>
                    <a:pt x="5962269" y="710311"/>
                  </a:lnTo>
                  <a:lnTo>
                    <a:pt x="6059132" y="674497"/>
                  </a:lnTo>
                  <a:lnTo>
                    <a:pt x="6082157" y="665988"/>
                  </a:lnTo>
                  <a:lnTo>
                    <a:pt x="5974842" y="596646"/>
                  </a:lnTo>
                  <a:lnTo>
                    <a:pt x="5970638" y="634580"/>
                  </a:lnTo>
                  <a:lnTo>
                    <a:pt x="5090655" y="537756"/>
                  </a:lnTo>
                  <a:lnTo>
                    <a:pt x="5090655" y="661403"/>
                  </a:lnTo>
                  <a:lnTo>
                    <a:pt x="4973205" y="642480"/>
                  </a:lnTo>
                  <a:lnTo>
                    <a:pt x="5089525" y="637044"/>
                  </a:lnTo>
                  <a:lnTo>
                    <a:pt x="5090655" y="661403"/>
                  </a:lnTo>
                  <a:lnTo>
                    <a:pt x="5090655" y="537756"/>
                  </a:lnTo>
                  <a:lnTo>
                    <a:pt x="5087747" y="537438"/>
                  </a:lnTo>
                  <a:lnTo>
                    <a:pt x="5087747" y="598944"/>
                  </a:lnTo>
                  <a:lnTo>
                    <a:pt x="4789424" y="612876"/>
                  </a:lnTo>
                  <a:lnTo>
                    <a:pt x="4603826" y="582980"/>
                  </a:lnTo>
                  <a:lnTo>
                    <a:pt x="4603826" y="621538"/>
                  </a:lnTo>
                  <a:lnTo>
                    <a:pt x="4136644" y="643343"/>
                  </a:lnTo>
                  <a:lnTo>
                    <a:pt x="3912489" y="615365"/>
                  </a:lnTo>
                  <a:lnTo>
                    <a:pt x="3912489" y="653808"/>
                  </a:lnTo>
                  <a:lnTo>
                    <a:pt x="3154413" y="689203"/>
                  </a:lnTo>
                  <a:lnTo>
                    <a:pt x="2995498" y="657834"/>
                  </a:lnTo>
                  <a:lnTo>
                    <a:pt x="2995498" y="696620"/>
                  </a:lnTo>
                  <a:lnTo>
                    <a:pt x="2813177" y="705129"/>
                  </a:lnTo>
                  <a:lnTo>
                    <a:pt x="2893288" y="676440"/>
                  </a:lnTo>
                  <a:lnTo>
                    <a:pt x="2995498" y="696620"/>
                  </a:lnTo>
                  <a:lnTo>
                    <a:pt x="2995498" y="657834"/>
                  </a:lnTo>
                  <a:lnTo>
                    <a:pt x="2963113" y="651433"/>
                  </a:lnTo>
                  <a:lnTo>
                    <a:pt x="3203600" y="565315"/>
                  </a:lnTo>
                  <a:lnTo>
                    <a:pt x="3912489" y="653808"/>
                  </a:lnTo>
                  <a:lnTo>
                    <a:pt x="3912489" y="615365"/>
                  </a:lnTo>
                  <a:lnTo>
                    <a:pt x="3283204" y="536803"/>
                  </a:lnTo>
                  <a:lnTo>
                    <a:pt x="3422231" y="487019"/>
                  </a:lnTo>
                  <a:lnTo>
                    <a:pt x="3689731" y="474294"/>
                  </a:lnTo>
                  <a:lnTo>
                    <a:pt x="4603826" y="621538"/>
                  </a:lnTo>
                  <a:lnTo>
                    <a:pt x="4603826" y="582980"/>
                  </a:lnTo>
                  <a:lnTo>
                    <a:pt x="3874503" y="465493"/>
                  </a:lnTo>
                  <a:lnTo>
                    <a:pt x="4022001" y="458470"/>
                  </a:lnTo>
                  <a:lnTo>
                    <a:pt x="5086655" y="575627"/>
                  </a:lnTo>
                  <a:lnTo>
                    <a:pt x="5087747" y="598944"/>
                  </a:lnTo>
                  <a:lnTo>
                    <a:pt x="5087747" y="537438"/>
                  </a:lnTo>
                  <a:lnTo>
                    <a:pt x="4264965" y="446900"/>
                  </a:lnTo>
                  <a:lnTo>
                    <a:pt x="4633925" y="429336"/>
                  </a:lnTo>
                  <a:lnTo>
                    <a:pt x="6796011" y="553516"/>
                  </a:lnTo>
                  <a:lnTo>
                    <a:pt x="6815125" y="553516"/>
                  </a:lnTo>
                  <a:lnTo>
                    <a:pt x="6882193" y="553516"/>
                  </a:lnTo>
                  <a:lnTo>
                    <a:pt x="6911213" y="541020"/>
                  </a:lnTo>
                  <a:lnTo>
                    <a:pt x="6800342" y="477393"/>
                  </a:lnTo>
                  <a:lnTo>
                    <a:pt x="6798183" y="515416"/>
                  </a:lnTo>
                  <a:lnTo>
                    <a:pt x="5120525" y="419061"/>
                  </a:lnTo>
                  <a:lnTo>
                    <a:pt x="5182997" y="384048"/>
                  </a:lnTo>
                  <a:lnTo>
                    <a:pt x="5150269" y="369570"/>
                  </a:lnTo>
                  <a:lnTo>
                    <a:pt x="5070056" y="334086"/>
                  </a:lnTo>
                  <a:lnTo>
                    <a:pt x="5070056" y="416166"/>
                  </a:lnTo>
                  <a:lnTo>
                    <a:pt x="4997831" y="412013"/>
                  </a:lnTo>
                  <a:lnTo>
                    <a:pt x="5069713" y="408584"/>
                  </a:lnTo>
                  <a:lnTo>
                    <a:pt x="5070056" y="416166"/>
                  </a:lnTo>
                  <a:lnTo>
                    <a:pt x="5070056" y="334086"/>
                  </a:lnTo>
                  <a:lnTo>
                    <a:pt x="5066157" y="332359"/>
                  </a:lnTo>
                  <a:lnTo>
                    <a:pt x="5067935" y="370484"/>
                  </a:lnTo>
                  <a:lnTo>
                    <a:pt x="4634331" y="391134"/>
                  </a:lnTo>
                  <a:lnTo>
                    <a:pt x="4270426" y="370230"/>
                  </a:lnTo>
                  <a:lnTo>
                    <a:pt x="4270426" y="408457"/>
                  </a:lnTo>
                  <a:lnTo>
                    <a:pt x="4022750" y="420255"/>
                  </a:lnTo>
                  <a:lnTo>
                    <a:pt x="3779786" y="393522"/>
                  </a:lnTo>
                  <a:lnTo>
                    <a:pt x="3779786" y="431812"/>
                  </a:lnTo>
                  <a:lnTo>
                    <a:pt x="3691534" y="436016"/>
                  </a:lnTo>
                  <a:lnTo>
                    <a:pt x="3604044" y="421919"/>
                  </a:lnTo>
                  <a:lnTo>
                    <a:pt x="3624224" y="414693"/>
                  </a:lnTo>
                  <a:lnTo>
                    <a:pt x="3779786" y="431812"/>
                  </a:lnTo>
                  <a:lnTo>
                    <a:pt x="3779786" y="393522"/>
                  </a:lnTo>
                  <a:lnTo>
                    <a:pt x="3706037" y="385394"/>
                  </a:lnTo>
                  <a:lnTo>
                    <a:pt x="3728580" y="377329"/>
                  </a:lnTo>
                  <a:lnTo>
                    <a:pt x="4270426" y="408457"/>
                  </a:lnTo>
                  <a:lnTo>
                    <a:pt x="4270426" y="370230"/>
                  </a:lnTo>
                  <a:lnTo>
                    <a:pt x="3820579" y="344385"/>
                  </a:lnTo>
                  <a:lnTo>
                    <a:pt x="4062768" y="257657"/>
                  </a:lnTo>
                  <a:lnTo>
                    <a:pt x="6083630" y="262597"/>
                  </a:lnTo>
                  <a:lnTo>
                    <a:pt x="6083554" y="300736"/>
                  </a:lnTo>
                  <a:lnTo>
                    <a:pt x="6160173" y="262636"/>
                  </a:lnTo>
                  <a:lnTo>
                    <a:pt x="6197981" y="243840"/>
                  </a:lnTo>
                  <a:lnTo>
                    <a:pt x="6083808" y="186436"/>
                  </a:lnTo>
                  <a:lnTo>
                    <a:pt x="6083719" y="224497"/>
                  </a:lnTo>
                  <a:lnTo>
                    <a:pt x="4245686" y="220002"/>
                  </a:lnTo>
                  <a:lnTo>
                    <a:pt x="5984316" y="124371"/>
                  </a:lnTo>
                  <a:lnTo>
                    <a:pt x="5986399" y="162433"/>
                  </a:lnTo>
                  <a:lnTo>
                    <a:pt x="6097397" y="99060"/>
                  </a:lnTo>
                  <a:lnTo>
                    <a:pt x="6065444" y="85217"/>
                  </a:lnTo>
                  <a:lnTo>
                    <a:pt x="5980176" y="48260"/>
                  </a:lnTo>
                  <a:lnTo>
                    <a:pt x="5982246" y="86271"/>
                  </a:lnTo>
                  <a:lnTo>
                    <a:pt x="4279849" y="179908"/>
                  </a:lnTo>
                  <a:lnTo>
                    <a:pt x="4581906" y="71742"/>
                  </a:lnTo>
                  <a:lnTo>
                    <a:pt x="4594733" y="107569"/>
                  </a:lnTo>
                  <a:lnTo>
                    <a:pt x="4669498" y="29464"/>
                  </a:lnTo>
                  <a:lnTo>
                    <a:pt x="4683125" y="15240"/>
                  </a:lnTo>
                  <a:lnTo>
                    <a:pt x="4556252" y="0"/>
                  </a:lnTo>
                  <a:lnTo>
                    <a:pt x="4569079" y="35877"/>
                  </a:lnTo>
                  <a:lnTo>
                    <a:pt x="4146385" y="187261"/>
                  </a:lnTo>
                  <a:lnTo>
                    <a:pt x="3950525" y="198043"/>
                  </a:lnTo>
                  <a:lnTo>
                    <a:pt x="3950525" y="257378"/>
                  </a:lnTo>
                  <a:lnTo>
                    <a:pt x="3723208" y="338785"/>
                  </a:lnTo>
                  <a:lnTo>
                    <a:pt x="3631209" y="333514"/>
                  </a:lnTo>
                  <a:lnTo>
                    <a:pt x="3631209" y="371729"/>
                  </a:lnTo>
                  <a:lnTo>
                    <a:pt x="3619614" y="375881"/>
                  </a:lnTo>
                  <a:lnTo>
                    <a:pt x="3537813" y="366890"/>
                  </a:lnTo>
                  <a:lnTo>
                    <a:pt x="3537813" y="405180"/>
                  </a:lnTo>
                  <a:lnTo>
                    <a:pt x="3526117" y="409371"/>
                  </a:lnTo>
                  <a:lnTo>
                    <a:pt x="3418890" y="392087"/>
                  </a:lnTo>
                  <a:lnTo>
                    <a:pt x="3537813" y="405180"/>
                  </a:lnTo>
                  <a:lnTo>
                    <a:pt x="3537813" y="366890"/>
                  </a:lnTo>
                  <a:lnTo>
                    <a:pt x="3527920" y="365798"/>
                  </a:lnTo>
                  <a:lnTo>
                    <a:pt x="3631209" y="371729"/>
                  </a:lnTo>
                  <a:lnTo>
                    <a:pt x="3631209" y="333514"/>
                  </a:lnTo>
                  <a:lnTo>
                    <a:pt x="2922346" y="292798"/>
                  </a:lnTo>
                  <a:lnTo>
                    <a:pt x="3582454" y="256489"/>
                  </a:lnTo>
                  <a:lnTo>
                    <a:pt x="3950525" y="257378"/>
                  </a:lnTo>
                  <a:lnTo>
                    <a:pt x="3950525" y="198043"/>
                  </a:lnTo>
                  <a:lnTo>
                    <a:pt x="3580371" y="218389"/>
                  </a:lnTo>
                  <a:lnTo>
                    <a:pt x="2917240" y="216776"/>
                  </a:lnTo>
                  <a:lnTo>
                    <a:pt x="2917240" y="254863"/>
                  </a:lnTo>
                  <a:lnTo>
                    <a:pt x="2656116" y="269227"/>
                  </a:lnTo>
                  <a:lnTo>
                    <a:pt x="2561526" y="253987"/>
                  </a:lnTo>
                  <a:lnTo>
                    <a:pt x="2917240" y="254863"/>
                  </a:lnTo>
                  <a:lnTo>
                    <a:pt x="2917240" y="216776"/>
                  </a:lnTo>
                  <a:lnTo>
                    <a:pt x="2321382" y="215303"/>
                  </a:lnTo>
                  <a:lnTo>
                    <a:pt x="1833245" y="136652"/>
                  </a:lnTo>
                  <a:lnTo>
                    <a:pt x="1827149" y="174244"/>
                  </a:lnTo>
                  <a:lnTo>
                    <a:pt x="2078202" y="214706"/>
                  </a:lnTo>
                  <a:lnTo>
                    <a:pt x="1540141" y="213385"/>
                  </a:lnTo>
                  <a:lnTo>
                    <a:pt x="1526540" y="212598"/>
                  </a:lnTo>
                  <a:lnTo>
                    <a:pt x="1526489" y="213347"/>
                  </a:lnTo>
                  <a:lnTo>
                    <a:pt x="1220597" y="212598"/>
                  </a:lnTo>
                  <a:lnTo>
                    <a:pt x="1220597" y="250698"/>
                  </a:lnTo>
                  <a:lnTo>
                    <a:pt x="1537754" y="251485"/>
                  </a:lnTo>
                  <a:lnTo>
                    <a:pt x="2242540" y="291973"/>
                  </a:lnTo>
                  <a:lnTo>
                    <a:pt x="914781" y="364998"/>
                  </a:lnTo>
                  <a:lnTo>
                    <a:pt x="916813" y="403098"/>
                  </a:lnTo>
                  <a:lnTo>
                    <a:pt x="2582392" y="311492"/>
                  </a:lnTo>
                  <a:lnTo>
                    <a:pt x="2732659" y="320116"/>
                  </a:lnTo>
                  <a:lnTo>
                    <a:pt x="3451834" y="435965"/>
                  </a:lnTo>
                  <a:lnTo>
                    <a:pt x="3414928" y="449186"/>
                  </a:lnTo>
                  <a:lnTo>
                    <a:pt x="3291941" y="455041"/>
                  </a:lnTo>
                  <a:lnTo>
                    <a:pt x="3291941" y="493229"/>
                  </a:lnTo>
                  <a:lnTo>
                    <a:pt x="3199434" y="526351"/>
                  </a:lnTo>
                  <a:lnTo>
                    <a:pt x="3032861" y="505561"/>
                  </a:lnTo>
                  <a:lnTo>
                    <a:pt x="3291941" y="493229"/>
                  </a:lnTo>
                  <a:lnTo>
                    <a:pt x="3291941" y="455041"/>
                  </a:lnTo>
                  <a:lnTo>
                    <a:pt x="2811449" y="477913"/>
                  </a:lnTo>
                  <a:lnTo>
                    <a:pt x="2518410" y="441325"/>
                  </a:lnTo>
                  <a:lnTo>
                    <a:pt x="2513584" y="479171"/>
                  </a:lnTo>
                  <a:lnTo>
                    <a:pt x="2588501" y="488530"/>
                  </a:lnTo>
                  <a:lnTo>
                    <a:pt x="381508" y="593598"/>
                  </a:lnTo>
                  <a:lnTo>
                    <a:pt x="383286" y="631698"/>
                  </a:lnTo>
                  <a:lnTo>
                    <a:pt x="2809913" y="516178"/>
                  </a:lnTo>
                  <a:lnTo>
                    <a:pt x="3119831" y="554863"/>
                  </a:lnTo>
                  <a:lnTo>
                    <a:pt x="2890291" y="637057"/>
                  </a:lnTo>
                  <a:lnTo>
                    <a:pt x="2672080" y="593979"/>
                  </a:lnTo>
                  <a:lnTo>
                    <a:pt x="2664714" y="631317"/>
                  </a:lnTo>
                  <a:lnTo>
                    <a:pt x="2820454" y="662063"/>
                  </a:lnTo>
                  <a:lnTo>
                    <a:pt x="2683256" y="711200"/>
                  </a:lnTo>
                  <a:lnTo>
                    <a:pt x="305308" y="822198"/>
                  </a:lnTo>
                  <a:lnTo>
                    <a:pt x="307086" y="860298"/>
                  </a:lnTo>
                  <a:lnTo>
                    <a:pt x="2560650" y="755103"/>
                  </a:lnTo>
                  <a:lnTo>
                    <a:pt x="1518920" y="1128141"/>
                  </a:lnTo>
                  <a:lnTo>
                    <a:pt x="1531874" y="1163955"/>
                  </a:lnTo>
                  <a:lnTo>
                    <a:pt x="2690558" y="749033"/>
                  </a:lnTo>
                  <a:lnTo>
                    <a:pt x="3151936" y="727506"/>
                  </a:lnTo>
                  <a:lnTo>
                    <a:pt x="4655363" y="1024267"/>
                  </a:lnTo>
                  <a:lnTo>
                    <a:pt x="4425569" y="1064501"/>
                  </a:lnTo>
                  <a:lnTo>
                    <a:pt x="4369816" y="1060323"/>
                  </a:lnTo>
                  <a:lnTo>
                    <a:pt x="4375124" y="1073327"/>
                  </a:lnTo>
                  <a:lnTo>
                    <a:pt x="4131246" y="1116037"/>
                  </a:lnTo>
                  <a:lnTo>
                    <a:pt x="4131246" y="1199400"/>
                  </a:lnTo>
                  <a:lnTo>
                    <a:pt x="3897642" y="1295234"/>
                  </a:lnTo>
                  <a:lnTo>
                    <a:pt x="3792639" y="1315237"/>
                  </a:lnTo>
                  <a:lnTo>
                    <a:pt x="3792639" y="1406880"/>
                  </a:lnTo>
                  <a:lnTo>
                    <a:pt x="3653650" y="1436484"/>
                  </a:lnTo>
                  <a:lnTo>
                    <a:pt x="3746449" y="1398409"/>
                  </a:lnTo>
                  <a:lnTo>
                    <a:pt x="3792639" y="1406880"/>
                  </a:lnTo>
                  <a:lnTo>
                    <a:pt x="3792639" y="1315237"/>
                  </a:lnTo>
                  <a:lnTo>
                    <a:pt x="3677107" y="1337246"/>
                  </a:lnTo>
                  <a:lnTo>
                    <a:pt x="3677107" y="1385709"/>
                  </a:lnTo>
                  <a:lnTo>
                    <a:pt x="3444976" y="1480947"/>
                  </a:lnTo>
                  <a:lnTo>
                    <a:pt x="3247440" y="1523034"/>
                  </a:lnTo>
                  <a:lnTo>
                    <a:pt x="3247440" y="1561973"/>
                  </a:lnTo>
                  <a:lnTo>
                    <a:pt x="3143085" y="1604784"/>
                  </a:lnTo>
                  <a:lnTo>
                    <a:pt x="3143085" y="1678736"/>
                  </a:lnTo>
                  <a:lnTo>
                    <a:pt x="3038119" y="1702993"/>
                  </a:lnTo>
                  <a:lnTo>
                    <a:pt x="3011576" y="1699920"/>
                  </a:lnTo>
                  <a:lnTo>
                    <a:pt x="3095460" y="1665503"/>
                  </a:lnTo>
                  <a:lnTo>
                    <a:pt x="3143085" y="1678736"/>
                  </a:lnTo>
                  <a:lnTo>
                    <a:pt x="3143085" y="1604784"/>
                  </a:lnTo>
                  <a:lnTo>
                    <a:pt x="3093212" y="1625244"/>
                  </a:lnTo>
                  <a:lnTo>
                    <a:pt x="3035592" y="1609242"/>
                  </a:lnTo>
                  <a:lnTo>
                    <a:pt x="3035592" y="1648879"/>
                  </a:lnTo>
                  <a:lnTo>
                    <a:pt x="2933242" y="1690865"/>
                  </a:lnTo>
                  <a:lnTo>
                    <a:pt x="2744686" y="1669097"/>
                  </a:lnTo>
                  <a:lnTo>
                    <a:pt x="2950489" y="1625244"/>
                  </a:lnTo>
                  <a:lnTo>
                    <a:pt x="3035592" y="1648879"/>
                  </a:lnTo>
                  <a:lnTo>
                    <a:pt x="3035592" y="1609242"/>
                  </a:lnTo>
                  <a:lnTo>
                    <a:pt x="3031248" y="1608035"/>
                  </a:lnTo>
                  <a:lnTo>
                    <a:pt x="3247440" y="1561973"/>
                  </a:lnTo>
                  <a:lnTo>
                    <a:pt x="3247440" y="1523034"/>
                  </a:lnTo>
                  <a:lnTo>
                    <a:pt x="2951873" y="1585988"/>
                  </a:lnTo>
                  <a:lnTo>
                    <a:pt x="2798483" y="1543367"/>
                  </a:lnTo>
                  <a:lnTo>
                    <a:pt x="3651110" y="1380959"/>
                  </a:lnTo>
                  <a:lnTo>
                    <a:pt x="3677107" y="1385709"/>
                  </a:lnTo>
                  <a:lnTo>
                    <a:pt x="3677107" y="1337246"/>
                  </a:lnTo>
                  <a:lnTo>
                    <a:pt x="3672497" y="1338122"/>
                  </a:lnTo>
                  <a:lnTo>
                    <a:pt x="3363595" y="1289113"/>
                  </a:lnTo>
                  <a:lnTo>
                    <a:pt x="3959682" y="1184732"/>
                  </a:lnTo>
                  <a:lnTo>
                    <a:pt x="4049915" y="1183119"/>
                  </a:lnTo>
                  <a:lnTo>
                    <a:pt x="4131246" y="1199400"/>
                  </a:lnTo>
                  <a:lnTo>
                    <a:pt x="4131246" y="1116037"/>
                  </a:lnTo>
                  <a:lnTo>
                    <a:pt x="4012539" y="1136815"/>
                  </a:lnTo>
                  <a:lnTo>
                    <a:pt x="2824480" y="898779"/>
                  </a:lnTo>
                  <a:lnTo>
                    <a:pt x="2817114" y="936117"/>
                  </a:lnTo>
                  <a:lnTo>
                    <a:pt x="3875125" y="1148092"/>
                  </a:lnTo>
                  <a:lnTo>
                    <a:pt x="3617430" y="1152664"/>
                  </a:lnTo>
                  <a:lnTo>
                    <a:pt x="3617430" y="1206004"/>
                  </a:lnTo>
                  <a:lnTo>
                    <a:pt x="3254654" y="1269530"/>
                  </a:lnTo>
                  <a:lnTo>
                    <a:pt x="3110077" y="1243037"/>
                  </a:lnTo>
                  <a:lnTo>
                    <a:pt x="3617430" y="1206004"/>
                  </a:lnTo>
                  <a:lnTo>
                    <a:pt x="3617430" y="1152664"/>
                  </a:lnTo>
                  <a:lnTo>
                    <a:pt x="3201238" y="1160030"/>
                  </a:lnTo>
                  <a:lnTo>
                    <a:pt x="3201238" y="1198143"/>
                  </a:lnTo>
                  <a:lnTo>
                    <a:pt x="2960827" y="1215694"/>
                  </a:lnTo>
                  <a:lnTo>
                    <a:pt x="2894673" y="1203566"/>
                  </a:lnTo>
                  <a:lnTo>
                    <a:pt x="3201238" y="1198143"/>
                  </a:lnTo>
                  <a:lnTo>
                    <a:pt x="3201238" y="1160030"/>
                  </a:lnTo>
                  <a:lnTo>
                    <a:pt x="2704973" y="1168819"/>
                  </a:lnTo>
                  <a:lnTo>
                    <a:pt x="2062226" y="1051052"/>
                  </a:lnTo>
                  <a:lnTo>
                    <a:pt x="2055368" y="1088644"/>
                  </a:lnTo>
                  <a:lnTo>
                    <a:pt x="2511666" y="1172235"/>
                  </a:lnTo>
                  <a:lnTo>
                    <a:pt x="763016" y="1203198"/>
                  </a:lnTo>
                  <a:lnTo>
                    <a:pt x="763778" y="1241298"/>
                  </a:lnTo>
                  <a:lnTo>
                    <a:pt x="2701379" y="1206995"/>
                  </a:lnTo>
                  <a:lnTo>
                    <a:pt x="2809265" y="1226756"/>
                  </a:lnTo>
                  <a:lnTo>
                    <a:pt x="0" y="1431798"/>
                  </a:lnTo>
                  <a:lnTo>
                    <a:pt x="2794" y="1469898"/>
                  </a:lnTo>
                  <a:lnTo>
                    <a:pt x="2918409" y="1257033"/>
                  </a:lnTo>
                  <a:lnTo>
                    <a:pt x="3132188" y="1290967"/>
                  </a:lnTo>
                  <a:lnTo>
                    <a:pt x="150495" y="1813052"/>
                  </a:lnTo>
                  <a:lnTo>
                    <a:pt x="157099" y="1850644"/>
                  </a:lnTo>
                  <a:lnTo>
                    <a:pt x="3248025" y="1309357"/>
                  </a:lnTo>
                  <a:lnTo>
                    <a:pt x="3338995" y="1323784"/>
                  </a:lnTo>
                  <a:lnTo>
                    <a:pt x="3547389" y="1361960"/>
                  </a:lnTo>
                  <a:lnTo>
                    <a:pt x="2715768" y="1520393"/>
                  </a:lnTo>
                  <a:lnTo>
                    <a:pt x="2673477" y="1508633"/>
                  </a:lnTo>
                  <a:lnTo>
                    <a:pt x="2667698" y="1529549"/>
                  </a:lnTo>
                  <a:lnTo>
                    <a:pt x="378841" y="1965579"/>
                  </a:lnTo>
                  <a:lnTo>
                    <a:pt x="385953" y="2002917"/>
                  </a:lnTo>
                  <a:lnTo>
                    <a:pt x="2713812" y="1559496"/>
                  </a:lnTo>
                  <a:lnTo>
                    <a:pt x="2871101" y="1603197"/>
                  </a:lnTo>
                  <a:lnTo>
                    <a:pt x="454660" y="2117979"/>
                  </a:lnTo>
                  <a:lnTo>
                    <a:pt x="462534" y="2155317"/>
                  </a:lnTo>
                  <a:lnTo>
                    <a:pt x="2667698" y="1685493"/>
                  </a:lnTo>
                  <a:lnTo>
                    <a:pt x="2666238" y="1698371"/>
                  </a:lnTo>
                  <a:lnTo>
                    <a:pt x="2860306" y="1720786"/>
                  </a:lnTo>
                  <a:lnTo>
                    <a:pt x="2730398" y="1774088"/>
                  </a:lnTo>
                  <a:lnTo>
                    <a:pt x="2542159" y="1817573"/>
                  </a:lnTo>
                  <a:lnTo>
                    <a:pt x="2519680" y="1813179"/>
                  </a:lnTo>
                  <a:lnTo>
                    <a:pt x="2517698" y="1823224"/>
                  </a:lnTo>
                  <a:lnTo>
                    <a:pt x="2512352" y="1824469"/>
                  </a:lnTo>
                  <a:lnTo>
                    <a:pt x="2512352" y="1863534"/>
                  </a:lnTo>
                  <a:lnTo>
                    <a:pt x="2458974" y="1885442"/>
                  </a:lnTo>
                  <a:lnTo>
                    <a:pt x="2291511" y="1914563"/>
                  </a:lnTo>
                  <a:lnTo>
                    <a:pt x="2512352" y="1863534"/>
                  </a:lnTo>
                  <a:lnTo>
                    <a:pt x="2512352" y="1824469"/>
                  </a:lnTo>
                  <a:lnTo>
                    <a:pt x="1607972" y="2033397"/>
                  </a:lnTo>
                  <a:lnTo>
                    <a:pt x="683895" y="2194052"/>
                  </a:lnTo>
                  <a:lnTo>
                    <a:pt x="690499" y="2231644"/>
                  </a:lnTo>
                  <a:lnTo>
                    <a:pt x="930465" y="2189924"/>
                  </a:lnTo>
                  <a:lnTo>
                    <a:pt x="911479" y="2194306"/>
                  </a:lnTo>
                  <a:lnTo>
                    <a:pt x="920115" y="2231390"/>
                  </a:lnTo>
                  <a:lnTo>
                    <a:pt x="1614258" y="2071027"/>
                  </a:lnTo>
                  <a:lnTo>
                    <a:pt x="2295245" y="1952612"/>
                  </a:lnTo>
                  <a:lnTo>
                    <a:pt x="1753603" y="2174824"/>
                  </a:lnTo>
                  <a:lnTo>
                    <a:pt x="1753603" y="2216048"/>
                  </a:lnTo>
                  <a:lnTo>
                    <a:pt x="1752790" y="2222754"/>
                  </a:lnTo>
                  <a:lnTo>
                    <a:pt x="1732965" y="2224519"/>
                  </a:lnTo>
                  <a:lnTo>
                    <a:pt x="1753603" y="2216048"/>
                  </a:lnTo>
                  <a:lnTo>
                    <a:pt x="1753603" y="2174824"/>
                  </a:lnTo>
                  <a:lnTo>
                    <a:pt x="1604695" y="2235898"/>
                  </a:lnTo>
                  <a:lnTo>
                    <a:pt x="1218946" y="2270125"/>
                  </a:lnTo>
                  <a:lnTo>
                    <a:pt x="1222248" y="2307971"/>
                  </a:lnTo>
                  <a:lnTo>
                    <a:pt x="1522234" y="2281364"/>
                  </a:lnTo>
                  <a:lnTo>
                    <a:pt x="1532636" y="2306701"/>
                  </a:lnTo>
                  <a:lnTo>
                    <a:pt x="1614322" y="2273198"/>
                  </a:lnTo>
                  <a:lnTo>
                    <a:pt x="1891741" y="2248585"/>
                  </a:lnTo>
                  <a:lnTo>
                    <a:pt x="5448249" y="2675407"/>
                  </a:lnTo>
                  <a:lnTo>
                    <a:pt x="5443728" y="2713228"/>
                  </a:lnTo>
                  <a:lnTo>
                    <a:pt x="5542762" y="2677668"/>
                  </a:lnTo>
                  <a:lnTo>
                    <a:pt x="5563997" y="2670048"/>
                  </a:lnTo>
                  <a:lnTo>
                    <a:pt x="5457317" y="2599690"/>
                  </a:lnTo>
                  <a:lnTo>
                    <a:pt x="5452783" y="2637561"/>
                  </a:lnTo>
                  <a:lnTo>
                    <a:pt x="2075649" y="2232266"/>
                  </a:lnTo>
                  <a:lnTo>
                    <a:pt x="2834449" y="2164956"/>
                  </a:lnTo>
                  <a:lnTo>
                    <a:pt x="5143411" y="2446515"/>
                  </a:lnTo>
                  <a:lnTo>
                    <a:pt x="5138801" y="2484374"/>
                  </a:lnTo>
                  <a:lnTo>
                    <a:pt x="5238534" y="2448814"/>
                  </a:lnTo>
                  <a:lnTo>
                    <a:pt x="5259197" y="2441448"/>
                  </a:lnTo>
                  <a:lnTo>
                    <a:pt x="5152644" y="2370836"/>
                  </a:lnTo>
                  <a:lnTo>
                    <a:pt x="5148021" y="2408656"/>
                  </a:lnTo>
                  <a:lnTo>
                    <a:pt x="3016745" y="2148776"/>
                  </a:lnTo>
                  <a:lnTo>
                    <a:pt x="3720617" y="2086330"/>
                  </a:lnTo>
                  <a:lnTo>
                    <a:pt x="5524309" y="2438311"/>
                  </a:lnTo>
                  <a:lnTo>
                    <a:pt x="5517007" y="2475611"/>
                  </a:lnTo>
                  <a:lnTo>
                    <a:pt x="5638355" y="2441956"/>
                  </a:lnTo>
                  <a:lnTo>
                    <a:pt x="5640197" y="2441448"/>
                  </a:lnTo>
                  <a:lnTo>
                    <a:pt x="5538978" y="2363470"/>
                  </a:lnTo>
                  <a:lnTo>
                    <a:pt x="5531650" y="2400833"/>
                  </a:lnTo>
                  <a:lnTo>
                    <a:pt x="3857421" y="2074202"/>
                  </a:lnTo>
                  <a:lnTo>
                    <a:pt x="4395051" y="2026500"/>
                  </a:lnTo>
                  <a:lnTo>
                    <a:pt x="5296319" y="2276843"/>
                  </a:lnTo>
                  <a:lnTo>
                    <a:pt x="5286121" y="2313559"/>
                  </a:lnTo>
                  <a:lnTo>
                    <a:pt x="5411597" y="2289048"/>
                  </a:lnTo>
                  <a:lnTo>
                    <a:pt x="5403710" y="2281936"/>
                  </a:lnTo>
                  <a:lnTo>
                    <a:pt x="5316728" y="2203450"/>
                  </a:lnTo>
                  <a:lnTo>
                    <a:pt x="5306530" y="2240115"/>
                  </a:lnTo>
                  <a:lnTo>
                    <a:pt x="4503077" y="2016925"/>
                  </a:lnTo>
                  <a:lnTo>
                    <a:pt x="5024132" y="1970697"/>
                  </a:lnTo>
                  <a:lnTo>
                    <a:pt x="5455869" y="2020544"/>
                  </a:lnTo>
                  <a:lnTo>
                    <a:pt x="5451475" y="2058416"/>
                  </a:lnTo>
                  <a:lnTo>
                    <a:pt x="5549608" y="2022729"/>
                  </a:lnTo>
                  <a:lnTo>
                    <a:pt x="5571617" y="2014728"/>
                  </a:lnTo>
                  <a:lnTo>
                    <a:pt x="5464683" y="1944878"/>
                  </a:lnTo>
                  <a:lnTo>
                    <a:pt x="5460276" y="1982711"/>
                  </a:lnTo>
                  <a:lnTo>
                    <a:pt x="5211915" y="1954034"/>
                  </a:lnTo>
                  <a:lnTo>
                    <a:pt x="6518605" y="1838109"/>
                  </a:lnTo>
                  <a:lnTo>
                    <a:pt x="6521958" y="1876044"/>
                  </a:lnTo>
                  <a:lnTo>
                    <a:pt x="6630797" y="1808988"/>
                  </a:lnTo>
                  <a:lnTo>
                    <a:pt x="6604051" y="1798447"/>
                  </a:lnTo>
                  <a:lnTo>
                    <a:pt x="6511925" y="1762125"/>
                  </a:lnTo>
                  <a:lnTo>
                    <a:pt x="6515265" y="1800136"/>
                  </a:lnTo>
                  <a:lnTo>
                    <a:pt x="6147016" y="1832813"/>
                  </a:lnTo>
                  <a:lnTo>
                    <a:pt x="6171387" y="1825752"/>
                  </a:lnTo>
                  <a:lnTo>
                    <a:pt x="6176645" y="1824228"/>
                  </a:lnTo>
                  <a:lnTo>
                    <a:pt x="6074537" y="1747393"/>
                  </a:lnTo>
                  <a:lnTo>
                    <a:pt x="6067666" y="1784870"/>
                  </a:lnTo>
                  <a:lnTo>
                    <a:pt x="6060808" y="1783626"/>
                  </a:lnTo>
                  <a:lnTo>
                    <a:pt x="6060808" y="1822335"/>
                  </a:lnTo>
                  <a:lnTo>
                    <a:pt x="6057430" y="1840763"/>
                  </a:lnTo>
                  <a:lnTo>
                    <a:pt x="5024679" y="1932419"/>
                  </a:lnTo>
                  <a:lnTo>
                    <a:pt x="4836922" y="1910740"/>
                  </a:lnTo>
                  <a:lnTo>
                    <a:pt x="4836922" y="1949081"/>
                  </a:lnTo>
                  <a:lnTo>
                    <a:pt x="4398797" y="1987956"/>
                  </a:lnTo>
                  <a:lnTo>
                    <a:pt x="4290771" y="1957946"/>
                  </a:lnTo>
                  <a:lnTo>
                    <a:pt x="4290771" y="1997544"/>
                  </a:lnTo>
                  <a:lnTo>
                    <a:pt x="3722814" y="2047938"/>
                  </a:lnTo>
                  <a:lnTo>
                    <a:pt x="3586048" y="2021255"/>
                  </a:lnTo>
                  <a:lnTo>
                    <a:pt x="3586048" y="2060079"/>
                  </a:lnTo>
                  <a:lnTo>
                    <a:pt x="2835503" y="2126678"/>
                  </a:lnTo>
                  <a:lnTo>
                    <a:pt x="2653233" y="2104453"/>
                  </a:lnTo>
                  <a:lnTo>
                    <a:pt x="2653233" y="2142858"/>
                  </a:lnTo>
                  <a:lnTo>
                    <a:pt x="1892846" y="2210333"/>
                  </a:lnTo>
                  <a:lnTo>
                    <a:pt x="1795907" y="2198687"/>
                  </a:lnTo>
                  <a:lnTo>
                    <a:pt x="2135098" y="2059520"/>
                  </a:lnTo>
                  <a:lnTo>
                    <a:pt x="2132711" y="2079371"/>
                  </a:lnTo>
                  <a:lnTo>
                    <a:pt x="2653233" y="2142858"/>
                  </a:lnTo>
                  <a:lnTo>
                    <a:pt x="2653233" y="2104453"/>
                  </a:lnTo>
                  <a:lnTo>
                    <a:pt x="2169401" y="2045449"/>
                  </a:lnTo>
                  <a:lnTo>
                    <a:pt x="2469578" y="1922297"/>
                  </a:lnTo>
                  <a:lnTo>
                    <a:pt x="2686634" y="1884553"/>
                  </a:lnTo>
                  <a:lnTo>
                    <a:pt x="3586048" y="2060079"/>
                  </a:lnTo>
                  <a:lnTo>
                    <a:pt x="3586048" y="2021255"/>
                  </a:lnTo>
                  <a:lnTo>
                    <a:pt x="2791726" y="1866277"/>
                  </a:lnTo>
                  <a:lnTo>
                    <a:pt x="3321812" y="1774101"/>
                  </a:lnTo>
                  <a:lnTo>
                    <a:pt x="3603498" y="1806625"/>
                  </a:lnTo>
                  <a:lnTo>
                    <a:pt x="4290771" y="1997544"/>
                  </a:lnTo>
                  <a:lnTo>
                    <a:pt x="4290771" y="1957946"/>
                  </a:lnTo>
                  <a:lnTo>
                    <a:pt x="3847592" y="1834819"/>
                  </a:lnTo>
                  <a:lnTo>
                    <a:pt x="4836922" y="1949081"/>
                  </a:lnTo>
                  <a:lnTo>
                    <a:pt x="4836922" y="1910740"/>
                  </a:lnTo>
                  <a:lnTo>
                    <a:pt x="3611372" y="1769198"/>
                  </a:lnTo>
                  <a:lnTo>
                    <a:pt x="3510737" y="1741246"/>
                  </a:lnTo>
                  <a:lnTo>
                    <a:pt x="4591812" y="1553260"/>
                  </a:lnTo>
                  <a:lnTo>
                    <a:pt x="6060808" y="1822335"/>
                  </a:lnTo>
                  <a:lnTo>
                    <a:pt x="6060808" y="1783626"/>
                  </a:lnTo>
                  <a:lnTo>
                    <a:pt x="5424170" y="1666989"/>
                  </a:lnTo>
                  <a:lnTo>
                    <a:pt x="5478373" y="1649857"/>
                  </a:lnTo>
                  <a:lnTo>
                    <a:pt x="5490845" y="1645920"/>
                  </a:lnTo>
                  <a:lnTo>
                    <a:pt x="5386959" y="1571625"/>
                  </a:lnTo>
                  <a:lnTo>
                    <a:pt x="5380990" y="1609166"/>
                  </a:lnTo>
                  <a:lnTo>
                    <a:pt x="5375008" y="1608226"/>
                  </a:lnTo>
                  <a:lnTo>
                    <a:pt x="5375008" y="1646885"/>
                  </a:lnTo>
                  <a:lnTo>
                    <a:pt x="5373294" y="1657667"/>
                  </a:lnTo>
                  <a:lnTo>
                    <a:pt x="4922672" y="1575104"/>
                  </a:lnTo>
                  <a:lnTo>
                    <a:pt x="5375008" y="1646885"/>
                  </a:lnTo>
                  <a:lnTo>
                    <a:pt x="5375008" y="1608226"/>
                  </a:lnTo>
                  <a:lnTo>
                    <a:pt x="4800181" y="1517040"/>
                  </a:lnTo>
                  <a:lnTo>
                    <a:pt x="5290832" y="1431721"/>
                  </a:lnTo>
                  <a:lnTo>
                    <a:pt x="5603595" y="1494358"/>
                  </a:lnTo>
                  <a:lnTo>
                    <a:pt x="5596128" y="1531620"/>
                  </a:lnTo>
                  <a:lnTo>
                    <a:pt x="5719445" y="1498092"/>
                  </a:lnTo>
                  <a:lnTo>
                    <a:pt x="5618607" y="1419606"/>
                  </a:lnTo>
                  <a:lnTo>
                    <a:pt x="5611088" y="1457020"/>
                  </a:lnTo>
                  <a:lnTo>
                    <a:pt x="5394630" y="1413662"/>
                  </a:lnTo>
                  <a:lnTo>
                    <a:pt x="5898070" y="1326121"/>
                  </a:lnTo>
                  <a:lnTo>
                    <a:pt x="5904611" y="1363726"/>
                  </a:lnTo>
                  <a:lnTo>
                    <a:pt x="6007481" y="1287780"/>
                  </a:lnTo>
                  <a:lnTo>
                    <a:pt x="5999429" y="1285367"/>
                  </a:lnTo>
                  <a:lnTo>
                    <a:pt x="5885053" y="1251077"/>
                  </a:lnTo>
                  <a:lnTo>
                    <a:pt x="5891568" y="1288630"/>
                  </a:lnTo>
                  <a:lnTo>
                    <a:pt x="5291391" y="1392986"/>
                  </a:lnTo>
                  <a:lnTo>
                    <a:pt x="5187581" y="1372196"/>
                  </a:lnTo>
                  <a:lnTo>
                    <a:pt x="5187581" y="1411033"/>
                  </a:lnTo>
                  <a:lnTo>
                    <a:pt x="4683950" y="1498600"/>
                  </a:lnTo>
                  <a:lnTo>
                    <a:pt x="4483557" y="1466811"/>
                  </a:lnTo>
                  <a:lnTo>
                    <a:pt x="4483557" y="1533436"/>
                  </a:lnTo>
                  <a:lnTo>
                    <a:pt x="3425113" y="1717459"/>
                  </a:lnTo>
                  <a:lnTo>
                    <a:pt x="3337369" y="1693100"/>
                  </a:lnTo>
                  <a:lnTo>
                    <a:pt x="3337369" y="1732711"/>
                  </a:lnTo>
                  <a:lnTo>
                    <a:pt x="3320618" y="1735632"/>
                  </a:lnTo>
                  <a:lnTo>
                    <a:pt x="3188131" y="1720329"/>
                  </a:lnTo>
                  <a:lnTo>
                    <a:pt x="3188131" y="1758657"/>
                  </a:lnTo>
                  <a:lnTo>
                    <a:pt x="2686862" y="1845818"/>
                  </a:lnTo>
                  <a:lnTo>
                    <a:pt x="2665946" y="1841728"/>
                  </a:lnTo>
                  <a:lnTo>
                    <a:pt x="2742234" y="1810435"/>
                  </a:lnTo>
                  <a:lnTo>
                    <a:pt x="3040240" y="1741589"/>
                  </a:lnTo>
                  <a:lnTo>
                    <a:pt x="3188131" y="1758657"/>
                  </a:lnTo>
                  <a:lnTo>
                    <a:pt x="3188131" y="1720329"/>
                  </a:lnTo>
                  <a:lnTo>
                    <a:pt x="3150870" y="1716024"/>
                  </a:lnTo>
                  <a:lnTo>
                    <a:pt x="3219881" y="1700085"/>
                  </a:lnTo>
                  <a:lnTo>
                    <a:pt x="3337369" y="1732711"/>
                  </a:lnTo>
                  <a:lnTo>
                    <a:pt x="3337369" y="1693100"/>
                  </a:lnTo>
                  <a:lnTo>
                    <a:pt x="3297771" y="1682089"/>
                  </a:lnTo>
                  <a:lnTo>
                    <a:pt x="4181030" y="1478026"/>
                  </a:lnTo>
                  <a:lnTo>
                    <a:pt x="4483557" y="1533436"/>
                  </a:lnTo>
                  <a:lnTo>
                    <a:pt x="4483557" y="1466811"/>
                  </a:lnTo>
                  <a:lnTo>
                    <a:pt x="4332973" y="1442923"/>
                  </a:lnTo>
                  <a:lnTo>
                    <a:pt x="4766513" y="1342758"/>
                  </a:lnTo>
                  <a:lnTo>
                    <a:pt x="4775073" y="1379855"/>
                  </a:lnTo>
                  <a:lnTo>
                    <a:pt x="4825200" y="1338453"/>
                  </a:lnTo>
                  <a:lnTo>
                    <a:pt x="5187581" y="1411033"/>
                  </a:lnTo>
                  <a:lnTo>
                    <a:pt x="5187581" y="1372196"/>
                  </a:lnTo>
                  <a:lnTo>
                    <a:pt x="4863046" y="1307185"/>
                  </a:lnTo>
                  <a:lnTo>
                    <a:pt x="4870081" y="1301369"/>
                  </a:lnTo>
                  <a:lnTo>
                    <a:pt x="4873625" y="1298448"/>
                  </a:lnTo>
                  <a:lnTo>
                    <a:pt x="4749419" y="1268476"/>
                  </a:lnTo>
                  <a:lnTo>
                    <a:pt x="4753254" y="1285189"/>
                  </a:lnTo>
                  <a:lnTo>
                    <a:pt x="4713173" y="1277162"/>
                  </a:lnTo>
                  <a:lnTo>
                    <a:pt x="4713173" y="1315999"/>
                  </a:lnTo>
                  <a:lnTo>
                    <a:pt x="4232681" y="1427010"/>
                  </a:lnTo>
                  <a:lnTo>
                    <a:pt x="4086682" y="1403845"/>
                  </a:lnTo>
                  <a:lnTo>
                    <a:pt x="4086682" y="1460741"/>
                  </a:lnTo>
                  <a:lnTo>
                    <a:pt x="3220974" y="1660740"/>
                  </a:lnTo>
                  <a:lnTo>
                    <a:pt x="3153067" y="1641868"/>
                  </a:lnTo>
                  <a:lnTo>
                    <a:pt x="3456203" y="1517497"/>
                  </a:lnTo>
                  <a:lnTo>
                    <a:pt x="3890911" y="1424876"/>
                  </a:lnTo>
                  <a:lnTo>
                    <a:pt x="4086682" y="1460741"/>
                  </a:lnTo>
                  <a:lnTo>
                    <a:pt x="4086682" y="1403845"/>
                  </a:lnTo>
                  <a:lnTo>
                    <a:pt x="4031081" y="1395018"/>
                  </a:lnTo>
                  <a:lnTo>
                    <a:pt x="4552785" y="1283868"/>
                  </a:lnTo>
                  <a:lnTo>
                    <a:pt x="4713173" y="1315999"/>
                  </a:lnTo>
                  <a:lnTo>
                    <a:pt x="4713173" y="1277162"/>
                  </a:lnTo>
                  <a:lnTo>
                    <a:pt x="4646739" y="1263840"/>
                  </a:lnTo>
                  <a:lnTo>
                    <a:pt x="4857280" y="1218984"/>
                  </a:lnTo>
                  <a:lnTo>
                    <a:pt x="4865243" y="1256284"/>
                  </a:lnTo>
                  <a:lnTo>
                    <a:pt x="4963465" y="1177798"/>
                  </a:lnTo>
                  <a:lnTo>
                    <a:pt x="4965065" y="1176528"/>
                  </a:lnTo>
                  <a:lnTo>
                    <a:pt x="4930381" y="1167523"/>
                  </a:lnTo>
                  <a:lnTo>
                    <a:pt x="5344134" y="1160195"/>
                  </a:lnTo>
                  <a:lnTo>
                    <a:pt x="5448160" y="1180719"/>
                  </a:lnTo>
                  <a:lnTo>
                    <a:pt x="5440807" y="1218057"/>
                  </a:lnTo>
                  <a:lnTo>
                    <a:pt x="5563070" y="1184402"/>
                  </a:lnTo>
                  <a:lnTo>
                    <a:pt x="5563997" y="1184148"/>
                  </a:lnTo>
                  <a:lnTo>
                    <a:pt x="5528805" y="1156919"/>
                  </a:lnTo>
                  <a:lnTo>
                    <a:pt x="7191959" y="1127467"/>
                  </a:lnTo>
                  <a:lnTo>
                    <a:pt x="7192645" y="1165606"/>
                  </a:lnTo>
                  <a:lnTo>
                    <a:pt x="7305929" y="1106424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734302" y="4825745"/>
            <a:ext cx="3397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9580" marR="5080" indent="-4375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e.g., </a:t>
            </a:r>
            <a:r>
              <a:rPr sz="1800" dirty="0">
                <a:latin typeface="Trebuchet MS"/>
                <a:cs typeface="Trebuchet MS"/>
              </a:rPr>
              <a:t>SIFT </a:t>
            </a:r>
            <a:r>
              <a:rPr sz="1800" spc="-5" dirty="0">
                <a:latin typeface="Trebuchet MS"/>
                <a:cs typeface="Trebuchet MS"/>
              </a:rPr>
              <a:t>descriptor space: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each  point is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128-dimensional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052320" y="6578510"/>
            <a:ext cx="271462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Trebuchet MS"/>
                <a:cs typeface="Trebuchet MS"/>
              </a:rPr>
              <a:t>Slide </a:t>
            </a:r>
            <a:r>
              <a:rPr sz="1400" spc="-5" dirty="0">
                <a:latin typeface="Trebuchet MS"/>
                <a:cs typeface="Trebuchet MS"/>
              </a:rPr>
              <a:t>credit: D. Nister, CVPR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2006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34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577339"/>
            <a:ext cx="4191000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48628" y="1572767"/>
            <a:ext cx="3743325" cy="3133725"/>
            <a:chOff x="6548628" y="1572767"/>
            <a:chExt cx="3743325" cy="3133725"/>
          </a:xfrm>
        </p:grpSpPr>
        <p:sp>
          <p:nvSpPr>
            <p:cNvPr id="4" name="object 4"/>
            <p:cNvSpPr/>
            <p:nvPr/>
          </p:nvSpPr>
          <p:spPr>
            <a:xfrm>
              <a:off x="6553200" y="1577339"/>
              <a:ext cx="3733800" cy="3124200"/>
            </a:xfrm>
            <a:custGeom>
              <a:avLst/>
              <a:gdLst/>
              <a:ahLst/>
              <a:cxnLst/>
              <a:rect l="l" t="t" r="r" b="b"/>
              <a:pathLst>
                <a:path w="3733800" h="3124200">
                  <a:moveTo>
                    <a:pt x="0" y="3124200"/>
                  </a:moveTo>
                  <a:lnTo>
                    <a:pt x="3733800" y="31242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46364" y="41437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1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46364" y="41437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1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6092" y="41818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6092" y="41818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4024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4024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940" y="32903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940" y="32903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7244" y="2956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7244" y="2956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6328" y="225094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96328" y="225094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44940" y="25481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44940" y="25481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36024" y="26974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36024" y="26974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74024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74024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3752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3752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6260" y="444093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76260" y="444093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45752" y="40325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45752" y="40325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92668" y="32903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92668" y="32903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85176" y="33268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85176" y="33268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59752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59752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911346" y="1620774"/>
            <a:ext cx="551815" cy="882650"/>
          </a:xfrm>
          <a:custGeom>
            <a:avLst/>
            <a:gdLst/>
            <a:ahLst/>
            <a:cxnLst/>
            <a:rect l="l" t="t" r="r" b="b"/>
            <a:pathLst>
              <a:path w="551814" h="882650">
                <a:moveTo>
                  <a:pt x="0" y="441198"/>
                </a:moveTo>
                <a:lnTo>
                  <a:pt x="2517" y="381320"/>
                </a:lnTo>
                <a:lnTo>
                  <a:pt x="9849" y="323894"/>
                </a:lnTo>
                <a:lnTo>
                  <a:pt x="21669" y="269444"/>
                </a:lnTo>
                <a:lnTo>
                  <a:pt x="37648" y="218496"/>
                </a:lnTo>
                <a:lnTo>
                  <a:pt x="57458" y="171575"/>
                </a:lnTo>
                <a:lnTo>
                  <a:pt x="80771" y="129206"/>
                </a:lnTo>
                <a:lnTo>
                  <a:pt x="107260" y="91915"/>
                </a:lnTo>
                <a:lnTo>
                  <a:pt x="136595" y="60226"/>
                </a:lnTo>
                <a:lnTo>
                  <a:pt x="168449" y="34665"/>
                </a:lnTo>
                <a:lnTo>
                  <a:pt x="202494" y="15756"/>
                </a:lnTo>
                <a:lnTo>
                  <a:pt x="275843" y="0"/>
                </a:lnTo>
                <a:lnTo>
                  <a:pt x="313286" y="4026"/>
                </a:lnTo>
                <a:lnTo>
                  <a:pt x="383238" y="34665"/>
                </a:lnTo>
                <a:lnTo>
                  <a:pt x="415092" y="60226"/>
                </a:lnTo>
                <a:lnTo>
                  <a:pt x="444427" y="91915"/>
                </a:lnTo>
                <a:lnTo>
                  <a:pt x="470915" y="129206"/>
                </a:lnTo>
                <a:lnTo>
                  <a:pt x="494229" y="171575"/>
                </a:lnTo>
                <a:lnTo>
                  <a:pt x="514039" y="218496"/>
                </a:lnTo>
                <a:lnTo>
                  <a:pt x="530018" y="269444"/>
                </a:lnTo>
                <a:lnTo>
                  <a:pt x="541838" y="323894"/>
                </a:lnTo>
                <a:lnTo>
                  <a:pt x="549170" y="381320"/>
                </a:lnTo>
                <a:lnTo>
                  <a:pt x="551688" y="441198"/>
                </a:lnTo>
                <a:lnTo>
                  <a:pt x="549170" y="501075"/>
                </a:lnTo>
                <a:lnTo>
                  <a:pt x="541838" y="558501"/>
                </a:lnTo>
                <a:lnTo>
                  <a:pt x="530018" y="612951"/>
                </a:lnTo>
                <a:lnTo>
                  <a:pt x="514039" y="663899"/>
                </a:lnTo>
                <a:lnTo>
                  <a:pt x="494229" y="710820"/>
                </a:lnTo>
                <a:lnTo>
                  <a:pt x="470916" y="753189"/>
                </a:lnTo>
                <a:lnTo>
                  <a:pt x="444427" y="790480"/>
                </a:lnTo>
                <a:lnTo>
                  <a:pt x="415092" y="822169"/>
                </a:lnTo>
                <a:lnTo>
                  <a:pt x="383238" y="847730"/>
                </a:lnTo>
                <a:lnTo>
                  <a:pt x="349193" y="866639"/>
                </a:lnTo>
                <a:lnTo>
                  <a:pt x="275843" y="882396"/>
                </a:lnTo>
                <a:lnTo>
                  <a:pt x="238401" y="878369"/>
                </a:lnTo>
                <a:lnTo>
                  <a:pt x="168449" y="847730"/>
                </a:lnTo>
                <a:lnTo>
                  <a:pt x="136595" y="822169"/>
                </a:lnTo>
                <a:lnTo>
                  <a:pt x="107260" y="790480"/>
                </a:lnTo>
                <a:lnTo>
                  <a:pt x="80772" y="753189"/>
                </a:lnTo>
                <a:lnTo>
                  <a:pt x="57458" y="710820"/>
                </a:lnTo>
                <a:lnTo>
                  <a:pt x="37648" y="663899"/>
                </a:lnTo>
                <a:lnTo>
                  <a:pt x="21669" y="612951"/>
                </a:lnTo>
                <a:lnTo>
                  <a:pt x="9849" y="558501"/>
                </a:lnTo>
                <a:lnTo>
                  <a:pt x="2517" y="501075"/>
                </a:lnTo>
                <a:lnTo>
                  <a:pt x="0" y="44119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16985" y="2502860"/>
            <a:ext cx="1075690" cy="1454150"/>
          </a:xfrm>
          <a:custGeom>
            <a:avLst/>
            <a:gdLst/>
            <a:ahLst/>
            <a:cxnLst/>
            <a:rect l="l" t="t" r="r" b="b"/>
            <a:pathLst>
              <a:path w="1075689" h="1454150">
                <a:moveTo>
                  <a:pt x="1053056" y="1331523"/>
                </a:moveTo>
                <a:lnTo>
                  <a:pt x="1066610" y="1298952"/>
                </a:lnTo>
                <a:lnTo>
                  <a:pt x="1073937" y="1264303"/>
                </a:lnTo>
                <a:lnTo>
                  <a:pt x="1075253" y="1227915"/>
                </a:lnTo>
                <a:lnTo>
                  <a:pt x="1070772" y="1190124"/>
                </a:lnTo>
                <a:lnTo>
                  <a:pt x="1060709" y="1151267"/>
                </a:lnTo>
                <a:lnTo>
                  <a:pt x="1045280" y="1111683"/>
                </a:lnTo>
                <a:lnTo>
                  <a:pt x="1024698" y="1071707"/>
                </a:lnTo>
                <a:lnTo>
                  <a:pt x="999180" y="1031678"/>
                </a:lnTo>
                <a:lnTo>
                  <a:pt x="968940" y="991933"/>
                </a:lnTo>
                <a:lnTo>
                  <a:pt x="934193" y="952809"/>
                </a:lnTo>
                <a:lnTo>
                  <a:pt x="895155" y="914643"/>
                </a:lnTo>
                <a:lnTo>
                  <a:pt x="852038" y="877773"/>
                </a:lnTo>
                <a:lnTo>
                  <a:pt x="805060" y="842536"/>
                </a:lnTo>
                <a:lnTo>
                  <a:pt x="754435" y="809269"/>
                </a:lnTo>
                <a:lnTo>
                  <a:pt x="700377" y="778311"/>
                </a:lnTo>
                <a:lnTo>
                  <a:pt x="648033" y="752293"/>
                </a:lnTo>
                <a:lnTo>
                  <a:pt x="595661" y="729908"/>
                </a:lnTo>
                <a:lnTo>
                  <a:pt x="543592" y="711148"/>
                </a:lnTo>
                <a:lnTo>
                  <a:pt x="492157" y="696007"/>
                </a:lnTo>
                <a:lnTo>
                  <a:pt x="441684" y="684476"/>
                </a:lnTo>
                <a:lnTo>
                  <a:pt x="392504" y="676548"/>
                </a:lnTo>
                <a:lnTo>
                  <a:pt x="344947" y="672216"/>
                </a:lnTo>
                <a:lnTo>
                  <a:pt x="299343" y="671472"/>
                </a:lnTo>
                <a:lnTo>
                  <a:pt x="256022" y="674309"/>
                </a:lnTo>
                <a:lnTo>
                  <a:pt x="215314" y="680719"/>
                </a:lnTo>
                <a:lnTo>
                  <a:pt x="177549" y="690695"/>
                </a:lnTo>
                <a:lnTo>
                  <a:pt x="112169" y="721316"/>
                </a:lnTo>
                <a:lnTo>
                  <a:pt x="62521" y="766110"/>
                </a:lnTo>
                <a:lnTo>
                  <a:pt x="30868" y="826376"/>
                </a:lnTo>
                <a:lnTo>
                  <a:pt x="22226" y="897412"/>
                </a:lnTo>
                <a:lnTo>
                  <a:pt x="26706" y="935203"/>
                </a:lnTo>
                <a:lnTo>
                  <a:pt x="36769" y="974060"/>
                </a:lnTo>
                <a:lnTo>
                  <a:pt x="52199" y="1013645"/>
                </a:lnTo>
                <a:lnTo>
                  <a:pt x="72780" y="1053620"/>
                </a:lnTo>
                <a:lnTo>
                  <a:pt x="98298" y="1093649"/>
                </a:lnTo>
                <a:lnTo>
                  <a:pt x="128538" y="1133394"/>
                </a:lnTo>
                <a:lnTo>
                  <a:pt x="163285" y="1172519"/>
                </a:lnTo>
                <a:lnTo>
                  <a:pt x="202324" y="1210684"/>
                </a:lnTo>
                <a:lnTo>
                  <a:pt x="245440" y="1247554"/>
                </a:lnTo>
                <a:lnTo>
                  <a:pt x="292418" y="1282791"/>
                </a:lnTo>
                <a:lnTo>
                  <a:pt x="343043" y="1316058"/>
                </a:lnTo>
                <a:lnTo>
                  <a:pt x="397101" y="1347017"/>
                </a:lnTo>
                <a:lnTo>
                  <a:pt x="449445" y="1373035"/>
                </a:lnTo>
                <a:lnTo>
                  <a:pt x="501817" y="1395419"/>
                </a:lnTo>
                <a:lnTo>
                  <a:pt x="553886" y="1414179"/>
                </a:lnTo>
                <a:lnTo>
                  <a:pt x="605322" y="1429321"/>
                </a:lnTo>
                <a:lnTo>
                  <a:pt x="655794" y="1440852"/>
                </a:lnTo>
                <a:lnTo>
                  <a:pt x="704974" y="1448779"/>
                </a:lnTo>
                <a:lnTo>
                  <a:pt x="752531" y="1453111"/>
                </a:lnTo>
                <a:lnTo>
                  <a:pt x="798135" y="1453855"/>
                </a:lnTo>
                <a:lnTo>
                  <a:pt x="841456" y="1451018"/>
                </a:lnTo>
                <a:lnTo>
                  <a:pt x="882164" y="1444608"/>
                </a:lnTo>
                <a:lnTo>
                  <a:pt x="919929" y="1434632"/>
                </a:lnTo>
                <a:lnTo>
                  <a:pt x="985309" y="1404012"/>
                </a:lnTo>
                <a:lnTo>
                  <a:pt x="1034957" y="1359217"/>
                </a:lnTo>
                <a:lnTo>
                  <a:pt x="1053056" y="1331523"/>
                </a:lnTo>
                <a:close/>
              </a:path>
              <a:path w="1075689" h="1454150">
                <a:moveTo>
                  <a:pt x="9370" y="322127"/>
                </a:moveTo>
                <a:lnTo>
                  <a:pt x="22794" y="264237"/>
                </a:lnTo>
                <a:lnTo>
                  <a:pt x="41114" y="210335"/>
                </a:lnTo>
                <a:lnTo>
                  <a:pt x="63745" y="161080"/>
                </a:lnTo>
                <a:lnTo>
                  <a:pt x="90103" y="117130"/>
                </a:lnTo>
                <a:lnTo>
                  <a:pt x="119606" y="79144"/>
                </a:lnTo>
                <a:lnTo>
                  <a:pt x="151669" y="47779"/>
                </a:lnTo>
                <a:lnTo>
                  <a:pt x="185709" y="23695"/>
                </a:lnTo>
                <a:lnTo>
                  <a:pt x="221141" y="7549"/>
                </a:lnTo>
                <a:lnTo>
                  <a:pt x="257383" y="0"/>
                </a:lnTo>
                <a:lnTo>
                  <a:pt x="293850" y="1706"/>
                </a:lnTo>
                <a:lnTo>
                  <a:pt x="359936" y="32567"/>
                </a:lnTo>
                <a:lnTo>
                  <a:pt x="387490" y="60079"/>
                </a:lnTo>
                <a:lnTo>
                  <a:pt x="410964" y="94548"/>
                </a:lnTo>
                <a:lnTo>
                  <a:pt x="430042" y="135151"/>
                </a:lnTo>
                <a:lnTo>
                  <a:pt x="444406" y="181065"/>
                </a:lnTo>
                <a:lnTo>
                  <a:pt x="453741" y="231468"/>
                </a:lnTo>
                <a:lnTo>
                  <a:pt x="457731" y="285535"/>
                </a:lnTo>
                <a:lnTo>
                  <a:pt x="456059" y="342445"/>
                </a:lnTo>
                <a:lnTo>
                  <a:pt x="448409" y="401375"/>
                </a:lnTo>
                <a:lnTo>
                  <a:pt x="434981" y="459268"/>
                </a:lnTo>
                <a:lnTo>
                  <a:pt x="416653" y="513179"/>
                </a:lnTo>
                <a:lnTo>
                  <a:pt x="394010" y="562448"/>
                </a:lnTo>
                <a:lnTo>
                  <a:pt x="367639" y="606416"/>
                </a:lnTo>
                <a:lnTo>
                  <a:pt x="338125" y="644421"/>
                </a:lnTo>
                <a:lnTo>
                  <a:pt x="306055" y="675804"/>
                </a:lnTo>
                <a:lnTo>
                  <a:pt x="272015" y="699906"/>
                </a:lnTo>
                <a:lnTo>
                  <a:pt x="236589" y="716066"/>
                </a:lnTo>
                <a:lnTo>
                  <a:pt x="200365" y="723625"/>
                </a:lnTo>
                <a:lnTo>
                  <a:pt x="163929" y="721923"/>
                </a:lnTo>
                <a:lnTo>
                  <a:pt x="97831" y="691000"/>
                </a:lnTo>
                <a:lnTo>
                  <a:pt x="70265" y="663466"/>
                </a:lnTo>
                <a:lnTo>
                  <a:pt x="46778" y="628981"/>
                </a:lnTo>
                <a:lnTo>
                  <a:pt x="27690" y="588366"/>
                </a:lnTo>
                <a:lnTo>
                  <a:pt x="13318" y="542444"/>
                </a:lnTo>
                <a:lnTo>
                  <a:pt x="3982" y="492037"/>
                </a:lnTo>
                <a:lnTo>
                  <a:pt x="0" y="437967"/>
                </a:lnTo>
                <a:lnTo>
                  <a:pt x="1689" y="381056"/>
                </a:lnTo>
                <a:lnTo>
                  <a:pt x="9370" y="32212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2457700" y="1411029"/>
            <a:ext cx="6986270" cy="3305175"/>
            <a:chOff x="2457700" y="1411029"/>
            <a:chExt cx="6986270" cy="3305175"/>
          </a:xfrm>
        </p:grpSpPr>
        <p:sp>
          <p:nvSpPr>
            <p:cNvPr id="38" name="object 38"/>
            <p:cNvSpPr/>
            <p:nvPr/>
          </p:nvSpPr>
          <p:spPr>
            <a:xfrm>
              <a:off x="3942369" y="3415518"/>
              <a:ext cx="574040" cy="1281430"/>
            </a:xfrm>
            <a:custGeom>
              <a:avLst/>
              <a:gdLst/>
              <a:ahLst/>
              <a:cxnLst/>
              <a:rect l="l" t="t" r="r" b="b"/>
              <a:pathLst>
                <a:path w="574039" h="1281429">
                  <a:moveTo>
                    <a:pt x="24221" y="593236"/>
                  </a:moveTo>
                  <a:lnTo>
                    <a:pt x="37378" y="528142"/>
                  </a:lnTo>
                  <a:lnTo>
                    <a:pt x="52816" y="465409"/>
                  </a:lnTo>
                  <a:lnTo>
                    <a:pt x="70345" y="405333"/>
                  </a:lnTo>
                  <a:lnTo>
                    <a:pt x="89775" y="348212"/>
                  </a:lnTo>
                  <a:lnTo>
                    <a:pt x="110915" y="294343"/>
                  </a:lnTo>
                  <a:lnTo>
                    <a:pt x="133576" y="244025"/>
                  </a:lnTo>
                  <a:lnTo>
                    <a:pt x="157568" y="197555"/>
                  </a:lnTo>
                  <a:lnTo>
                    <a:pt x="182701" y="155229"/>
                  </a:lnTo>
                  <a:lnTo>
                    <a:pt x="208785" y="117346"/>
                  </a:lnTo>
                  <a:lnTo>
                    <a:pt x="235630" y="84203"/>
                  </a:lnTo>
                  <a:lnTo>
                    <a:pt x="263046" y="56098"/>
                  </a:lnTo>
                  <a:lnTo>
                    <a:pt x="318832" y="16189"/>
                  </a:lnTo>
                  <a:lnTo>
                    <a:pt x="374623" y="0"/>
                  </a:lnTo>
                  <a:lnTo>
                    <a:pt x="402046" y="1543"/>
                  </a:lnTo>
                  <a:lnTo>
                    <a:pt x="452584" y="24074"/>
                  </a:lnTo>
                  <a:lnTo>
                    <a:pt x="495125" y="70203"/>
                  </a:lnTo>
                  <a:lnTo>
                    <a:pt x="529075" y="137167"/>
                  </a:lnTo>
                  <a:lnTo>
                    <a:pt x="542644" y="177600"/>
                  </a:lnTo>
                  <a:lnTo>
                    <a:pt x="553843" y="222206"/>
                  </a:lnTo>
                  <a:lnTo>
                    <a:pt x="562598" y="270639"/>
                  </a:lnTo>
                  <a:lnTo>
                    <a:pt x="568835" y="322556"/>
                  </a:lnTo>
                  <a:lnTo>
                    <a:pt x="572480" y="377609"/>
                  </a:lnTo>
                  <a:lnTo>
                    <a:pt x="573460" y="435455"/>
                  </a:lnTo>
                  <a:lnTo>
                    <a:pt x="571700" y="495747"/>
                  </a:lnTo>
                  <a:lnTo>
                    <a:pt x="567125" y="558141"/>
                  </a:lnTo>
                  <a:lnTo>
                    <a:pt x="559663" y="622291"/>
                  </a:lnTo>
                  <a:lnTo>
                    <a:pt x="549239" y="687851"/>
                  </a:lnTo>
                  <a:lnTo>
                    <a:pt x="536081" y="752945"/>
                  </a:lnTo>
                  <a:lnTo>
                    <a:pt x="520643" y="815679"/>
                  </a:lnTo>
                  <a:lnTo>
                    <a:pt x="503114" y="875755"/>
                  </a:lnTo>
                  <a:lnTo>
                    <a:pt x="483685" y="932876"/>
                  </a:lnTo>
                  <a:lnTo>
                    <a:pt x="462545" y="986744"/>
                  </a:lnTo>
                  <a:lnTo>
                    <a:pt x="439884" y="1037062"/>
                  </a:lnTo>
                  <a:lnTo>
                    <a:pt x="415892" y="1083533"/>
                  </a:lnTo>
                  <a:lnTo>
                    <a:pt x="390759" y="1125858"/>
                  </a:lnTo>
                  <a:lnTo>
                    <a:pt x="364675" y="1163741"/>
                  </a:lnTo>
                  <a:lnTo>
                    <a:pt x="337830" y="1196884"/>
                  </a:lnTo>
                  <a:lnTo>
                    <a:pt x="310414" y="1224990"/>
                  </a:lnTo>
                  <a:lnTo>
                    <a:pt x="254628" y="1264899"/>
                  </a:lnTo>
                  <a:lnTo>
                    <a:pt x="198836" y="1281088"/>
                  </a:lnTo>
                  <a:lnTo>
                    <a:pt x="171414" y="1279544"/>
                  </a:lnTo>
                  <a:lnTo>
                    <a:pt x="120875" y="1257014"/>
                  </a:lnTo>
                  <a:lnTo>
                    <a:pt x="78335" y="1210885"/>
                  </a:lnTo>
                  <a:lnTo>
                    <a:pt x="44385" y="1143920"/>
                  </a:lnTo>
                  <a:lnTo>
                    <a:pt x="30816" y="1103488"/>
                  </a:lnTo>
                  <a:lnTo>
                    <a:pt x="19617" y="1058882"/>
                  </a:lnTo>
                  <a:lnTo>
                    <a:pt x="10862" y="1010448"/>
                  </a:lnTo>
                  <a:lnTo>
                    <a:pt x="4625" y="958532"/>
                  </a:lnTo>
                  <a:lnTo>
                    <a:pt x="979" y="903478"/>
                  </a:lnTo>
                  <a:lnTo>
                    <a:pt x="0" y="845633"/>
                  </a:lnTo>
                  <a:lnTo>
                    <a:pt x="1760" y="785341"/>
                  </a:lnTo>
                  <a:lnTo>
                    <a:pt x="6334" y="722947"/>
                  </a:lnTo>
                  <a:lnTo>
                    <a:pt x="13796" y="658797"/>
                  </a:lnTo>
                  <a:lnTo>
                    <a:pt x="24221" y="59323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01162" y="2568702"/>
              <a:ext cx="838200" cy="1524000"/>
            </a:xfrm>
            <a:custGeom>
              <a:avLst/>
              <a:gdLst/>
              <a:ahLst/>
              <a:cxnLst/>
              <a:rect l="l" t="t" r="r" b="b"/>
              <a:pathLst>
                <a:path w="838200" h="1524000">
                  <a:moveTo>
                    <a:pt x="0" y="762000"/>
                  </a:moveTo>
                  <a:lnTo>
                    <a:pt x="1260" y="702445"/>
                  </a:lnTo>
                  <a:lnTo>
                    <a:pt x="4980" y="644145"/>
                  </a:lnTo>
                  <a:lnTo>
                    <a:pt x="11065" y="587268"/>
                  </a:lnTo>
                  <a:lnTo>
                    <a:pt x="19424" y="531985"/>
                  </a:lnTo>
                  <a:lnTo>
                    <a:pt x="29962" y="478464"/>
                  </a:lnTo>
                  <a:lnTo>
                    <a:pt x="42587" y="426875"/>
                  </a:lnTo>
                  <a:lnTo>
                    <a:pt x="57206" y="377387"/>
                  </a:lnTo>
                  <a:lnTo>
                    <a:pt x="73725" y="330170"/>
                  </a:lnTo>
                  <a:lnTo>
                    <a:pt x="92053" y="285392"/>
                  </a:lnTo>
                  <a:lnTo>
                    <a:pt x="112094" y="243223"/>
                  </a:lnTo>
                  <a:lnTo>
                    <a:pt x="133758" y="203833"/>
                  </a:lnTo>
                  <a:lnTo>
                    <a:pt x="156949" y="167391"/>
                  </a:lnTo>
                  <a:lnTo>
                    <a:pt x="181576" y="134065"/>
                  </a:lnTo>
                  <a:lnTo>
                    <a:pt x="207546" y="104027"/>
                  </a:lnTo>
                  <a:lnTo>
                    <a:pt x="263139" y="54486"/>
                  </a:lnTo>
                  <a:lnTo>
                    <a:pt x="322985" y="20123"/>
                  </a:lnTo>
                  <a:lnTo>
                    <a:pt x="386340" y="2292"/>
                  </a:lnTo>
                  <a:lnTo>
                    <a:pt x="419100" y="0"/>
                  </a:lnTo>
                  <a:lnTo>
                    <a:pt x="451859" y="2292"/>
                  </a:lnTo>
                  <a:lnTo>
                    <a:pt x="515214" y="20123"/>
                  </a:lnTo>
                  <a:lnTo>
                    <a:pt x="575060" y="54486"/>
                  </a:lnTo>
                  <a:lnTo>
                    <a:pt x="630653" y="104027"/>
                  </a:lnTo>
                  <a:lnTo>
                    <a:pt x="656623" y="134065"/>
                  </a:lnTo>
                  <a:lnTo>
                    <a:pt x="681250" y="167391"/>
                  </a:lnTo>
                  <a:lnTo>
                    <a:pt x="704441" y="203833"/>
                  </a:lnTo>
                  <a:lnTo>
                    <a:pt x="726105" y="243223"/>
                  </a:lnTo>
                  <a:lnTo>
                    <a:pt x="746146" y="285392"/>
                  </a:lnTo>
                  <a:lnTo>
                    <a:pt x="764474" y="330170"/>
                  </a:lnTo>
                  <a:lnTo>
                    <a:pt x="780993" y="377387"/>
                  </a:lnTo>
                  <a:lnTo>
                    <a:pt x="795612" y="426875"/>
                  </a:lnTo>
                  <a:lnTo>
                    <a:pt x="808237" y="478464"/>
                  </a:lnTo>
                  <a:lnTo>
                    <a:pt x="818775" y="531985"/>
                  </a:lnTo>
                  <a:lnTo>
                    <a:pt x="827134" y="587268"/>
                  </a:lnTo>
                  <a:lnTo>
                    <a:pt x="833219" y="644145"/>
                  </a:lnTo>
                  <a:lnTo>
                    <a:pt x="836939" y="702445"/>
                  </a:lnTo>
                  <a:lnTo>
                    <a:pt x="838200" y="762000"/>
                  </a:lnTo>
                  <a:lnTo>
                    <a:pt x="836939" y="821554"/>
                  </a:lnTo>
                  <a:lnTo>
                    <a:pt x="833219" y="879854"/>
                  </a:lnTo>
                  <a:lnTo>
                    <a:pt x="827134" y="936731"/>
                  </a:lnTo>
                  <a:lnTo>
                    <a:pt x="818775" y="992014"/>
                  </a:lnTo>
                  <a:lnTo>
                    <a:pt x="808237" y="1045535"/>
                  </a:lnTo>
                  <a:lnTo>
                    <a:pt x="795612" y="1097124"/>
                  </a:lnTo>
                  <a:lnTo>
                    <a:pt x="780993" y="1146612"/>
                  </a:lnTo>
                  <a:lnTo>
                    <a:pt x="764474" y="1193829"/>
                  </a:lnTo>
                  <a:lnTo>
                    <a:pt x="746146" y="1238607"/>
                  </a:lnTo>
                  <a:lnTo>
                    <a:pt x="726105" y="1280776"/>
                  </a:lnTo>
                  <a:lnTo>
                    <a:pt x="704441" y="1320166"/>
                  </a:lnTo>
                  <a:lnTo>
                    <a:pt x="681250" y="1356608"/>
                  </a:lnTo>
                  <a:lnTo>
                    <a:pt x="656623" y="1389934"/>
                  </a:lnTo>
                  <a:lnTo>
                    <a:pt x="630653" y="1419972"/>
                  </a:lnTo>
                  <a:lnTo>
                    <a:pt x="575060" y="1469513"/>
                  </a:lnTo>
                  <a:lnTo>
                    <a:pt x="515214" y="1503876"/>
                  </a:lnTo>
                  <a:lnTo>
                    <a:pt x="451859" y="1521707"/>
                  </a:lnTo>
                  <a:lnTo>
                    <a:pt x="419100" y="1524000"/>
                  </a:lnTo>
                  <a:lnTo>
                    <a:pt x="386340" y="1521707"/>
                  </a:lnTo>
                  <a:lnTo>
                    <a:pt x="322985" y="1503876"/>
                  </a:lnTo>
                  <a:lnTo>
                    <a:pt x="263139" y="1469513"/>
                  </a:lnTo>
                  <a:lnTo>
                    <a:pt x="207546" y="1419972"/>
                  </a:lnTo>
                  <a:lnTo>
                    <a:pt x="181576" y="1389934"/>
                  </a:lnTo>
                  <a:lnTo>
                    <a:pt x="156949" y="1356608"/>
                  </a:lnTo>
                  <a:lnTo>
                    <a:pt x="133758" y="1320166"/>
                  </a:lnTo>
                  <a:lnTo>
                    <a:pt x="112094" y="1280776"/>
                  </a:lnTo>
                  <a:lnTo>
                    <a:pt x="92053" y="1238607"/>
                  </a:lnTo>
                  <a:lnTo>
                    <a:pt x="73725" y="1193829"/>
                  </a:lnTo>
                  <a:lnTo>
                    <a:pt x="57206" y="1146612"/>
                  </a:lnTo>
                  <a:lnTo>
                    <a:pt x="42587" y="1097124"/>
                  </a:lnTo>
                  <a:lnTo>
                    <a:pt x="29962" y="1045535"/>
                  </a:lnTo>
                  <a:lnTo>
                    <a:pt x="19424" y="992014"/>
                  </a:lnTo>
                  <a:lnTo>
                    <a:pt x="11065" y="936731"/>
                  </a:lnTo>
                  <a:lnTo>
                    <a:pt x="4980" y="879854"/>
                  </a:lnTo>
                  <a:lnTo>
                    <a:pt x="1260" y="821554"/>
                  </a:lnTo>
                  <a:lnTo>
                    <a:pt x="0" y="7620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76750" y="1430079"/>
              <a:ext cx="3009900" cy="2124075"/>
            </a:xfrm>
            <a:custGeom>
              <a:avLst/>
              <a:gdLst/>
              <a:ahLst/>
              <a:cxnLst/>
              <a:rect l="l" t="t" r="r" b="b"/>
              <a:pathLst>
                <a:path w="3009900" h="2124075">
                  <a:moveTo>
                    <a:pt x="1568453" y="987873"/>
                  </a:moveTo>
                  <a:lnTo>
                    <a:pt x="1597666" y="926066"/>
                  </a:lnTo>
                  <a:lnTo>
                    <a:pt x="1657047" y="877387"/>
                  </a:lnTo>
                  <a:lnTo>
                    <a:pt x="1696300" y="858555"/>
                  </a:lnTo>
                  <a:lnTo>
                    <a:pt x="1740995" y="843706"/>
                  </a:lnTo>
                  <a:lnTo>
                    <a:pt x="1790432" y="833073"/>
                  </a:lnTo>
                  <a:lnTo>
                    <a:pt x="1843910" y="826890"/>
                  </a:lnTo>
                  <a:lnTo>
                    <a:pt x="1900728" y="825391"/>
                  </a:lnTo>
                  <a:lnTo>
                    <a:pt x="1960188" y="828809"/>
                  </a:lnTo>
                  <a:lnTo>
                    <a:pt x="2021589" y="837378"/>
                  </a:lnTo>
                  <a:lnTo>
                    <a:pt x="2082078" y="850796"/>
                  </a:lnTo>
                  <a:lnTo>
                    <a:pt x="2138957" y="868366"/>
                  </a:lnTo>
                  <a:lnTo>
                    <a:pt x="2191650" y="889624"/>
                  </a:lnTo>
                  <a:lnTo>
                    <a:pt x="2239581" y="914104"/>
                  </a:lnTo>
                  <a:lnTo>
                    <a:pt x="2282175" y="941344"/>
                  </a:lnTo>
                  <a:lnTo>
                    <a:pt x="2318857" y="970878"/>
                  </a:lnTo>
                  <a:lnTo>
                    <a:pt x="2349051" y="1002243"/>
                  </a:lnTo>
                  <a:lnTo>
                    <a:pt x="2372182" y="1034973"/>
                  </a:lnTo>
                  <a:lnTo>
                    <a:pt x="2394955" y="1102675"/>
                  </a:lnTo>
                  <a:lnTo>
                    <a:pt x="2393445" y="1136717"/>
                  </a:lnTo>
                  <a:lnTo>
                    <a:pt x="2364232" y="1198524"/>
                  </a:lnTo>
                  <a:lnTo>
                    <a:pt x="2304851" y="1247203"/>
                  </a:lnTo>
                  <a:lnTo>
                    <a:pt x="2265598" y="1266035"/>
                  </a:lnTo>
                  <a:lnTo>
                    <a:pt x="2220903" y="1280885"/>
                  </a:lnTo>
                  <a:lnTo>
                    <a:pt x="2171466" y="1291517"/>
                  </a:lnTo>
                  <a:lnTo>
                    <a:pt x="2117988" y="1297700"/>
                  </a:lnTo>
                  <a:lnTo>
                    <a:pt x="2061169" y="1299199"/>
                  </a:lnTo>
                  <a:lnTo>
                    <a:pt x="2001710" y="1295781"/>
                  </a:lnTo>
                  <a:lnTo>
                    <a:pt x="1940309" y="1287212"/>
                  </a:lnTo>
                  <a:lnTo>
                    <a:pt x="1879820" y="1273794"/>
                  </a:lnTo>
                  <a:lnTo>
                    <a:pt x="1822941" y="1256224"/>
                  </a:lnTo>
                  <a:lnTo>
                    <a:pt x="1770248" y="1234966"/>
                  </a:lnTo>
                  <a:lnTo>
                    <a:pt x="1722317" y="1210486"/>
                  </a:lnTo>
                  <a:lnTo>
                    <a:pt x="1679723" y="1183246"/>
                  </a:lnTo>
                  <a:lnTo>
                    <a:pt x="1643041" y="1153712"/>
                  </a:lnTo>
                  <a:lnTo>
                    <a:pt x="1612847" y="1122348"/>
                  </a:lnTo>
                  <a:lnTo>
                    <a:pt x="1589716" y="1089617"/>
                  </a:lnTo>
                  <a:lnTo>
                    <a:pt x="1566943" y="1021916"/>
                  </a:lnTo>
                  <a:lnTo>
                    <a:pt x="1568453" y="987873"/>
                  </a:lnTo>
                  <a:close/>
                </a:path>
                <a:path w="3009900" h="2124075">
                  <a:moveTo>
                    <a:pt x="13719" y="1815024"/>
                  </a:moveTo>
                  <a:lnTo>
                    <a:pt x="4295" y="1781547"/>
                  </a:lnTo>
                  <a:lnTo>
                    <a:pt x="0" y="1747122"/>
                  </a:lnTo>
                  <a:lnTo>
                    <a:pt x="663" y="1711955"/>
                  </a:lnTo>
                  <a:lnTo>
                    <a:pt x="16196" y="1640213"/>
                  </a:lnTo>
                  <a:lnTo>
                    <a:pt x="30728" y="1604049"/>
                  </a:lnTo>
                  <a:lnTo>
                    <a:pt x="49545" y="1567962"/>
                  </a:lnTo>
                  <a:lnTo>
                    <a:pt x="72480" y="1532158"/>
                  </a:lnTo>
                  <a:lnTo>
                    <a:pt x="99365" y="1496841"/>
                  </a:lnTo>
                  <a:lnTo>
                    <a:pt x="130029" y="1462218"/>
                  </a:lnTo>
                  <a:lnTo>
                    <a:pt x="164306" y="1428491"/>
                  </a:lnTo>
                  <a:lnTo>
                    <a:pt x="202027" y="1395868"/>
                  </a:lnTo>
                  <a:lnTo>
                    <a:pt x="243023" y="1364552"/>
                  </a:lnTo>
                  <a:lnTo>
                    <a:pt x="287126" y="1334748"/>
                  </a:lnTo>
                  <a:lnTo>
                    <a:pt x="334168" y="1306663"/>
                  </a:lnTo>
                  <a:lnTo>
                    <a:pt x="383979" y="1280499"/>
                  </a:lnTo>
                  <a:lnTo>
                    <a:pt x="436392" y="1256464"/>
                  </a:lnTo>
                  <a:lnTo>
                    <a:pt x="491239" y="1234761"/>
                  </a:lnTo>
                  <a:lnTo>
                    <a:pt x="547135" y="1215963"/>
                  </a:lnTo>
                  <a:lnTo>
                    <a:pt x="602679" y="1200516"/>
                  </a:lnTo>
                  <a:lnTo>
                    <a:pt x="657609" y="1188371"/>
                  </a:lnTo>
                  <a:lnTo>
                    <a:pt x="711664" y="1179481"/>
                  </a:lnTo>
                  <a:lnTo>
                    <a:pt x="764583" y="1173799"/>
                  </a:lnTo>
                  <a:lnTo>
                    <a:pt x="816105" y="1171275"/>
                  </a:lnTo>
                  <a:lnTo>
                    <a:pt x="865969" y="1171863"/>
                  </a:lnTo>
                  <a:lnTo>
                    <a:pt x="913914" y="1175515"/>
                  </a:lnTo>
                  <a:lnTo>
                    <a:pt x="959678" y="1182183"/>
                  </a:lnTo>
                  <a:lnTo>
                    <a:pt x="1003002" y="1191819"/>
                  </a:lnTo>
                  <a:lnTo>
                    <a:pt x="1043623" y="1204375"/>
                  </a:lnTo>
                  <a:lnTo>
                    <a:pt x="1081281" y="1219803"/>
                  </a:lnTo>
                  <a:lnTo>
                    <a:pt x="1115714" y="1238056"/>
                  </a:lnTo>
                  <a:lnTo>
                    <a:pt x="1173864" y="1282845"/>
                  </a:lnTo>
                  <a:lnTo>
                    <a:pt x="1215983" y="1338358"/>
                  </a:lnTo>
                  <a:lnTo>
                    <a:pt x="1239803" y="1403493"/>
                  </a:lnTo>
                  <a:lnTo>
                    <a:pt x="1244098" y="1437918"/>
                  </a:lnTo>
                  <a:lnTo>
                    <a:pt x="1243435" y="1473085"/>
                  </a:lnTo>
                  <a:lnTo>
                    <a:pt x="1227902" y="1544827"/>
                  </a:lnTo>
                  <a:lnTo>
                    <a:pt x="1213370" y="1580991"/>
                  </a:lnTo>
                  <a:lnTo>
                    <a:pt x="1194553" y="1617078"/>
                  </a:lnTo>
                  <a:lnTo>
                    <a:pt x="1171618" y="1652882"/>
                  </a:lnTo>
                  <a:lnTo>
                    <a:pt x="1144733" y="1688199"/>
                  </a:lnTo>
                  <a:lnTo>
                    <a:pt x="1114069" y="1722823"/>
                  </a:lnTo>
                  <a:lnTo>
                    <a:pt x="1079792" y="1756549"/>
                  </a:lnTo>
                  <a:lnTo>
                    <a:pt x="1042071" y="1789173"/>
                  </a:lnTo>
                  <a:lnTo>
                    <a:pt x="1001075" y="1820489"/>
                  </a:lnTo>
                  <a:lnTo>
                    <a:pt x="956972" y="1850292"/>
                  </a:lnTo>
                  <a:lnTo>
                    <a:pt x="909930" y="1878378"/>
                  </a:lnTo>
                  <a:lnTo>
                    <a:pt x="860119" y="1904541"/>
                  </a:lnTo>
                  <a:lnTo>
                    <a:pt x="807705" y="1928576"/>
                  </a:lnTo>
                  <a:lnTo>
                    <a:pt x="752859" y="1950279"/>
                  </a:lnTo>
                  <a:lnTo>
                    <a:pt x="696963" y="1969077"/>
                  </a:lnTo>
                  <a:lnTo>
                    <a:pt x="641419" y="1984525"/>
                  </a:lnTo>
                  <a:lnTo>
                    <a:pt x="586489" y="1996669"/>
                  </a:lnTo>
                  <a:lnTo>
                    <a:pt x="532434" y="2005559"/>
                  </a:lnTo>
                  <a:lnTo>
                    <a:pt x="479515" y="2011242"/>
                  </a:lnTo>
                  <a:lnTo>
                    <a:pt x="427993" y="2013765"/>
                  </a:lnTo>
                  <a:lnTo>
                    <a:pt x="378129" y="2013177"/>
                  </a:lnTo>
                  <a:lnTo>
                    <a:pt x="330184" y="2009525"/>
                  </a:lnTo>
                  <a:lnTo>
                    <a:pt x="284419" y="2002857"/>
                  </a:lnTo>
                  <a:lnTo>
                    <a:pt x="241096" y="1993221"/>
                  </a:lnTo>
                  <a:lnTo>
                    <a:pt x="200475" y="1980665"/>
                  </a:lnTo>
                  <a:lnTo>
                    <a:pt x="162817" y="1965237"/>
                  </a:lnTo>
                  <a:lnTo>
                    <a:pt x="128384" y="1946984"/>
                  </a:lnTo>
                  <a:lnTo>
                    <a:pt x="70234" y="1902196"/>
                  </a:lnTo>
                  <a:lnTo>
                    <a:pt x="28115" y="1846683"/>
                  </a:lnTo>
                  <a:lnTo>
                    <a:pt x="13719" y="1815024"/>
                  </a:lnTo>
                  <a:close/>
                </a:path>
                <a:path w="3009900" h="2124075">
                  <a:moveTo>
                    <a:pt x="191392" y="1155132"/>
                  </a:moveTo>
                  <a:lnTo>
                    <a:pt x="218136" y="1098393"/>
                  </a:lnTo>
                  <a:lnTo>
                    <a:pt x="269273" y="1052098"/>
                  </a:lnTo>
                  <a:lnTo>
                    <a:pt x="302903" y="1033141"/>
                  </a:lnTo>
                  <a:lnTo>
                    <a:pt x="341328" y="1017126"/>
                  </a:lnTo>
                  <a:lnTo>
                    <a:pt x="384114" y="1004161"/>
                  </a:lnTo>
                  <a:lnTo>
                    <a:pt x="430827" y="994357"/>
                  </a:lnTo>
                  <a:lnTo>
                    <a:pt x="481033" y="987823"/>
                  </a:lnTo>
                  <a:lnTo>
                    <a:pt x="534296" y="984671"/>
                  </a:lnTo>
                  <a:lnTo>
                    <a:pt x="590183" y="985009"/>
                  </a:lnTo>
                  <a:lnTo>
                    <a:pt x="648259" y="988947"/>
                  </a:lnTo>
                  <a:lnTo>
                    <a:pt x="708090" y="996596"/>
                  </a:lnTo>
                  <a:lnTo>
                    <a:pt x="769242" y="1008066"/>
                  </a:lnTo>
                  <a:lnTo>
                    <a:pt x="829654" y="1023065"/>
                  </a:lnTo>
                  <a:lnTo>
                    <a:pt x="887269" y="1040988"/>
                  </a:lnTo>
                  <a:lnTo>
                    <a:pt x="941738" y="1061554"/>
                  </a:lnTo>
                  <a:lnTo>
                    <a:pt x="992712" y="1084484"/>
                  </a:lnTo>
                  <a:lnTo>
                    <a:pt x="1039845" y="1109498"/>
                  </a:lnTo>
                  <a:lnTo>
                    <a:pt x="1082787" y="1136315"/>
                  </a:lnTo>
                  <a:lnTo>
                    <a:pt x="1121191" y="1164657"/>
                  </a:lnTo>
                  <a:lnTo>
                    <a:pt x="1154707" y="1194243"/>
                  </a:lnTo>
                  <a:lnTo>
                    <a:pt x="1182989" y="1224793"/>
                  </a:lnTo>
                  <a:lnTo>
                    <a:pt x="1205687" y="1256027"/>
                  </a:lnTo>
                  <a:lnTo>
                    <a:pt x="1232940" y="1319429"/>
                  </a:lnTo>
                  <a:lnTo>
                    <a:pt x="1236799" y="1351036"/>
                  </a:lnTo>
                  <a:lnTo>
                    <a:pt x="1233681" y="1382208"/>
                  </a:lnTo>
                  <a:lnTo>
                    <a:pt x="1206937" y="1438947"/>
                  </a:lnTo>
                  <a:lnTo>
                    <a:pt x="1155800" y="1485243"/>
                  </a:lnTo>
                  <a:lnTo>
                    <a:pt x="1122170" y="1504199"/>
                  </a:lnTo>
                  <a:lnTo>
                    <a:pt x="1083745" y="1520215"/>
                  </a:lnTo>
                  <a:lnTo>
                    <a:pt x="1040958" y="1533179"/>
                  </a:lnTo>
                  <a:lnTo>
                    <a:pt x="994246" y="1542983"/>
                  </a:lnTo>
                  <a:lnTo>
                    <a:pt x="944040" y="1549517"/>
                  </a:lnTo>
                  <a:lnTo>
                    <a:pt x="890777" y="1552670"/>
                  </a:lnTo>
                  <a:lnTo>
                    <a:pt x="834890" y="1552332"/>
                  </a:lnTo>
                  <a:lnTo>
                    <a:pt x="776814" y="1548393"/>
                  </a:lnTo>
                  <a:lnTo>
                    <a:pt x="716983" y="1540744"/>
                  </a:lnTo>
                  <a:lnTo>
                    <a:pt x="655831" y="1529274"/>
                  </a:lnTo>
                  <a:lnTo>
                    <a:pt x="595419" y="1514275"/>
                  </a:lnTo>
                  <a:lnTo>
                    <a:pt x="537804" y="1496353"/>
                  </a:lnTo>
                  <a:lnTo>
                    <a:pt x="483335" y="1475786"/>
                  </a:lnTo>
                  <a:lnTo>
                    <a:pt x="432361" y="1452856"/>
                  </a:lnTo>
                  <a:lnTo>
                    <a:pt x="385228" y="1427843"/>
                  </a:lnTo>
                  <a:lnTo>
                    <a:pt x="342286" y="1401025"/>
                  </a:lnTo>
                  <a:lnTo>
                    <a:pt x="303882" y="1372683"/>
                  </a:lnTo>
                  <a:lnTo>
                    <a:pt x="270366" y="1343097"/>
                  </a:lnTo>
                  <a:lnTo>
                    <a:pt x="242084" y="1312547"/>
                  </a:lnTo>
                  <a:lnTo>
                    <a:pt x="219386" y="1281313"/>
                  </a:lnTo>
                  <a:lnTo>
                    <a:pt x="192133" y="1217912"/>
                  </a:lnTo>
                  <a:lnTo>
                    <a:pt x="188274" y="1186304"/>
                  </a:lnTo>
                  <a:lnTo>
                    <a:pt x="191392" y="1155132"/>
                  </a:lnTo>
                  <a:close/>
                </a:path>
                <a:path w="3009900" h="2124075">
                  <a:moveTo>
                    <a:pt x="507241" y="499558"/>
                  </a:moveTo>
                  <a:lnTo>
                    <a:pt x="534025" y="442812"/>
                  </a:lnTo>
                  <a:lnTo>
                    <a:pt x="585180" y="396502"/>
                  </a:lnTo>
                  <a:lnTo>
                    <a:pt x="618814" y="377536"/>
                  </a:lnTo>
                  <a:lnTo>
                    <a:pt x="657241" y="361512"/>
                  </a:lnTo>
                  <a:lnTo>
                    <a:pt x="700027" y="348539"/>
                  </a:lnTo>
                  <a:lnTo>
                    <a:pt x="746740" y="338729"/>
                  </a:lnTo>
                  <a:lnTo>
                    <a:pt x="796946" y="332193"/>
                  </a:lnTo>
                  <a:lnTo>
                    <a:pt x="850213" y="329041"/>
                  </a:lnTo>
                  <a:lnTo>
                    <a:pt x="906107" y="329384"/>
                  </a:lnTo>
                  <a:lnTo>
                    <a:pt x="964194" y="333333"/>
                  </a:lnTo>
                  <a:lnTo>
                    <a:pt x="1024042" y="340999"/>
                  </a:lnTo>
                  <a:lnTo>
                    <a:pt x="1085218" y="352492"/>
                  </a:lnTo>
                  <a:lnTo>
                    <a:pt x="1145607" y="367468"/>
                  </a:lnTo>
                  <a:lnTo>
                    <a:pt x="1203205" y="385373"/>
                  </a:lnTo>
                  <a:lnTo>
                    <a:pt x="1257663" y="405928"/>
                  </a:lnTo>
                  <a:lnTo>
                    <a:pt x="1308633" y="428851"/>
                  </a:lnTo>
                  <a:lnTo>
                    <a:pt x="1355765" y="453862"/>
                  </a:lnTo>
                  <a:lnTo>
                    <a:pt x="1398710" y="480678"/>
                  </a:lnTo>
                  <a:lnTo>
                    <a:pt x="1437119" y="509020"/>
                  </a:lnTo>
                  <a:lnTo>
                    <a:pt x="1470643" y="538605"/>
                  </a:lnTo>
                  <a:lnTo>
                    <a:pt x="1498934" y="569154"/>
                  </a:lnTo>
                  <a:lnTo>
                    <a:pt x="1521641" y="600385"/>
                  </a:lnTo>
                  <a:lnTo>
                    <a:pt x="1548909" y="663768"/>
                  </a:lnTo>
                  <a:lnTo>
                    <a:pt x="1552773" y="695359"/>
                  </a:lnTo>
                  <a:lnTo>
                    <a:pt x="1549657" y="726507"/>
                  </a:lnTo>
                  <a:lnTo>
                    <a:pt x="1522873" y="783253"/>
                  </a:lnTo>
                  <a:lnTo>
                    <a:pt x="1471717" y="829564"/>
                  </a:lnTo>
                  <a:lnTo>
                    <a:pt x="1438084" y="848529"/>
                  </a:lnTo>
                  <a:lnTo>
                    <a:pt x="1399657" y="864554"/>
                  </a:lnTo>
                  <a:lnTo>
                    <a:pt x="1356871" y="877526"/>
                  </a:lnTo>
                  <a:lnTo>
                    <a:pt x="1310158" y="887336"/>
                  </a:lnTo>
                  <a:lnTo>
                    <a:pt x="1259951" y="893872"/>
                  </a:lnTo>
                  <a:lnTo>
                    <a:pt x="1206685" y="897024"/>
                  </a:lnTo>
                  <a:lnTo>
                    <a:pt x="1150791" y="896681"/>
                  </a:lnTo>
                  <a:lnTo>
                    <a:pt x="1092704" y="892732"/>
                  </a:lnTo>
                  <a:lnTo>
                    <a:pt x="1032855" y="885066"/>
                  </a:lnTo>
                  <a:lnTo>
                    <a:pt x="971680" y="873573"/>
                  </a:lnTo>
                  <a:lnTo>
                    <a:pt x="911291" y="858598"/>
                  </a:lnTo>
                  <a:lnTo>
                    <a:pt x="853693" y="840692"/>
                  </a:lnTo>
                  <a:lnTo>
                    <a:pt x="799235" y="820137"/>
                  </a:lnTo>
                  <a:lnTo>
                    <a:pt x="748265" y="797214"/>
                  </a:lnTo>
                  <a:lnTo>
                    <a:pt x="701133" y="772204"/>
                  </a:lnTo>
                  <a:lnTo>
                    <a:pt x="658188" y="745387"/>
                  </a:lnTo>
                  <a:lnTo>
                    <a:pt x="619779" y="717046"/>
                  </a:lnTo>
                  <a:lnTo>
                    <a:pt x="586255" y="687460"/>
                  </a:lnTo>
                  <a:lnTo>
                    <a:pt x="557964" y="656911"/>
                  </a:lnTo>
                  <a:lnTo>
                    <a:pt x="535257" y="625681"/>
                  </a:lnTo>
                  <a:lnTo>
                    <a:pt x="507989" y="562297"/>
                  </a:lnTo>
                  <a:lnTo>
                    <a:pt x="504125" y="530707"/>
                  </a:lnTo>
                  <a:lnTo>
                    <a:pt x="507241" y="499558"/>
                  </a:lnTo>
                  <a:close/>
                </a:path>
                <a:path w="3009900" h="2124075">
                  <a:moveTo>
                    <a:pt x="3005331" y="871033"/>
                  </a:moveTo>
                  <a:lnTo>
                    <a:pt x="2979399" y="809766"/>
                  </a:lnTo>
                  <a:lnTo>
                    <a:pt x="2932160" y="758136"/>
                  </a:lnTo>
                  <a:lnTo>
                    <a:pt x="2866476" y="717042"/>
                  </a:lnTo>
                  <a:lnTo>
                    <a:pt x="2827612" y="700728"/>
                  </a:lnTo>
                  <a:lnTo>
                    <a:pt x="2785208" y="687385"/>
                  </a:lnTo>
                  <a:lnTo>
                    <a:pt x="2739625" y="677125"/>
                  </a:lnTo>
                  <a:lnTo>
                    <a:pt x="2691218" y="670063"/>
                  </a:lnTo>
                  <a:lnTo>
                    <a:pt x="2640345" y="666309"/>
                  </a:lnTo>
                  <a:lnTo>
                    <a:pt x="2587365" y="665976"/>
                  </a:lnTo>
                  <a:lnTo>
                    <a:pt x="2532634" y="669177"/>
                  </a:lnTo>
                  <a:lnTo>
                    <a:pt x="2476511" y="676024"/>
                  </a:lnTo>
                  <a:lnTo>
                    <a:pt x="2419353" y="686629"/>
                  </a:lnTo>
                  <a:lnTo>
                    <a:pt x="2362933" y="700754"/>
                  </a:lnTo>
                  <a:lnTo>
                    <a:pt x="2309024" y="717865"/>
                  </a:lnTo>
                  <a:lnTo>
                    <a:pt x="2257901" y="737713"/>
                  </a:lnTo>
                  <a:lnTo>
                    <a:pt x="2209845" y="760045"/>
                  </a:lnTo>
                  <a:lnTo>
                    <a:pt x="2165132" y="784612"/>
                  </a:lnTo>
                  <a:lnTo>
                    <a:pt x="2124040" y="811162"/>
                  </a:lnTo>
                  <a:lnTo>
                    <a:pt x="2086848" y="839445"/>
                  </a:lnTo>
                  <a:lnTo>
                    <a:pt x="2053834" y="869210"/>
                  </a:lnTo>
                  <a:lnTo>
                    <a:pt x="2025274" y="900206"/>
                  </a:lnTo>
                  <a:lnTo>
                    <a:pt x="2001448" y="932181"/>
                  </a:lnTo>
                  <a:lnTo>
                    <a:pt x="1969106" y="998070"/>
                  </a:lnTo>
                  <a:lnTo>
                    <a:pt x="1959033" y="1064868"/>
                  </a:lnTo>
                  <a:lnTo>
                    <a:pt x="1963042" y="1097982"/>
                  </a:lnTo>
                  <a:lnTo>
                    <a:pt x="1988974" y="1159249"/>
                  </a:lnTo>
                  <a:lnTo>
                    <a:pt x="2036213" y="1210880"/>
                  </a:lnTo>
                  <a:lnTo>
                    <a:pt x="2101897" y="1251973"/>
                  </a:lnTo>
                  <a:lnTo>
                    <a:pt x="2140761" y="1268288"/>
                  </a:lnTo>
                  <a:lnTo>
                    <a:pt x="2183164" y="1281631"/>
                  </a:lnTo>
                  <a:lnTo>
                    <a:pt x="2228748" y="1291890"/>
                  </a:lnTo>
                  <a:lnTo>
                    <a:pt x="2277155" y="1298953"/>
                  </a:lnTo>
                  <a:lnTo>
                    <a:pt x="2328028" y="1302707"/>
                  </a:lnTo>
                  <a:lnTo>
                    <a:pt x="2381008" y="1303039"/>
                  </a:lnTo>
                  <a:lnTo>
                    <a:pt x="2435739" y="1299839"/>
                  </a:lnTo>
                  <a:lnTo>
                    <a:pt x="2491862" y="1292992"/>
                  </a:lnTo>
                  <a:lnTo>
                    <a:pt x="2549020" y="1282386"/>
                  </a:lnTo>
                  <a:lnTo>
                    <a:pt x="2605440" y="1268261"/>
                  </a:lnTo>
                  <a:lnTo>
                    <a:pt x="2659349" y="1251150"/>
                  </a:lnTo>
                  <a:lnTo>
                    <a:pt x="2710472" y="1231303"/>
                  </a:lnTo>
                  <a:lnTo>
                    <a:pt x="2758528" y="1208970"/>
                  </a:lnTo>
                  <a:lnTo>
                    <a:pt x="2803241" y="1184403"/>
                  </a:lnTo>
                  <a:lnTo>
                    <a:pt x="2844333" y="1157853"/>
                  </a:lnTo>
                  <a:lnTo>
                    <a:pt x="2881525" y="1129570"/>
                  </a:lnTo>
                  <a:lnTo>
                    <a:pt x="2914539" y="1099805"/>
                  </a:lnTo>
                  <a:lnTo>
                    <a:pt x="2943099" y="1068810"/>
                  </a:lnTo>
                  <a:lnTo>
                    <a:pt x="2966925" y="1036834"/>
                  </a:lnTo>
                  <a:lnTo>
                    <a:pt x="2999266" y="970946"/>
                  </a:lnTo>
                  <a:lnTo>
                    <a:pt x="3009340" y="904147"/>
                  </a:lnTo>
                  <a:lnTo>
                    <a:pt x="3005331" y="871033"/>
                  </a:lnTo>
                  <a:close/>
                </a:path>
                <a:path w="3009900" h="2124075">
                  <a:moveTo>
                    <a:pt x="1475108" y="1718123"/>
                  </a:moveTo>
                  <a:lnTo>
                    <a:pt x="1489141" y="1669318"/>
                  </a:lnTo>
                  <a:lnTo>
                    <a:pt x="1508829" y="1624110"/>
                  </a:lnTo>
                  <a:lnTo>
                    <a:pt x="1533599" y="1582917"/>
                  </a:lnTo>
                  <a:lnTo>
                    <a:pt x="1562879" y="1546156"/>
                  </a:lnTo>
                  <a:lnTo>
                    <a:pt x="1596094" y="1514245"/>
                  </a:lnTo>
                  <a:lnTo>
                    <a:pt x="1632672" y="1487601"/>
                  </a:lnTo>
                  <a:lnTo>
                    <a:pt x="1672040" y="1466642"/>
                  </a:lnTo>
                  <a:lnTo>
                    <a:pt x="1713624" y="1451784"/>
                  </a:lnTo>
                  <a:lnTo>
                    <a:pt x="1756853" y="1443445"/>
                  </a:lnTo>
                  <a:lnTo>
                    <a:pt x="1801152" y="1442043"/>
                  </a:lnTo>
                  <a:lnTo>
                    <a:pt x="1845948" y="1447994"/>
                  </a:lnTo>
                  <a:lnTo>
                    <a:pt x="1889163" y="1461210"/>
                  </a:lnTo>
                  <a:lnTo>
                    <a:pt x="1928869" y="1480911"/>
                  </a:lnTo>
                  <a:lnTo>
                    <a:pt x="1964718" y="1506478"/>
                  </a:lnTo>
                  <a:lnTo>
                    <a:pt x="1996361" y="1537291"/>
                  </a:lnTo>
                  <a:lnTo>
                    <a:pt x="2023450" y="1572733"/>
                  </a:lnTo>
                  <a:lnTo>
                    <a:pt x="2045637" y="1612184"/>
                  </a:lnTo>
                  <a:lnTo>
                    <a:pt x="2062575" y="1655026"/>
                  </a:lnTo>
                  <a:lnTo>
                    <a:pt x="2073914" y="1700638"/>
                  </a:lnTo>
                  <a:lnTo>
                    <a:pt x="2079308" y="1748404"/>
                  </a:lnTo>
                  <a:lnTo>
                    <a:pt x="2078408" y="1797703"/>
                  </a:lnTo>
                  <a:lnTo>
                    <a:pt x="2070865" y="1847917"/>
                  </a:lnTo>
                  <a:lnTo>
                    <a:pt x="2056832" y="1896723"/>
                  </a:lnTo>
                  <a:lnTo>
                    <a:pt x="2037144" y="1941931"/>
                  </a:lnTo>
                  <a:lnTo>
                    <a:pt x="2012374" y="1983123"/>
                  </a:lnTo>
                  <a:lnTo>
                    <a:pt x="1983094" y="2019884"/>
                  </a:lnTo>
                  <a:lnTo>
                    <a:pt x="1949879" y="2051795"/>
                  </a:lnTo>
                  <a:lnTo>
                    <a:pt x="1913301" y="2078439"/>
                  </a:lnTo>
                  <a:lnTo>
                    <a:pt x="1873933" y="2099399"/>
                  </a:lnTo>
                  <a:lnTo>
                    <a:pt x="1832348" y="2114256"/>
                  </a:lnTo>
                  <a:lnTo>
                    <a:pt x="1789120" y="2122595"/>
                  </a:lnTo>
                  <a:lnTo>
                    <a:pt x="1744821" y="2123998"/>
                  </a:lnTo>
                  <a:lnTo>
                    <a:pt x="1700025" y="2118046"/>
                  </a:lnTo>
                  <a:lnTo>
                    <a:pt x="1656810" y="2104830"/>
                  </a:lnTo>
                  <a:lnTo>
                    <a:pt x="1617104" y="2085129"/>
                  </a:lnTo>
                  <a:lnTo>
                    <a:pt x="1581255" y="2059562"/>
                  </a:lnTo>
                  <a:lnTo>
                    <a:pt x="1549612" y="2028749"/>
                  </a:lnTo>
                  <a:lnTo>
                    <a:pt x="1522523" y="1993307"/>
                  </a:lnTo>
                  <a:lnTo>
                    <a:pt x="1500336" y="1953856"/>
                  </a:lnTo>
                  <a:lnTo>
                    <a:pt x="1483398" y="1911015"/>
                  </a:lnTo>
                  <a:lnTo>
                    <a:pt x="1472059" y="1865402"/>
                  </a:lnTo>
                  <a:lnTo>
                    <a:pt x="1466665" y="1817636"/>
                  </a:lnTo>
                  <a:lnTo>
                    <a:pt x="1467565" y="1768337"/>
                  </a:lnTo>
                  <a:lnTo>
                    <a:pt x="1475108" y="1718123"/>
                  </a:lnTo>
                  <a:close/>
                </a:path>
                <a:path w="3009900" h="2124075">
                  <a:moveTo>
                    <a:pt x="1796672" y="415484"/>
                  </a:moveTo>
                  <a:lnTo>
                    <a:pt x="1811208" y="359630"/>
                  </a:lnTo>
                  <a:lnTo>
                    <a:pt x="1829666" y="306626"/>
                  </a:lnTo>
                  <a:lnTo>
                    <a:pt x="1851718" y="256782"/>
                  </a:lnTo>
                  <a:lnTo>
                    <a:pt x="1877032" y="210407"/>
                  </a:lnTo>
                  <a:lnTo>
                    <a:pt x="1905279" y="167808"/>
                  </a:lnTo>
                  <a:lnTo>
                    <a:pt x="1936128" y="129294"/>
                  </a:lnTo>
                  <a:lnTo>
                    <a:pt x="1969249" y="95174"/>
                  </a:lnTo>
                  <a:lnTo>
                    <a:pt x="2004312" y="65756"/>
                  </a:lnTo>
                  <a:lnTo>
                    <a:pt x="2040987" y="41349"/>
                  </a:lnTo>
                  <a:lnTo>
                    <a:pt x="2078943" y="22262"/>
                  </a:lnTo>
                  <a:lnTo>
                    <a:pt x="2117851" y="8802"/>
                  </a:lnTo>
                  <a:lnTo>
                    <a:pt x="2157380" y="1278"/>
                  </a:lnTo>
                  <a:lnTo>
                    <a:pt x="2197200" y="0"/>
                  </a:lnTo>
                  <a:lnTo>
                    <a:pt x="2236981" y="5274"/>
                  </a:lnTo>
                  <a:lnTo>
                    <a:pt x="2275346" y="17027"/>
                  </a:lnTo>
                  <a:lnTo>
                    <a:pt x="2311023" y="34754"/>
                  </a:lnTo>
                  <a:lnTo>
                    <a:pt x="2343841" y="58037"/>
                  </a:lnTo>
                  <a:lnTo>
                    <a:pt x="2373626" y="86459"/>
                  </a:lnTo>
                  <a:lnTo>
                    <a:pt x="2400208" y="119601"/>
                  </a:lnTo>
                  <a:lnTo>
                    <a:pt x="2423413" y="157047"/>
                  </a:lnTo>
                  <a:lnTo>
                    <a:pt x="2443070" y="198378"/>
                  </a:lnTo>
                  <a:lnTo>
                    <a:pt x="2459007" y="243177"/>
                  </a:lnTo>
                  <a:lnTo>
                    <a:pt x="2471050" y="291026"/>
                  </a:lnTo>
                  <a:lnTo>
                    <a:pt x="2479029" y="341508"/>
                  </a:lnTo>
                  <a:lnTo>
                    <a:pt x="2482771" y="394204"/>
                  </a:lnTo>
                  <a:lnTo>
                    <a:pt x="2482103" y="448698"/>
                  </a:lnTo>
                  <a:lnTo>
                    <a:pt x="2476854" y="504572"/>
                  </a:lnTo>
                  <a:lnTo>
                    <a:pt x="2466851" y="561407"/>
                  </a:lnTo>
                  <a:lnTo>
                    <a:pt x="2452315" y="617260"/>
                  </a:lnTo>
                  <a:lnTo>
                    <a:pt x="2433857" y="670258"/>
                  </a:lnTo>
                  <a:lnTo>
                    <a:pt x="2411805" y="720095"/>
                  </a:lnTo>
                  <a:lnTo>
                    <a:pt x="2386491" y="766462"/>
                  </a:lnTo>
                  <a:lnTo>
                    <a:pt x="2358244" y="809052"/>
                  </a:lnTo>
                  <a:lnTo>
                    <a:pt x="2327395" y="847557"/>
                  </a:lnTo>
                  <a:lnTo>
                    <a:pt x="2294274" y="881669"/>
                  </a:lnTo>
                  <a:lnTo>
                    <a:pt x="2259211" y="911081"/>
                  </a:lnTo>
                  <a:lnTo>
                    <a:pt x="2222536" y="935486"/>
                  </a:lnTo>
                  <a:lnTo>
                    <a:pt x="2184580" y="954574"/>
                  </a:lnTo>
                  <a:lnTo>
                    <a:pt x="2145672" y="968039"/>
                  </a:lnTo>
                  <a:lnTo>
                    <a:pt x="2106143" y="975573"/>
                  </a:lnTo>
                  <a:lnTo>
                    <a:pt x="2066323" y="976868"/>
                  </a:lnTo>
                  <a:lnTo>
                    <a:pt x="2026542" y="971617"/>
                  </a:lnTo>
                  <a:lnTo>
                    <a:pt x="1988177" y="959864"/>
                  </a:lnTo>
                  <a:lnTo>
                    <a:pt x="1952500" y="942137"/>
                  </a:lnTo>
                  <a:lnTo>
                    <a:pt x="1919682" y="918854"/>
                  </a:lnTo>
                  <a:lnTo>
                    <a:pt x="1889897" y="890433"/>
                  </a:lnTo>
                  <a:lnTo>
                    <a:pt x="1863315" y="857290"/>
                  </a:lnTo>
                  <a:lnTo>
                    <a:pt x="1840110" y="819845"/>
                  </a:lnTo>
                  <a:lnTo>
                    <a:pt x="1820453" y="778514"/>
                  </a:lnTo>
                  <a:lnTo>
                    <a:pt x="1804516" y="733715"/>
                  </a:lnTo>
                  <a:lnTo>
                    <a:pt x="1792473" y="685865"/>
                  </a:lnTo>
                  <a:lnTo>
                    <a:pt x="1784494" y="635384"/>
                  </a:lnTo>
                  <a:lnTo>
                    <a:pt x="1780752" y="582687"/>
                  </a:lnTo>
                  <a:lnTo>
                    <a:pt x="1781420" y="528193"/>
                  </a:lnTo>
                  <a:lnTo>
                    <a:pt x="1786669" y="472320"/>
                  </a:lnTo>
                  <a:lnTo>
                    <a:pt x="1796672" y="41548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22917" y="1894712"/>
              <a:ext cx="6320790" cy="2578735"/>
            </a:xfrm>
            <a:custGeom>
              <a:avLst/>
              <a:gdLst/>
              <a:ahLst/>
              <a:cxnLst/>
              <a:rect l="l" t="t" r="r" b="b"/>
              <a:pathLst>
                <a:path w="6320790" h="2578735">
                  <a:moveTo>
                    <a:pt x="4051312" y="56769"/>
                  </a:moveTo>
                  <a:lnTo>
                    <a:pt x="4013416" y="37973"/>
                  </a:lnTo>
                  <a:lnTo>
                    <a:pt x="3936885" y="0"/>
                  </a:lnTo>
                  <a:lnTo>
                    <a:pt x="3936962" y="38036"/>
                  </a:lnTo>
                  <a:lnTo>
                    <a:pt x="1449844" y="45339"/>
                  </a:lnTo>
                  <a:lnTo>
                    <a:pt x="1449844" y="83439"/>
                  </a:lnTo>
                  <a:lnTo>
                    <a:pt x="3937050" y="76136"/>
                  </a:lnTo>
                  <a:lnTo>
                    <a:pt x="3937139" y="114300"/>
                  </a:lnTo>
                  <a:lnTo>
                    <a:pt x="4051312" y="56769"/>
                  </a:lnTo>
                  <a:close/>
                </a:path>
                <a:path w="6320790" h="2578735">
                  <a:moveTo>
                    <a:pt x="4732502" y="1482725"/>
                  </a:moveTo>
                  <a:lnTo>
                    <a:pt x="4671834" y="1482725"/>
                  </a:lnTo>
                  <a:lnTo>
                    <a:pt x="4652759" y="1482725"/>
                  </a:lnTo>
                  <a:lnTo>
                    <a:pt x="4651641" y="1520190"/>
                  </a:lnTo>
                  <a:lnTo>
                    <a:pt x="4732502" y="1482725"/>
                  </a:lnTo>
                  <a:close/>
                </a:path>
                <a:path w="6320790" h="2578735">
                  <a:moveTo>
                    <a:pt x="5193081" y="2316480"/>
                  </a:moveTo>
                  <a:lnTo>
                    <a:pt x="5130304" y="2316480"/>
                  </a:lnTo>
                  <a:lnTo>
                    <a:pt x="5111216" y="2316480"/>
                  </a:lnTo>
                  <a:lnTo>
                    <a:pt x="5109603" y="2353818"/>
                  </a:lnTo>
                  <a:lnTo>
                    <a:pt x="5193081" y="2316480"/>
                  </a:lnTo>
                  <a:close/>
                </a:path>
                <a:path w="6320790" h="2578735">
                  <a:moveTo>
                    <a:pt x="5898566" y="695960"/>
                  </a:moveTo>
                  <a:lnTo>
                    <a:pt x="5839345" y="695960"/>
                  </a:lnTo>
                  <a:lnTo>
                    <a:pt x="5820321" y="695960"/>
                  </a:lnTo>
                  <a:lnTo>
                    <a:pt x="5819660" y="733679"/>
                  </a:lnTo>
                  <a:lnTo>
                    <a:pt x="5898566" y="695960"/>
                  </a:lnTo>
                  <a:close/>
                </a:path>
                <a:path w="6320790" h="2578735">
                  <a:moveTo>
                    <a:pt x="6219964" y="832485"/>
                  </a:moveTo>
                  <a:lnTo>
                    <a:pt x="6114300" y="760603"/>
                  </a:lnTo>
                  <a:lnTo>
                    <a:pt x="6109208" y="798449"/>
                  </a:lnTo>
                  <a:lnTo>
                    <a:pt x="5272837" y="686104"/>
                  </a:lnTo>
                  <a:lnTo>
                    <a:pt x="5820334" y="695629"/>
                  </a:lnTo>
                  <a:lnTo>
                    <a:pt x="5839345" y="695629"/>
                  </a:lnTo>
                  <a:lnTo>
                    <a:pt x="5899264" y="695629"/>
                  </a:lnTo>
                  <a:lnTo>
                    <a:pt x="5934976" y="678561"/>
                  </a:lnTo>
                  <a:lnTo>
                    <a:pt x="5821692" y="619379"/>
                  </a:lnTo>
                  <a:lnTo>
                    <a:pt x="5821007" y="657529"/>
                  </a:lnTo>
                  <a:lnTo>
                    <a:pt x="4946866" y="642315"/>
                  </a:lnTo>
                  <a:lnTo>
                    <a:pt x="4618075" y="598144"/>
                  </a:lnTo>
                  <a:lnTo>
                    <a:pt x="4618075" y="636587"/>
                  </a:lnTo>
                  <a:lnTo>
                    <a:pt x="2505481" y="599782"/>
                  </a:lnTo>
                  <a:lnTo>
                    <a:pt x="2153958" y="520496"/>
                  </a:lnTo>
                  <a:lnTo>
                    <a:pt x="3245396" y="452208"/>
                  </a:lnTo>
                  <a:lnTo>
                    <a:pt x="4618075" y="636587"/>
                  </a:lnTo>
                  <a:lnTo>
                    <a:pt x="4618075" y="598144"/>
                  </a:lnTo>
                  <a:lnTo>
                    <a:pt x="3440785" y="439978"/>
                  </a:lnTo>
                  <a:lnTo>
                    <a:pt x="3958259" y="407593"/>
                  </a:lnTo>
                  <a:lnTo>
                    <a:pt x="3960634" y="445516"/>
                  </a:lnTo>
                  <a:lnTo>
                    <a:pt x="4071124" y="381381"/>
                  </a:lnTo>
                  <a:lnTo>
                    <a:pt x="4040301" y="368300"/>
                  </a:lnTo>
                  <a:lnTo>
                    <a:pt x="3953522" y="331470"/>
                  </a:lnTo>
                  <a:lnTo>
                    <a:pt x="3955885" y="369493"/>
                  </a:lnTo>
                  <a:lnTo>
                    <a:pt x="3246551" y="413880"/>
                  </a:lnTo>
                  <a:lnTo>
                    <a:pt x="1071384" y="121666"/>
                  </a:lnTo>
                  <a:lnTo>
                    <a:pt x="1066304" y="159512"/>
                  </a:lnTo>
                  <a:lnTo>
                    <a:pt x="3051149" y="426110"/>
                  </a:lnTo>
                  <a:lnTo>
                    <a:pt x="2021217" y="490562"/>
                  </a:lnTo>
                  <a:lnTo>
                    <a:pt x="387235" y="122047"/>
                  </a:lnTo>
                  <a:lnTo>
                    <a:pt x="378853" y="159131"/>
                  </a:lnTo>
                  <a:lnTo>
                    <a:pt x="1885937" y="499021"/>
                  </a:lnTo>
                  <a:lnTo>
                    <a:pt x="1829701" y="502539"/>
                  </a:lnTo>
                  <a:lnTo>
                    <a:pt x="1831987" y="540639"/>
                  </a:lnTo>
                  <a:lnTo>
                    <a:pt x="2018677" y="528967"/>
                  </a:lnTo>
                  <a:lnTo>
                    <a:pt x="2318181" y="596519"/>
                  </a:lnTo>
                  <a:lnTo>
                    <a:pt x="1297825" y="578739"/>
                  </a:lnTo>
                  <a:lnTo>
                    <a:pt x="1297063" y="616839"/>
                  </a:lnTo>
                  <a:lnTo>
                    <a:pt x="2501328" y="637819"/>
                  </a:lnTo>
                  <a:lnTo>
                    <a:pt x="4423295" y="1071257"/>
                  </a:lnTo>
                  <a:lnTo>
                    <a:pt x="4414913" y="1108456"/>
                  </a:lnTo>
                  <a:lnTo>
                    <a:pt x="4538992" y="1077849"/>
                  </a:lnTo>
                  <a:lnTo>
                    <a:pt x="4536033" y="1075436"/>
                  </a:lnTo>
                  <a:lnTo>
                    <a:pt x="4440059" y="996950"/>
                  </a:lnTo>
                  <a:lnTo>
                    <a:pt x="4431665" y="1034173"/>
                  </a:lnTo>
                  <a:lnTo>
                    <a:pt x="2688628" y="641083"/>
                  </a:lnTo>
                  <a:lnTo>
                    <a:pt x="4944122" y="680377"/>
                  </a:lnTo>
                  <a:lnTo>
                    <a:pt x="6104128" y="836168"/>
                  </a:lnTo>
                  <a:lnTo>
                    <a:pt x="6099060" y="873887"/>
                  </a:lnTo>
                  <a:lnTo>
                    <a:pt x="6201791" y="838708"/>
                  </a:lnTo>
                  <a:lnTo>
                    <a:pt x="6219964" y="832485"/>
                  </a:lnTo>
                  <a:close/>
                </a:path>
                <a:path w="6320790" h="2578735">
                  <a:moveTo>
                    <a:pt x="6320549" y="2149221"/>
                  </a:moveTo>
                  <a:lnTo>
                    <a:pt x="6213995" y="2078736"/>
                  </a:lnTo>
                  <a:lnTo>
                    <a:pt x="6209373" y="2116569"/>
                  </a:lnTo>
                  <a:lnTo>
                    <a:pt x="5379390" y="2015566"/>
                  </a:lnTo>
                  <a:lnTo>
                    <a:pt x="5436628" y="2004441"/>
                  </a:lnTo>
                  <a:lnTo>
                    <a:pt x="5428627" y="1997202"/>
                  </a:lnTo>
                  <a:lnTo>
                    <a:pt x="5341886" y="1918716"/>
                  </a:lnTo>
                  <a:lnTo>
                    <a:pt x="5331650" y="1955393"/>
                  </a:lnTo>
                  <a:lnTo>
                    <a:pt x="4023728" y="1591056"/>
                  </a:lnTo>
                  <a:lnTo>
                    <a:pt x="5448909" y="1747227"/>
                  </a:lnTo>
                  <a:lnTo>
                    <a:pt x="5444756" y="1785112"/>
                  </a:lnTo>
                  <a:lnTo>
                    <a:pt x="5541619" y="1749298"/>
                  </a:lnTo>
                  <a:lnTo>
                    <a:pt x="5564644" y="1740789"/>
                  </a:lnTo>
                  <a:lnTo>
                    <a:pt x="5457202" y="1671574"/>
                  </a:lnTo>
                  <a:lnTo>
                    <a:pt x="5453050" y="1709381"/>
                  </a:lnTo>
                  <a:lnTo>
                    <a:pt x="3797135" y="1527937"/>
                  </a:lnTo>
                  <a:lnTo>
                    <a:pt x="3563086" y="1462747"/>
                  </a:lnTo>
                  <a:lnTo>
                    <a:pt x="3563086" y="1502295"/>
                  </a:lnTo>
                  <a:lnTo>
                    <a:pt x="2911614" y="1430896"/>
                  </a:lnTo>
                  <a:lnTo>
                    <a:pt x="3353536" y="1443913"/>
                  </a:lnTo>
                  <a:lnTo>
                    <a:pt x="3563086" y="1502295"/>
                  </a:lnTo>
                  <a:lnTo>
                    <a:pt x="3563086" y="1462747"/>
                  </a:lnTo>
                  <a:lnTo>
                    <a:pt x="3512299" y="1448587"/>
                  </a:lnTo>
                  <a:lnTo>
                    <a:pt x="4652772" y="1482166"/>
                  </a:lnTo>
                  <a:lnTo>
                    <a:pt x="4671847" y="1482166"/>
                  </a:lnTo>
                  <a:lnTo>
                    <a:pt x="4733709" y="1482166"/>
                  </a:lnTo>
                  <a:lnTo>
                    <a:pt x="4767592" y="1466469"/>
                  </a:lnTo>
                  <a:lnTo>
                    <a:pt x="4655070" y="1406017"/>
                  </a:lnTo>
                  <a:lnTo>
                    <a:pt x="4653927" y="1444066"/>
                  </a:lnTo>
                  <a:lnTo>
                    <a:pt x="3359226" y="1405953"/>
                  </a:lnTo>
                  <a:lnTo>
                    <a:pt x="2052840" y="1042035"/>
                  </a:lnTo>
                  <a:lnTo>
                    <a:pt x="5139525" y="1412379"/>
                  </a:lnTo>
                  <a:lnTo>
                    <a:pt x="5135003" y="1450213"/>
                  </a:lnTo>
                  <a:lnTo>
                    <a:pt x="5234038" y="1414653"/>
                  </a:lnTo>
                  <a:lnTo>
                    <a:pt x="5255272" y="1407033"/>
                  </a:lnTo>
                  <a:lnTo>
                    <a:pt x="5148592" y="1336675"/>
                  </a:lnTo>
                  <a:lnTo>
                    <a:pt x="5144059" y="1374546"/>
                  </a:lnTo>
                  <a:lnTo>
                    <a:pt x="1810766" y="974598"/>
                  </a:lnTo>
                  <a:lnTo>
                    <a:pt x="1759724" y="960374"/>
                  </a:lnTo>
                  <a:lnTo>
                    <a:pt x="1757553" y="968209"/>
                  </a:lnTo>
                  <a:lnTo>
                    <a:pt x="62242" y="764794"/>
                  </a:lnTo>
                  <a:lnTo>
                    <a:pt x="57670" y="802640"/>
                  </a:lnTo>
                  <a:lnTo>
                    <a:pt x="1803552" y="1012126"/>
                  </a:lnTo>
                  <a:lnTo>
                    <a:pt x="3200476" y="1401279"/>
                  </a:lnTo>
                  <a:lnTo>
                    <a:pt x="2435758" y="1378750"/>
                  </a:lnTo>
                  <a:lnTo>
                    <a:pt x="4076" y="1112266"/>
                  </a:lnTo>
                  <a:lnTo>
                    <a:pt x="0" y="1150112"/>
                  </a:lnTo>
                  <a:lnTo>
                    <a:pt x="1957844" y="1364665"/>
                  </a:lnTo>
                  <a:lnTo>
                    <a:pt x="1145552" y="1340739"/>
                  </a:lnTo>
                  <a:lnTo>
                    <a:pt x="1144536" y="1378839"/>
                  </a:lnTo>
                  <a:lnTo>
                    <a:pt x="2433701" y="1416812"/>
                  </a:lnTo>
                  <a:lnTo>
                    <a:pt x="3789654" y="1565414"/>
                  </a:lnTo>
                  <a:lnTo>
                    <a:pt x="5321401" y="1992109"/>
                  </a:lnTo>
                  <a:lnTo>
                    <a:pt x="5316969" y="2007971"/>
                  </a:lnTo>
                  <a:lnTo>
                    <a:pt x="461530" y="1417066"/>
                  </a:lnTo>
                  <a:lnTo>
                    <a:pt x="456958" y="1454912"/>
                  </a:lnTo>
                  <a:lnTo>
                    <a:pt x="2063673" y="1650415"/>
                  </a:lnTo>
                  <a:lnTo>
                    <a:pt x="2053983" y="1682877"/>
                  </a:lnTo>
                  <a:lnTo>
                    <a:pt x="3864013" y="2223655"/>
                  </a:lnTo>
                  <a:lnTo>
                    <a:pt x="1069606" y="2102739"/>
                  </a:lnTo>
                  <a:lnTo>
                    <a:pt x="1068082" y="2140839"/>
                  </a:lnTo>
                  <a:lnTo>
                    <a:pt x="4013035" y="2268182"/>
                  </a:lnTo>
                  <a:lnTo>
                    <a:pt x="4928463" y="2541676"/>
                  </a:lnTo>
                  <a:lnTo>
                    <a:pt x="4917579" y="2578227"/>
                  </a:lnTo>
                  <a:lnTo>
                    <a:pt x="5043436" y="2556129"/>
                  </a:lnTo>
                  <a:lnTo>
                    <a:pt x="5033823" y="2547112"/>
                  </a:lnTo>
                  <a:lnTo>
                    <a:pt x="4950218" y="2468626"/>
                  </a:lnTo>
                  <a:lnTo>
                    <a:pt x="4939322" y="2505214"/>
                  </a:lnTo>
                  <a:lnTo>
                    <a:pt x="4168571" y="2274913"/>
                  </a:lnTo>
                  <a:lnTo>
                    <a:pt x="5111254" y="2315667"/>
                  </a:lnTo>
                  <a:lnTo>
                    <a:pt x="5130330" y="2315667"/>
                  </a:lnTo>
                  <a:lnTo>
                    <a:pt x="5194922" y="2315667"/>
                  </a:lnTo>
                  <a:lnTo>
                    <a:pt x="5226316" y="2301621"/>
                  </a:lnTo>
                  <a:lnTo>
                    <a:pt x="5114556" y="2239645"/>
                  </a:lnTo>
                  <a:lnTo>
                    <a:pt x="5112905" y="2277694"/>
                  </a:lnTo>
                  <a:lnTo>
                    <a:pt x="4019575" y="2230386"/>
                  </a:lnTo>
                  <a:lnTo>
                    <a:pt x="2088934" y="1653489"/>
                  </a:lnTo>
                  <a:lnTo>
                    <a:pt x="6204763" y="2154275"/>
                  </a:lnTo>
                  <a:lnTo>
                    <a:pt x="6200152" y="2192147"/>
                  </a:lnTo>
                  <a:lnTo>
                    <a:pt x="6299886" y="2156587"/>
                  </a:lnTo>
                  <a:lnTo>
                    <a:pt x="6320549" y="2149221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38872" y="3035808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38872" y="3035808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39683" y="42230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39683" y="42230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19516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19516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56092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56092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93380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93380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46363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1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46363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1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3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099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099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94092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94092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885175" y="288798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85175" y="288798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21751" y="25527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1751" y="25527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82939" y="314706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82939" y="314706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791956" y="25908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791956" y="25908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14260" y="195834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14260" y="195834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38260" y="218236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38260" y="218236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791956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791956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9622535" y="2474976"/>
            <a:ext cx="45720" cy="45720"/>
            <a:chOff x="9622535" y="2474976"/>
            <a:chExt cx="45720" cy="45720"/>
          </a:xfrm>
        </p:grpSpPr>
        <p:sp>
          <p:nvSpPr>
            <p:cNvPr id="81" name="object 81"/>
            <p:cNvSpPr/>
            <p:nvPr/>
          </p:nvSpPr>
          <p:spPr>
            <a:xfrm>
              <a:off x="9627107" y="247954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27107" y="247954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9585959" y="2919983"/>
            <a:ext cx="45720" cy="45720"/>
            <a:chOff x="9585959" y="2919983"/>
            <a:chExt cx="45720" cy="45720"/>
          </a:xfrm>
        </p:grpSpPr>
        <p:sp>
          <p:nvSpPr>
            <p:cNvPr id="84" name="object 84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10056876" y="3031235"/>
            <a:ext cx="45720" cy="47625"/>
            <a:chOff x="10056876" y="3031235"/>
            <a:chExt cx="45720" cy="47625"/>
          </a:xfrm>
        </p:grpSpPr>
        <p:sp>
          <p:nvSpPr>
            <p:cNvPr id="87" name="object 87"/>
            <p:cNvSpPr/>
            <p:nvPr/>
          </p:nvSpPr>
          <p:spPr>
            <a:xfrm>
              <a:off x="10061448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061448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9985247" y="2622804"/>
            <a:ext cx="44450" cy="45720"/>
            <a:chOff x="9985247" y="2622804"/>
            <a:chExt cx="44450" cy="45720"/>
          </a:xfrm>
        </p:grpSpPr>
        <p:sp>
          <p:nvSpPr>
            <p:cNvPr id="90" name="object 90"/>
            <p:cNvSpPr/>
            <p:nvPr/>
          </p:nvSpPr>
          <p:spPr>
            <a:xfrm>
              <a:off x="9989819" y="262737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989819" y="262737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8278368" y="4590288"/>
            <a:ext cx="45720" cy="45720"/>
            <a:chOff x="8278368" y="4590288"/>
            <a:chExt cx="45720" cy="45720"/>
          </a:xfrm>
        </p:grpSpPr>
        <p:sp>
          <p:nvSpPr>
            <p:cNvPr id="93" name="object 93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7917180" y="2325623"/>
            <a:ext cx="45720" cy="47625"/>
            <a:chOff x="7917180" y="2325623"/>
            <a:chExt cx="45720" cy="47625"/>
          </a:xfrm>
        </p:grpSpPr>
        <p:sp>
          <p:nvSpPr>
            <p:cNvPr id="96" name="object 96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7082028" y="2066544"/>
            <a:ext cx="45720" cy="45720"/>
            <a:chOff x="7082028" y="2066544"/>
            <a:chExt cx="45720" cy="45720"/>
          </a:xfrm>
        </p:grpSpPr>
        <p:sp>
          <p:nvSpPr>
            <p:cNvPr id="99" name="object 99"/>
            <p:cNvSpPr/>
            <p:nvPr/>
          </p:nvSpPr>
          <p:spPr>
            <a:xfrm>
              <a:off x="7086600" y="2071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086600" y="2071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8715756" y="3217164"/>
            <a:ext cx="44450" cy="45720"/>
            <a:chOff x="8715756" y="3217164"/>
            <a:chExt cx="44450" cy="45720"/>
          </a:xfrm>
        </p:grpSpPr>
        <p:sp>
          <p:nvSpPr>
            <p:cNvPr id="102" name="object 102"/>
            <p:cNvSpPr/>
            <p:nvPr/>
          </p:nvSpPr>
          <p:spPr>
            <a:xfrm>
              <a:off x="8720328" y="32217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720328" y="32217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8715756" y="2845307"/>
            <a:ext cx="44450" cy="47625"/>
            <a:chOff x="8715756" y="2845307"/>
            <a:chExt cx="44450" cy="47625"/>
          </a:xfrm>
        </p:grpSpPr>
        <p:sp>
          <p:nvSpPr>
            <p:cNvPr id="105" name="object 105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8787383" y="2956560"/>
            <a:ext cx="45720" cy="47625"/>
            <a:chOff x="8787383" y="2956560"/>
            <a:chExt cx="45720" cy="47625"/>
          </a:xfrm>
        </p:grpSpPr>
        <p:sp>
          <p:nvSpPr>
            <p:cNvPr id="108" name="object 108"/>
            <p:cNvSpPr/>
            <p:nvPr/>
          </p:nvSpPr>
          <p:spPr>
            <a:xfrm>
              <a:off x="8791955" y="29611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791955" y="29611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dirty="0"/>
              <a:t>Visual words: main</a:t>
            </a:r>
            <a:r>
              <a:rPr spc="-60" dirty="0"/>
              <a:t> </a:t>
            </a:r>
            <a:r>
              <a:rPr dirty="0"/>
              <a:t>idea</a:t>
            </a:r>
          </a:p>
        </p:txBody>
      </p:sp>
      <p:sp>
        <p:nvSpPr>
          <p:cNvPr id="111" name="object 1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35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577339"/>
            <a:ext cx="4191000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3200" y="1577339"/>
            <a:ext cx="3733800" cy="3124200"/>
          </a:xfrm>
          <a:custGeom>
            <a:avLst/>
            <a:gdLst/>
            <a:ahLst/>
            <a:cxnLst/>
            <a:rect l="l" t="t" r="r" b="b"/>
            <a:pathLst>
              <a:path w="3733800" h="3124200">
                <a:moveTo>
                  <a:pt x="0" y="3124200"/>
                </a:moveTo>
                <a:lnTo>
                  <a:pt x="3733800" y="3124200"/>
                </a:lnTo>
                <a:lnTo>
                  <a:pt x="3733800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67711" y="1801367"/>
            <a:ext cx="7835265" cy="2735580"/>
            <a:chOff x="2267711" y="1801367"/>
            <a:chExt cx="7835265" cy="2735580"/>
          </a:xfrm>
        </p:grpSpPr>
        <p:sp>
          <p:nvSpPr>
            <p:cNvPr id="5" name="object 5"/>
            <p:cNvSpPr/>
            <p:nvPr/>
          </p:nvSpPr>
          <p:spPr>
            <a:xfrm>
              <a:off x="2267711" y="1846948"/>
              <a:ext cx="3903624" cy="26899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87625" y="1859533"/>
              <a:ext cx="7472045" cy="2313305"/>
            </a:xfrm>
            <a:custGeom>
              <a:avLst/>
              <a:gdLst/>
              <a:ahLst/>
              <a:cxnLst/>
              <a:rect l="l" t="t" r="r" b="b"/>
              <a:pathLst>
                <a:path w="7472045" h="2313304">
                  <a:moveTo>
                    <a:pt x="5513311" y="1937664"/>
                  </a:moveTo>
                  <a:lnTo>
                    <a:pt x="766064" y="1909318"/>
                  </a:lnTo>
                  <a:lnTo>
                    <a:pt x="765810" y="1947418"/>
                  </a:lnTo>
                  <a:lnTo>
                    <a:pt x="5513057" y="1975764"/>
                  </a:lnTo>
                  <a:lnTo>
                    <a:pt x="5513311" y="1937664"/>
                  </a:lnTo>
                  <a:close/>
                </a:path>
                <a:path w="7472045" h="2313304">
                  <a:moveTo>
                    <a:pt x="5589867" y="1975866"/>
                  </a:moveTo>
                  <a:lnTo>
                    <a:pt x="5532120" y="1975866"/>
                  </a:lnTo>
                  <a:lnTo>
                    <a:pt x="5513057" y="1975866"/>
                  </a:lnTo>
                  <a:lnTo>
                    <a:pt x="5512816" y="2013839"/>
                  </a:lnTo>
                  <a:lnTo>
                    <a:pt x="5589867" y="1975866"/>
                  </a:lnTo>
                  <a:close/>
                </a:path>
                <a:path w="7472045" h="2313304">
                  <a:moveTo>
                    <a:pt x="5627497" y="1957324"/>
                  </a:moveTo>
                  <a:lnTo>
                    <a:pt x="5588711" y="1937664"/>
                  </a:lnTo>
                  <a:lnTo>
                    <a:pt x="5513578" y="1899539"/>
                  </a:lnTo>
                  <a:lnTo>
                    <a:pt x="5513311" y="1937664"/>
                  </a:lnTo>
                  <a:lnTo>
                    <a:pt x="5513057" y="1975764"/>
                  </a:lnTo>
                  <a:lnTo>
                    <a:pt x="5532120" y="1975866"/>
                  </a:lnTo>
                  <a:lnTo>
                    <a:pt x="5590095" y="1975764"/>
                  </a:lnTo>
                  <a:lnTo>
                    <a:pt x="5627497" y="1957324"/>
                  </a:lnTo>
                  <a:close/>
                </a:path>
                <a:path w="7472045" h="2313304">
                  <a:moveTo>
                    <a:pt x="5734177" y="1756156"/>
                  </a:moveTo>
                  <a:lnTo>
                    <a:pt x="5696077" y="1737106"/>
                  </a:lnTo>
                  <a:lnTo>
                    <a:pt x="5619877" y="1699006"/>
                  </a:lnTo>
                  <a:lnTo>
                    <a:pt x="5619877" y="1737106"/>
                  </a:lnTo>
                  <a:lnTo>
                    <a:pt x="2100961" y="1737106"/>
                  </a:lnTo>
                  <a:lnTo>
                    <a:pt x="2100961" y="1775206"/>
                  </a:lnTo>
                  <a:lnTo>
                    <a:pt x="5619877" y="1775206"/>
                  </a:lnTo>
                  <a:lnTo>
                    <a:pt x="5619877" y="1813306"/>
                  </a:lnTo>
                  <a:lnTo>
                    <a:pt x="5696077" y="1775206"/>
                  </a:lnTo>
                  <a:lnTo>
                    <a:pt x="5734177" y="1756156"/>
                  </a:lnTo>
                  <a:close/>
                </a:path>
                <a:path w="7472045" h="2313304">
                  <a:moveTo>
                    <a:pt x="5772315" y="2275332"/>
                  </a:moveTo>
                  <a:lnTo>
                    <a:pt x="5711571" y="2275332"/>
                  </a:lnTo>
                  <a:lnTo>
                    <a:pt x="5692457" y="2275332"/>
                  </a:lnTo>
                  <a:lnTo>
                    <a:pt x="5691378" y="2312924"/>
                  </a:lnTo>
                  <a:lnTo>
                    <a:pt x="5772315" y="2275332"/>
                  </a:lnTo>
                  <a:close/>
                </a:path>
                <a:path w="7472045" h="2313304">
                  <a:moveTo>
                    <a:pt x="5807329" y="2259076"/>
                  </a:moveTo>
                  <a:lnTo>
                    <a:pt x="5694680" y="2198624"/>
                  </a:lnTo>
                  <a:lnTo>
                    <a:pt x="5693575" y="2236686"/>
                  </a:lnTo>
                  <a:lnTo>
                    <a:pt x="1481201" y="2115058"/>
                  </a:lnTo>
                  <a:lnTo>
                    <a:pt x="1480185" y="2153158"/>
                  </a:lnTo>
                  <a:lnTo>
                    <a:pt x="5692470" y="2274786"/>
                  </a:lnTo>
                  <a:lnTo>
                    <a:pt x="5711583" y="2274786"/>
                  </a:lnTo>
                  <a:lnTo>
                    <a:pt x="5773509" y="2274786"/>
                  </a:lnTo>
                  <a:lnTo>
                    <a:pt x="5807329" y="2259076"/>
                  </a:lnTo>
                  <a:close/>
                </a:path>
                <a:path w="7472045" h="2313304">
                  <a:moveTo>
                    <a:pt x="6595415" y="650240"/>
                  </a:moveTo>
                  <a:lnTo>
                    <a:pt x="6529451" y="650240"/>
                  </a:lnTo>
                  <a:lnTo>
                    <a:pt x="6510312" y="650240"/>
                  </a:lnTo>
                  <a:lnTo>
                    <a:pt x="6507861" y="686943"/>
                  </a:lnTo>
                  <a:lnTo>
                    <a:pt x="6595415" y="650240"/>
                  </a:lnTo>
                  <a:close/>
                </a:path>
                <a:path w="7472045" h="2313304">
                  <a:moveTo>
                    <a:pt x="6660299" y="767588"/>
                  </a:moveTo>
                  <a:lnTo>
                    <a:pt x="6596634" y="767588"/>
                  </a:lnTo>
                  <a:lnTo>
                    <a:pt x="6577571" y="767588"/>
                  </a:lnTo>
                  <a:lnTo>
                    <a:pt x="6575679" y="804672"/>
                  </a:lnTo>
                  <a:lnTo>
                    <a:pt x="6660299" y="767588"/>
                  </a:lnTo>
                  <a:close/>
                </a:path>
                <a:path w="7472045" h="2313304">
                  <a:moveTo>
                    <a:pt x="6749161" y="2056384"/>
                  </a:moveTo>
                  <a:lnTo>
                    <a:pt x="6634988" y="1998980"/>
                  </a:lnTo>
                  <a:lnTo>
                    <a:pt x="6634899" y="2037181"/>
                  </a:lnTo>
                  <a:lnTo>
                    <a:pt x="2029333" y="2028190"/>
                  </a:lnTo>
                  <a:lnTo>
                    <a:pt x="2029333" y="2066290"/>
                  </a:lnTo>
                  <a:lnTo>
                    <a:pt x="6634810" y="2075281"/>
                  </a:lnTo>
                  <a:lnTo>
                    <a:pt x="6634734" y="2113280"/>
                  </a:lnTo>
                  <a:lnTo>
                    <a:pt x="6711099" y="2075307"/>
                  </a:lnTo>
                  <a:lnTo>
                    <a:pt x="6749161" y="2056384"/>
                  </a:lnTo>
                  <a:close/>
                </a:path>
                <a:path w="7472045" h="2313304">
                  <a:moveTo>
                    <a:pt x="7471537" y="1090168"/>
                  </a:moveTo>
                  <a:lnTo>
                    <a:pt x="7435697" y="1073277"/>
                  </a:lnTo>
                  <a:lnTo>
                    <a:pt x="7355967" y="1035685"/>
                  </a:lnTo>
                  <a:lnTo>
                    <a:pt x="7356843" y="1073721"/>
                  </a:lnTo>
                  <a:lnTo>
                    <a:pt x="4141838" y="1148092"/>
                  </a:lnTo>
                  <a:lnTo>
                    <a:pt x="5848337" y="957757"/>
                  </a:lnTo>
                  <a:lnTo>
                    <a:pt x="6293472" y="1040714"/>
                  </a:lnTo>
                  <a:lnTo>
                    <a:pt x="6286500" y="1078103"/>
                  </a:lnTo>
                  <a:lnTo>
                    <a:pt x="6404864" y="1044194"/>
                  </a:lnTo>
                  <a:lnTo>
                    <a:pt x="6409309" y="1042924"/>
                  </a:lnTo>
                  <a:lnTo>
                    <a:pt x="6307455" y="965835"/>
                  </a:lnTo>
                  <a:lnTo>
                    <a:pt x="6300470" y="1003261"/>
                  </a:lnTo>
                  <a:lnTo>
                    <a:pt x="5978385" y="943241"/>
                  </a:lnTo>
                  <a:lnTo>
                    <a:pt x="6851002" y="845908"/>
                  </a:lnTo>
                  <a:lnTo>
                    <a:pt x="6855206" y="883793"/>
                  </a:lnTo>
                  <a:lnTo>
                    <a:pt x="6962521" y="814324"/>
                  </a:lnTo>
                  <a:lnTo>
                    <a:pt x="6939712" y="805942"/>
                  </a:lnTo>
                  <a:lnTo>
                    <a:pt x="6842633" y="770255"/>
                  </a:lnTo>
                  <a:lnTo>
                    <a:pt x="6846811" y="808062"/>
                  </a:lnTo>
                  <a:lnTo>
                    <a:pt x="5849759" y="919276"/>
                  </a:lnTo>
                  <a:lnTo>
                    <a:pt x="5719724" y="895045"/>
                  </a:lnTo>
                  <a:lnTo>
                    <a:pt x="5719724" y="933780"/>
                  </a:lnTo>
                  <a:lnTo>
                    <a:pt x="3708362" y="1158113"/>
                  </a:lnTo>
                  <a:lnTo>
                    <a:pt x="3277197" y="1168095"/>
                  </a:lnTo>
                  <a:lnTo>
                    <a:pt x="3277197" y="1206207"/>
                  </a:lnTo>
                  <a:lnTo>
                    <a:pt x="3165767" y="1218641"/>
                  </a:lnTo>
                  <a:lnTo>
                    <a:pt x="3100146" y="1210310"/>
                  </a:lnTo>
                  <a:lnTo>
                    <a:pt x="3277197" y="1206207"/>
                  </a:lnTo>
                  <a:lnTo>
                    <a:pt x="3277197" y="1168095"/>
                  </a:lnTo>
                  <a:lnTo>
                    <a:pt x="3051098" y="1173314"/>
                  </a:lnTo>
                  <a:lnTo>
                    <a:pt x="4389488" y="787361"/>
                  </a:lnTo>
                  <a:lnTo>
                    <a:pt x="4622825" y="751128"/>
                  </a:lnTo>
                  <a:lnTo>
                    <a:pt x="4745698" y="752233"/>
                  </a:lnTo>
                  <a:lnTo>
                    <a:pt x="5719724" y="933780"/>
                  </a:lnTo>
                  <a:lnTo>
                    <a:pt x="5719724" y="895045"/>
                  </a:lnTo>
                  <a:lnTo>
                    <a:pt x="5103634" y="780224"/>
                  </a:lnTo>
                  <a:lnTo>
                    <a:pt x="5667248" y="844677"/>
                  </a:lnTo>
                  <a:lnTo>
                    <a:pt x="5662930" y="882523"/>
                  </a:lnTo>
                  <a:lnTo>
                    <a:pt x="5760669" y="846836"/>
                  </a:lnTo>
                  <a:lnTo>
                    <a:pt x="5782945" y="838708"/>
                  </a:lnTo>
                  <a:lnTo>
                    <a:pt x="5675884" y="768985"/>
                  </a:lnTo>
                  <a:lnTo>
                    <a:pt x="5671566" y="806831"/>
                  </a:lnTo>
                  <a:lnTo>
                    <a:pt x="5535663" y="791298"/>
                  </a:lnTo>
                  <a:lnTo>
                    <a:pt x="5601017" y="759333"/>
                  </a:lnTo>
                  <a:lnTo>
                    <a:pt x="5542788" y="759333"/>
                  </a:lnTo>
                  <a:lnTo>
                    <a:pt x="5523687" y="759333"/>
                  </a:lnTo>
                  <a:lnTo>
                    <a:pt x="5523420" y="789889"/>
                  </a:lnTo>
                  <a:lnTo>
                    <a:pt x="5232057" y="756564"/>
                  </a:lnTo>
                  <a:lnTo>
                    <a:pt x="5523687" y="759167"/>
                  </a:lnTo>
                  <a:lnTo>
                    <a:pt x="5542788" y="759333"/>
                  </a:lnTo>
                  <a:lnTo>
                    <a:pt x="5601360" y="759167"/>
                  </a:lnTo>
                  <a:lnTo>
                    <a:pt x="5638165" y="741172"/>
                  </a:lnTo>
                  <a:lnTo>
                    <a:pt x="5589549" y="716330"/>
                  </a:lnTo>
                  <a:lnTo>
                    <a:pt x="6577622" y="766622"/>
                  </a:lnTo>
                  <a:lnTo>
                    <a:pt x="6596685" y="766622"/>
                  </a:lnTo>
                  <a:lnTo>
                    <a:pt x="6662509" y="766622"/>
                  </a:lnTo>
                  <a:lnTo>
                    <a:pt x="6692773" y="753364"/>
                  </a:lnTo>
                  <a:lnTo>
                    <a:pt x="6581521" y="690499"/>
                  </a:lnTo>
                  <a:lnTo>
                    <a:pt x="6579565" y="728522"/>
                  </a:lnTo>
                  <a:lnTo>
                    <a:pt x="5524093" y="674814"/>
                  </a:lnTo>
                  <a:lnTo>
                    <a:pt x="5524093" y="713003"/>
                  </a:lnTo>
                  <a:lnTo>
                    <a:pt x="5524030" y="721067"/>
                  </a:lnTo>
                  <a:lnTo>
                    <a:pt x="4870704" y="715238"/>
                  </a:lnTo>
                  <a:lnTo>
                    <a:pt x="4861103" y="714146"/>
                  </a:lnTo>
                  <a:lnTo>
                    <a:pt x="5030355" y="687870"/>
                  </a:lnTo>
                  <a:lnTo>
                    <a:pt x="5524093" y="713003"/>
                  </a:lnTo>
                  <a:lnTo>
                    <a:pt x="5524093" y="674814"/>
                  </a:lnTo>
                  <a:lnTo>
                    <a:pt x="5215661" y="659104"/>
                  </a:lnTo>
                  <a:lnTo>
                    <a:pt x="5650281" y="591642"/>
                  </a:lnTo>
                  <a:lnTo>
                    <a:pt x="6510388" y="648970"/>
                  </a:lnTo>
                  <a:lnTo>
                    <a:pt x="6529527" y="648970"/>
                  </a:lnTo>
                  <a:lnTo>
                    <a:pt x="6598437" y="648970"/>
                  </a:lnTo>
                  <a:lnTo>
                    <a:pt x="6625717" y="637540"/>
                  </a:lnTo>
                  <a:lnTo>
                    <a:pt x="6515481" y="572897"/>
                  </a:lnTo>
                  <a:lnTo>
                    <a:pt x="6512941" y="610882"/>
                  </a:lnTo>
                  <a:lnTo>
                    <a:pt x="5822683" y="564883"/>
                  </a:lnTo>
                  <a:lnTo>
                    <a:pt x="6396850" y="475742"/>
                  </a:lnTo>
                  <a:lnTo>
                    <a:pt x="6402705" y="513461"/>
                  </a:lnTo>
                  <a:lnTo>
                    <a:pt x="6506845" y="439420"/>
                  </a:lnTo>
                  <a:lnTo>
                    <a:pt x="6493764" y="435229"/>
                  </a:lnTo>
                  <a:lnTo>
                    <a:pt x="6385179" y="400431"/>
                  </a:lnTo>
                  <a:lnTo>
                    <a:pt x="6391021" y="438150"/>
                  </a:lnTo>
                  <a:lnTo>
                    <a:pt x="5649188" y="553313"/>
                  </a:lnTo>
                  <a:lnTo>
                    <a:pt x="5476786" y="541820"/>
                  </a:lnTo>
                  <a:lnTo>
                    <a:pt x="5476786" y="580072"/>
                  </a:lnTo>
                  <a:lnTo>
                    <a:pt x="5028895" y="649605"/>
                  </a:lnTo>
                  <a:lnTo>
                    <a:pt x="4930546" y="644588"/>
                  </a:lnTo>
                  <a:lnTo>
                    <a:pt x="4974018" y="604520"/>
                  </a:lnTo>
                  <a:lnTo>
                    <a:pt x="4982845" y="596392"/>
                  </a:lnTo>
                  <a:lnTo>
                    <a:pt x="4857242" y="573151"/>
                  </a:lnTo>
                  <a:lnTo>
                    <a:pt x="4867783" y="609803"/>
                  </a:lnTo>
                  <a:lnTo>
                    <a:pt x="4843577" y="616788"/>
                  </a:lnTo>
                  <a:lnTo>
                    <a:pt x="4843577" y="678370"/>
                  </a:lnTo>
                  <a:lnTo>
                    <a:pt x="4718278" y="697814"/>
                  </a:lnTo>
                  <a:lnTo>
                    <a:pt x="4705197" y="696315"/>
                  </a:lnTo>
                  <a:lnTo>
                    <a:pt x="4778883" y="675068"/>
                  </a:lnTo>
                  <a:lnTo>
                    <a:pt x="4843577" y="678370"/>
                  </a:lnTo>
                  <a:lnTo>
                    <a:pt x="4843577" y="616788"/>
                  </a:lnTo>
                  <a:lnTo>
                    <a:pt x="4774704" y="636651"/>
                  </a:lnTo>
                  <a:lnTo>
                    <a:pt x="4662132" y="630923"/>
                  </a:lnTo>
                  <a:lnTo>
                    <a:pt x="4662132" y="669124"/>
                  </a:lnTo>
                  <a:lnTo>
                    <a:pt x="4606836" y="685063"/>
                  </a:lnTo>
                  <a:lnTo>
                    <a:pt x="4571060" y="680974"/>
                  </a:lnTo>
                  <a:lnTo>
                    <a:pt x="4507065" y="669061"/>
                  </a:lnTo>
                  <a:lnTo>
                    <a:pt x="4507065" y="711987"/>
                  </a:lnTo>
                  <a:lnTo>
                    <a:pt x="3290760" y="701116"/>
                  </a:lnTo>
                  <a:lnTo>
                    <a:pt x="3746779" y="625030"/>
                  </a:lnTo>
                  <a:lnTo>
                    <a:pt x="4507065" y="711987"/>
                  </a:lnTo>
                  <a:lnTo>
                    <a:pt x="4507065" y="669061"/>
                  </a:lnTo>
                  <a:lnTo>
                    <a:pt x="4449267" y="658291"/>
                  </a:lnTo>
                  <a:lnTo>
                    <a:pt x="4662132" y="669124"/>
                  </a:lnTo>
                  <a:lnTo>
                    <a:pt x="4662132" y="630923"/>
                  </a:lnTo>
                  <a:lnTo>
                    <a:pt x="4167200" y="605726"/>
                  </a:lnTo>
                  <a:lnTo>
                    <a:pt x="4023296" y="578904"/>
                  </a:lnTo>
                  <a:lnTo>
                    <a:pt x="4433214" y="510501"/>
                  </a:lnTo>
                  <a:lnTo>
                    <a:pt x="5476786" y="580072"/>
                  </a:lnTo>
                  <a:lnTo>
                    <a:pt x="5476786" y="541820"/>
                  </a:lnTo>
                  <a:lnTo>
                    <a:pt x="4747196" y="493179"/>
                  </a:lnTo>
                  <a:lnTo>
                    <a:pt x="4841265" y="424764"/>
                  </a:lnTo>
                  <a:lnTo>
                    <a:pt x="6432588" y="294043"/>
                  </a:lnTo>
                  <a:lnTo>
                    <a:pt x="6435725" y="331978"/>
                  </a:lnTo>
                  <a:lnTo>
                    <a:pt x="6544945" y="265684"/>
                  </a:lnTo>
                  <a:lnTo>
                    <a:pt x="6517106" y="254508"/>
                  </a:lnTo>
                  <a:lnTo>
                    <a:pt x="6426327" y="218059"/>
                  </a:lnTo>
                  <a:lnTo>
                    <a:pt x="6429451" y="256070"/>
                  </a:lnTo>
                  <a:lnTo>
                    <a:pt x="4750968" y="393992"/>
                  </a:lnTo>
                  <a:lnTo>
                    <a:pt x="4739919" y="390588"/>
                  </a:lnTo>
                  <a:lnTo>
                    <a:pt x="4739919" y="492683"/>
                  </a:lnTo>
                  <a:lnTo>
                    <a:pt x="4597057" y="483171"/>
                  </a:lnTo>
                  <a:lnTo>
                    <a:pt x="4734509" y="460222"/>
                  </a:lnTo>
                  <a:lnTo>
                    <a:pt x="4739919" y="492683"/>
                  </a:lnTo>
                  <a:lnTo>
                    <a:pt x="4739919" y="390588"/>
                  </a:lnTo>
                  <a:lnTo>
                    <a:pt x="4721987" y="385064"/>
                  </a:lnTo>
                  <a:lnTo>
                    <a:pt x="4723841" y="396227"/>
                  </a:lnTo>
                  <a:lnTo>
                    <a:pt x="4593717" y="406933"/>
                  </a:lnTo>
                  <a:lnTo>
                    <a:pt x="4593717" y="445096"/>
                  </a:lnTo>
                  <a:lnTo>
                    <a:pt x="4431677" y="472135"/>
                  </a:lnTo>
                  <a:lnTo>
                    <a:pt x="4339425" y="465988"/>
                  </a:lnTo>
                  <a:lnTo>
                    <a:pt x="4593717" y="445096"/>
                  </a:lnTo>
                  <a:lnTo>
                    <a:pt x="4593717" y="406933"/>
                  </a:lnTo>
                  <a:lnTo>
                    <a:pt x="4376407" y="424789"/>
                  </a:lnTo>
                  <a:lnTo>
                    <a:pt x="4956873" y="303517"/>
                  </a:lnTo>
                  <a:lnTo>
                    <a:pt x="6330683" y="114249"/>
                  </a:lnTo>
                  <a:lnTo>
                    <a:pt x="6335903" y="152019"/>
                  </a:lnTo>
                  <a:lnTo>
                    <a:pt x="6441313" y="79756"/>
                  </a:lnTo>
                  <a:lnTo>
                    <a:pt x="6424066" y="73914"/>
                  </a:lnTo>
                  <a:lnTo>
                    <a:pt x="6320282" y="38735"/>
                  </a:lnTo>
                  <a:lnTo>
                    <a:pt x="6325489" y="76530"/>
                  </a:lnTo>
                  <a:lnTo>
                    <a:pt x="5497322" y="190601"/>
                  </a:lnTo>
                  <a:lnTo>
                    <a:pt x="6052883" y="74536"/>
                  </a:lnTo>
                  <a:lnTo>
                    <a:pt x="6060694" y="111887"/>
                  </a:lnTo>
                  <a:lnTo>
                    <a:pt x="6159766" y="33401"/>
                  </a:lnTo>
                  <a:lnTo>
                    <a:pt x="6160897" y="32512"/>
                  </a:lnTo>
                  <a:lnTo>
                    <a:pt x="6037326" y="0"/>
                  </a:lnTo>
                  <a:lnTo>
                    <a:pt x="6045111" y="37299"/>
                  </a:lnTo>
                  <a:lnTo>
                    <a:pt x="4951044" y="265849"/>
                  </a:lnTo>
                  <a:lnTo>
                    <a:pt x="4410253" y="340347"/>
                  </a:lnTo>
                  <a:lnTo>
                    <a:pt x="4410253" y="378815"/>
                  </a:lnTo>
                  <a:lnTo>
                    <a:pt x="4267822" y="408571"/>
                  </a:lnTo>
                  <a:lnTo>
                    <a:pt x="4267822" y="499478"/>
                  </a:lnTo>
                  <a:lnTo>
                    <a:pt x="3913936" y="558520"/>
                  </a:lnTo>
                  <a:lnTo>
                    <a:pt x="3820007" y="541020"/>
                  </a:lnTo>
                  <a:lnTo>
                    <a:pt x="4075315" y="487692"/>
                  </a:lnTo>
                  <a:lnTo>
                    <a:pt x="4082300" y="487108"/>
                  </a:lnTo>
                  <a:lnTo>
                    <a:pt x="4267822" y="499478"/>
                  </a:lnTo>
                  <a:lnTo>
                    <a:pt x="4267822" y="408571"/>
                  </a:lnTo>
                  <a:lnTo>
                    <a:pt x="4076750" y="448487"/>
                  </a:lnTo>
                  <a:lnTo>
                    <a:pt x="3960647" y="440753"/>
                  </a:lnTo>
                  <a:lnTo>
                    <a:pt x="4410253" y="378815"/>
                  </a:lnTo>
                  <a:lnTo>
                    <a:pt x="4410253" y="340347"/>
                  </a:lnTo>
                  <a:lnTo>
                    <a:pt x="3825862" y="420827"/>
                  </a:lnTo>
                  <a:lnTo>
                    <a:pt x="3825862" y="470014"/>
                  </a:lnTo>
                  <a:lnTo>
                    <a:pt x="3804424" y="471779"/>
                  </a:lnTo>
                  <a:lnTo>
                    <a:pt x="3804424" y="576783"/>
                  </a:lnTo>
                  <a:lnTo>
                    <a:pt x="3756342" y="584809"/>
                  </a:lnTo>
                  <a:lnTo>
                    <a:pt x="3709327" y="582422"/>
                  </a:lnTo>
                  <a:lnTo>
                    <a:pt x="3652786" y="575957"/>
                  </a:lnTo>
                  <a:lnTo>
                    <a:pt x="3722179" y="561467"/>
                  </a:lnTo>
                  <a:lnTo>
                    <a:pt x="3804424" y="576783"/>
                  </a:lnTo>
                  <a:lnTo>
                    <a:pt x="3804424" y="471779"/>
                  </a:lnTo>
                  <a:lnTo>
                    <a:pt x="3768433" y="474738"/>
                  </a:lnTo>
                  <a:lnTo>
                    <a:pt x="3768433" y="512889"/>
                  </a:lnTo>
                  <a:lnTo>
                    <a:pt x="3721570" y="522681"/>
                  </a:lnTo>
                  <a:lnTo>
                    <a:pt x="3699446" y="518553"/>
                  </a:lnTo>
                  <a:lnTo>
                    <a:pt x="3768433" y="512889"/>
                  </a:lnTo>
                  <a:lnTo>
                    <a:pt x="3768433" y="474738"/>
                  </a:lnTo>
                  <a:lnTo>
                    <a:pt x="3633355" y="485838"/>
                  </a:lnTo>
                  <a:lnTo>
                    <a:pt x="3773487" y="466534"/>
                  </a:lnTo>
                  <a:lnTo>
                    <a:pt x="3825862" y="470014"/>
                  </a:lnTo>
                  <a:lnTo>
                    <a:pt x="3825862" y="420827"/>
                  </a:lnTo>
                  <a:lnTo>
                    <a:pt x="3772382" y="428193"/>
                  </a:lnTo>
                  <a:lnTo>
                    <a:pt x="3623754" y="418287"/>
                  </a:lnTo>
                  <a:lnTo>
                    <a:pt x="3623754" y="543115"/>
                  </a:lnTo>
                  <a:lnTo>
                    <a:pt x="3580892" y="552069"/>
                  </a:lnTo>
                  <a:lnTo>
                    <a:pt x="3580892" y="614083"/>
                  </a:lnTo>
                  <a:lnTo>
                    <a:pt x="3070961" y="699147"/>
                  </a:lnTo>
                  <a:lnTo>
                    <a:pt x="3063430" y="699084"/>
                  </a:lnTo>
                  <a:lnTo>
                    <a:pt x="3491941" y="609561"/>
                  </a:lnTo>
                  <a:lnTo>
                    <a:pt x="3580892" y="614083"/>
                  </a:lnTo>
                  <a:lnTo>
                    <a:pt x="3580892" y="552069"/>
                  </a:lnTo>
                  <a:lnTo>
                    <a:pt x="3532428" y="562190"/>
                  </a:lnTo>
                  <a:lnTo>
                    <a:pt x="3380232" y="544779"/>
                  </a:lnTo>
                  <a:lnTo>
                    <a:pt x="3555441" y="530377"/>
                  </a:lnTo>
                  <a:lnTo>
                    <a:pt x="3623754" y="543115"/>
                  </a:lnTo>
                  <a:lnTo>
                    <a:pt x="3623754" y="418287"/>
                  </a:lnTo>
                  <a:lnTo>
                    <a:pt x="3585210" y="415721"/>
                  </a:lnTo>
                  <a:lnTo>
                    <a:pt x="3585210" y="453974"/>
                  </a:lnTo>
                  <a:lnTo>
                    <a:pt x="3451606" y="472376"/>
                  </a:lnTo>
                  <a:lnTo>
                    <a:pt x="3342170" y="451993"/>
                  </a:lnTo>
                  <a:lnTo>
                    <a:pt x="3342170" y="601941"/>
                  </a:lnTo>
                  <a:lnTo>
                    <a:pt x="2884767" y="697484"/>
                  </a:lnTo>
                  <a:lnTo>
                    <a:pt x="2144979" y="690867"/>
                  </a:lnTo>
                  <a:lnTo>
                    <a:pt x="2939377" y="581431"/>
                  </a:lnTo>
                  <a:lnTo>
                    <a:pt x="3342170" y="601941"/>
                  </a:lnTo>
                  <a:lnTo>
                    <a:pt x="3342170" y="451993"/>
                  </a:lnTo>
                  <a:lnTo>
                    <a:pt x="3223463" y="429856"/>
                  </a:lnTo>
                  <a:lnTo>
                    <a:pt x="3585210" y="453974"/>
                  </a:lnTo>
                  <a:lnTo>
                    <a:pt x="3585210" y="415721"/>
                  </a:lnTo>
                  <a:lnTo>
                    <a:pt x="2903804" y="370281"/>
                  </a:lnTo>
                  <a:lnTo>
                    <a:pt x="1759966" y="157099"/>
                  </a:lnTo>
                  <a:lnTo>
                    <a:pt x="1753108" y="194437"/>
                  </a:lnTo>
                  <a:lnTo>
                    <a:pt x="2581033" y="348767"/>
                  </a:lnTo>
                  <a:lnTo>
                    <a:pt x="843407" y="232918"/>
                  </a:lnTo>
                  <a:lnTo>
                    <a:pt x="840867" y="271018"/>
                  </a:lnTo>
                  <a:lnTo>
                    <a:pt x="2900629" y="408330"/>
                  </a:lnTo>
                  <a:lnTo>
                    <a:pt x="3332353" y="488810"/>
                  </a:lnTo>
                  <a:lnTo>
                    <a:pt x="3132074" y="516394"/>
                  </a:lnTo>
                  <a:lnTo>
                    <a:pt x="1987296" y="385445"/>
                  </a:lnTo>
                  <a:lnTo>
                    <a:pt x="1982978" y="423291"/>
                  </a:lnTo>
                  <a:lnTo>
                    <a:pt x="2980004" y="537337"/>
                  </a:lnTo>
                  <a:lnTo>
                    <a:pt x="2940901" y="542721"/>
                  </a:lnTo>
                  <a:lnTo>
                    <a:pt x="2936532" y="543077"/>
                  </a:lnTo>
                  <a:lnTo>
                    <a:pt x="526161" y="420370"/>
                  </a:lnTo>
                  <a:lnTo>
                    <a:pt x="524116" y="458470"/>
                  </a:lnTo>
                  <a:lnTo>
                    <a:pt x="2649461" y="566661"/>
                  </a:lnTo>
                  <a:lnTo>
                    <a:pt x="1145413" y="690245"/>
                  </a:lnTo>
                  <a:lnTo>
                    <a:pt x="1148461" y="728091"/>
                  </a:lnTo>
                  <a:lnTo>
                    <a:pt x="2254694" y="637247"/>
                  </a:lnTo>
                  <a:lnTo>
                    <a:pt x="763397" y="842645"/>
                  </a:lnTo>
                  <a:lnTo>
                    <a:pt x="768477" y="880491"/>
                  </a:lnTo>
                  <a:lnTo>
                    <a:pt x="2061375" y="702386"/>
                  </a:lnTo>
                  <a:lnTo>
                    <a:pt x="2061210" y="728218"/>
                  </a:lnTo>
                  <a:lnTo>
                    <a:pt x="2709837" y="734034"/>
                  </a:lnTo>
                  <a:lnTo>
                    <a:pt x="2106549" y="860056"/>
                  </a:lnTo>
                  <a:lnTo>
                    <a:pt x="1753362" y="918972"/>
                  </a:lnTo>
                  <a:lnTo>
                    <a:pt x="1755775" y="933323"/>
                  </a:lnTo>
                  <a:lnTo>
                    <a:pt x="0" y="1300099"/>
                  </a:lnTo>
                  <a:lnTo>
                    <a:pt x="7874" y="1337437"/>
                  </a:lnTo>
                  <a:lnTo>
                    <a:pt x="2113483" y="897547"/>
                  </a:lnTo>
                  <a:lnTo>
                    <a:pt x="3074009" y="737285"/>
                  </a:lnTo>
                  <a:lnTo>
                    <a:pt x="4385094" y="748995"/>
                  </a:lnTo>
                  <a:lnTo>
                    <a:pt x="4381030" y="750176"/>
                  </a:lnTo>
                  <a:lnTo>
                    <a:pt x="839216" y="1299972"/>
                  </a:lnTo>
                  <a:lnTo>
                    <a:pt x="845058" y="1337564"/>
                  </a:lnTo>
                  <a:lnTo>
                    <a:pt x="4091863" y="833564"/>
                  </a:lnTo>
                  <a:lnTo>
                    <a:pt x="3004566" y="1147102"/>
                  </a:lnTo>
                  <a:lnTo>
                    <a:pt x="3004566" y="1236624"/>
                  </a:lnTo>
                  <a:lnTo>
                    <a:pt x="2722473" y="1268095"/>
                  </a:lnTo>
                  <a:lnTo>
                    <a:pt x="2884449" y="1221371"/>
                  </a:lnTo>
                  <a:lnTo>
                    <a:pt x="3004566" y="1236624"/>
                  </a:lnTo>
                  <a:lnTo>
                    <a:pt x="3004566" y="1147102"/>
                  </a:lnTo>
                  <a:lnTo>
                    <a:pt x="2901645" y="1176769"/>
                  </a:lnTo>
                  <a:lnTo>
                    <a:pt x="2846171" y="1178052"/>
                  </a:lnTo>
                  <a:lnTo>
                    <a:pt x="2725166" y="1162685"/>
                  </a:lnTo>
                  <a:lnTo>
                    <a:pt x="2722842" y="1180909"/>
                  </a:lnTo>
                  <a:lnTo>
                    <a:pt x="2198116" y="1193038"/>
                  </a:lnTo>
                  <a:lnTo>
                    <a:pt x="2198878" y="1231138"/>
                  </a:lnTo>
                  <a:lnTo>
                    <a:pt x="2757919" y="1218222"/>
                  </a:lnTo>
                  <a:lnTo>
                    <a:pt x="2498293" y="1293088"/>
                  </a:lnTo>
                  <a:lnTo>
                    <a:pt x="1754378" y="1376045"/>
                  </a:lnTo>
                  <a:lnTo>
                    <a:pt x="1758696" y="1413891"/>
                  </a:lnTo>
                  <a:lnTo>
                    <a:pt x="2281593" y="1355572"/>
                  </a:lnTo>
                  <a:lnTo>
                    <a:pt x="2208403" y="1376680"/>
                  </a:lnTo>
                  <a:lnTo>
                    <a:pt x="2219071" y="1413256"/>
                  </a:lnTo>
                  <a:lnTo>
                    <a:pt x="2505799" y="1330579"/>
                  </a:lnTo>
                  <a:lnTo>
                    <a:pt x="3165246" y="1257020"/>
                  </a:lnTo>
                  <a:lnTo>
                    <a:pt x="4318609" y="1403426"/>
                  </a:lnTo>
                  <a:lnTo>
                    <a:pt x="306324" y="1909445"/>
                  </a:lnTo>
                  <a:lnTo>
                    <a:pt x="311150" y="1947291"/>
                  </a:lnTo>
                  <a:lnTo>
                    <a:pt x="4470590" y="1422717"/>
                  </a:lnTo>
                  <a:lnTo>
                    <a:pt x="5907913" y="1605165"/>
                  </a:lnTo>
                  <a:lnTo>
                    <a:pt x="5903087" y="1642999"/>
                  </a:lnTo>
                  <a:lnTo>
                    <a:pt x="6004166" y="1607566"/>
                  </a:lnTo>
                  <a:lnTo>
                    <a:pt x="6023737" y="1600708"/>
                  </a:lnTo>
                  <a:lnTo>
                    <a:pt x="5917565" y="1529588"/>
                  </a:lnTo>
                  <a:lnTo>
                    <a:pt x="5912726" y="1567446"/>
                  </a:lnTo>
                  <a:lnTo>
                    <a:pt x="4622279" y="1403591"/>
                  </a:lnTo>
                  <a:lnTo>
                    <a:pt x="4777321" y="1384033"/>
                  </a:lnTo>
                  <a:lnTo>
                    <a:pt x="4782058" y="1421765"/>
                  </a:lnTo>
                  <a:lnTo>
                    <a:pt x="4888357" y="1350772"/>
                  </a:lnTo>
                  <a:lnTo>
                    <a:pt x="4868507" y="1343787"/>
                  </a:lnTo>
                  <a:lnTo>
                    <a:pt x="4767834" y="1308354"/>
                  </a:lnTo>
                  <a:lnTo>
                    <a:pt x="4772571" y="1346174"/>
                  </a:lnTo>
                  <a:lnTo>
                    <a:pt x="4470324" y="1384300"/>
                  </a:lnTo>
                  <a:lnTo>
                    <a:pt x="3326409" y="1239037"/>
                  </a:lnTo>
                  <a:lnTo>
                    <a:pt x="3710673" y="1196174"/>
                  </a:lnTo>
                  <a:lnTo>
                    <a:pt x="7357732" y="1111821"/>
                  </a:lnTo>
                  <a:lnTo>
                    <a:pt x="7358634" y="1149985"/>
                  </a:lnTo>
                  <a:lnTo>
                    <a:pt x="7471537" y="1090168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4364" y="31790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4364" y="31790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92667" y="41071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2667" y="41071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19515" y="35874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19515" y="35874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12835" y="381000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2835" y="381000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46364" y="35874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46364" y="35874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36023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36023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14259" y="22509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14259" y="22509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74835" y="288340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7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74835" y="288340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7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57515" y="243687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57515" y="243687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81516" y="2103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81516" y="2103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10600" y="34381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10600" y="34381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2871" y="25862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62871" y="25862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91243" y="24749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91243" y="24749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12835" y="258622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212835" y="258622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56091" y="26593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56091" y="26593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81516" y="22890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081516" y="22890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08364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08364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20327" y="188061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8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20327" y="188061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8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8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24871" y="29199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24871" y="29199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17380" y="26593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17380" y="26593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81516" y="39212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81516" y="39212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20327" y="3401567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8"/>
                  </a:lnTo>
                  <a:lnTo>
                    <a:pt x="0" y="28448"/>
                  </a:lnTo>
                  <a:lnTo>
                    <a:pt x="7874" y="36576"/>
                  </a:lnTo>
                  <a:lnTo>
                    <a:pt x="27177" y="36576"/>
                  </a:lnTo>
                  <a:lnTo>
                    <a:pt x="35051" y="28448"/>
                  </a:lnTo>
                  <a:lnTo>
                    <a:pt x="35051" y="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20327" y="3401567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8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8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6"/>
                  </a:lnTo>
                  <a:lnTo>
                    <a:pt x="17525" y="36576"/>
                  </a:lnTo>
                  <a:lnTo>
                    <a:pt x="7874" y="36576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74835" y="2400299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74835" y="2400299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55379" y="221437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55379" y="221437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63683" y="28087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63683" y="28087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56091" y="28453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56091" y="28453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93379" y="31409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93379" y="31409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91955" y="18059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791955" y="18059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10600" y="20284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10600" y="20284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46364" y="41437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1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246364" y="41437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1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56091" y="41818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56091" y="41818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574023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74023" y="38846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2940" y="32903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82940" y="32903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67244" y="2956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667244" y="2956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96327" y="225094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96327" y="225094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44940" y="25481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044940" y="25481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36023" y="26974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336023" y="26974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574023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574023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83752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83752" y="36240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76259" y="444093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76259" y="444093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445752" y="40325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445752" y="40325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92667" y="32903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92667" y="32903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885176" y="33268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85176" y="33268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59752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59752" y="19171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7244" y="3110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738871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738871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139683" y="42230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139683" y="42230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319515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319515" y="39624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356091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56091" y="44089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993379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93379" y="43708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46364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1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246364" y="35920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1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3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901683" y="37779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099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372600" y="37398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099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429244" y="34427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94091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594091" y="32217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85176" y="2887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885176" y="2887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21752" y="255269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21752" y="255269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282940" y="31470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282940" y="31470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865107" y="3073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791955" y="259079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791955" y="259079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14259" y="195833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14259" y="195833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938259" y="21823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938259" y="21823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791955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791955" y="20330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627107" y="24795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627107" y="24795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90531" y="29245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061447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061447" y="30358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989819" y="2627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989819" y="2627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278368" y="4590288"/>
            <a:ext cx="45720" cy="45720"/>
            <a:chOff x="8278368" y="4590288"/>
            <a:chExt cx="45720" cy="45720"/>
          </a:xfrm>
        </p:grpSpPr>
        <p:sp>
          <p:nvSpPr>
            <p:cNvPr id="142" name="object 142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82940" y="45948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7917180" y="2325623"/>
            <a:ext cx="45720" cy="47625"/>
            <a:chOff x="7917180" y="2325623"/>
            <a:chExt cx="45720" cy="47625"/>
          </a:xfrm>
        </p:grpSpPr>
        <p:sp>
          <p:nvSpPr>
            <p:cNvPr id="145" name="object 145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21752" y="23301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7082028" y="2066544"/>
            <a:ext cx="45720" cy="45720"/>
            <a:chOff x="7082028" y="2066544"/>
            <a:chExt cx="45720" cy="45720"/>
          </a:xfrm>
        </p:grpSpPr>
        <p:sp>
          <p:nvSpPr>
            <p:cNvPr id="148" name="object 148"/>
            <p:cNvSpPr/>
            <p:nvPr/>
          </p:nvSpPr>
          <p:spPr>
            <a:xfrm>
              <a:off x="7086600" y="2071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086600" y="2071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8715756" y="3217164"/>
            <a:ext cx="44450" cy="45720"/>
            <a:chOff x="8715756" y="3217164"/>
            <a:chExt cx="44450" cy="45720"/>
          </a:xfrm>
        </p:grpSpPr>
        <p:sp>
          <p:nvSpPr>
            <p:cNvPr id="151" name="object 151"/>
            <p:cNvSpPr/>
            <p:nvPr/>
          </p:nvSpPr>
          <p:spPr>
            <a:xfrm>
              <a:off x="8720328" y="32217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720328" y="32217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8715756" y="2845307"/>
            <a:ext cx="44450" cy="47625"/>
            <a:chOff x="8715756" y="2845307"/>
            <a:chExt cx="44450" cy="47625"/>
          </a:xfrm>
        </p:grpSpPr>
        <p:sp>
          <p:nvSpPr>
            <p:cNvPr id="154" name="object 154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720328" y="2849879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8787383" y="2956560"/>
            <a:ext cx="45720" cy="47625"/>
            <a:chOff x="8787383" y="2956560"/>
            <a:chExt cx="45720" cy="47625"/>
          </a:xfrm>
        </p:grpSpPr>
        <p:sp>
          <p:nvSpPr>
            <p:cNvPr id="157" name="object 157"/>
            <p:cNvSpPr/>
            <p:nvPr/>
          </p:nvSpPr>
          <p:spPr>
            <a:xfrm>
              <a:off x="8791955" y="29611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791955" y="296113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dirty="0"/>
              <a:t>Visual words: main</a:t>
            </a:r>
            <a:r>
              <a:rPr spc="-60" dirty="0"/>
              <a:t> </a:t>
            </a:r>
            <a:r>
              <a:rPr dirty="0"/>
              <a:t>idea</a:t>
            </a:r>
          </a:p>
        </p:txBody>
      </p:sp>
      <p:sp>
        <p:nvSpPr>
          <p:cNvPr id="160" name="object 1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36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0" y="1495571"/>
            <a:ext cx="4191000" cy="3228975"/>
            <a:chOff x="1981200" y="1495571"/>
            <a:chExt cx="4191000" cy="3228975"/>
          </a:xfrm>
        </p:grpSpPr>
        <p:sp>
          <p:nvSpPr>
            <p:cNvPr id="3" name="object 3"/>
            <p:cNvSpPr/>
            <p:nvPr/>
          </p:nvSpPr>
          <p:spPr>
            <a:xfrm>
              <a:off x="1981200" y="1581912"/>
              <a:ext cx="4191000" cy="3142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6538" y="1514621"/>
              <a:ext cx="3602990" cy="2519680"/>
            </a:xfrm>
            <a:custGeom>
              <a:avLst/>
              <a:gdLst/>
              <a:ahLst/>
              <a:cxnLst/>
              <a:rect l="l" t="t" r="r" b="b"/>
              <a:pathLst>
                <a:path w="3602990" h="2519679">
                  <a:moveTo>
                    <a:pt x="2613136" y="180574"/>
                  </a:moveTo>
                  <a:lnTo>
                    <a:pt x="2639541" y="120610"/>
                  </a:lnTo>
                  <a:lnTo>
                    <a:pt x="2692609" y="71325"/>
                  </a:lnTo>
                  <a:lnTo>
                    <a:pt x="2727876" y="51077"/>
                  </a:lnTo>
                  <a:lnTo>
                    <a:pt x="2768290" y="33965"/>
                  </a:lnTo>
                  <a:lnTo>
                    <a:pt x="2813344" y="20145"/>
                  </a:lnTo>
                  <a:lnTo>
                    <a:pt x="2862532" y="9774"/>
                  </a:lnTo>
                  <a:lnTo>
                    <a:pt x="2915348" y="3007"/>
                  </a:lnTo>
                  <a:lnTo>
                    <a:pt x="2971285" y="0"/>
                  </a:lnTo>
                  <a:lnTo>
                    <a:pt x="3029836" y="907"/>
                  </a:lnTo>
                  <a:lnTo>
                    <a:pt x="3090497" y="5887"/>
                  </a:lnTo>
                  <a:lnTo>
                    <a:pt x="3152759" y="15093"/>
                  </a:lnTo>
                  <a:lnTo>
                    <a:pt x="3214332" y="28241"/>
                  </a:lnTo>
                  <a:lnTo>
                    <a:pt x="3272924" y="44787"/>
                  </a:lnTo>
                  <a:lnTo>
                    <a:pt x="3328115" y="64408"/>
                  </a:lnTo>
                  <a:lnTo>
                    <a:pt x="3379485" y="86783"/>
                  </a:lnTo>
                  <a:lnTo>
                    <a:pt x="3426613" y="111588"/>
                  </a:lnTo>
                  <a:lnTo>
                    <a:pt x="3469081" y="138502"/>
                  </a:lnTo>
                  <a:lnTo>
                    <a:pt x="3506467" y="167203"/>
                  </a:lnTo>
                  <a:lnTo>
                    <a:pt x="3538353" y="197368"/>
                  </a:lnTo>
                  <a:lnTo>
                    <a:pt x="3564317" y="228675"/>
                  </a:lnTo>
                  <a:lnTo>
                    <a:pt x="3596801" y="293428"/>
                  </a:lnTo>
                  <a:lnTo>
                    <a:pt x="3602482" y="326228"/>
                  </a:lnTo>
                  <a:lnTo>
                    <a:pt x="3600561" y="358882"/>
                  </a:lnTo>
                  <a:lnTo>
                    <a:pt x="3574155" y="418845"/>
                  </a:lnTo>
                  <a:lnTo>
                    <a:pt x="3521087" y="468130"/>
                  </a:lnTo>
                  <a:lnTo>
                    <a:pt x="3485820" y="488379"/>
                  </a:lnTo>
                  <a:lnTo>
                    <a:pt x="3445406" y="505490"/>
                  </a:lnTo>
                  <a:lnTo>
                    <a:pt x="3400352" y="519310"/>
                  </a:lnTo>
                  <a:lnTo>
                    <a:pt x="3351164" y="529681"/>
                  </a:lnTo>
                  <a:lnTo>
                    <a:pt x="3298348" y="536448"/>
                  </a:lnTo>
                  <a:lnTo>
                    <a:pt x="3242411" y="539456"/>
                  </a:lnTo>
                  <a:lnTo>
                    <a:pt x="3183860" y="538548"/>
                  </a:lnTo>
                  <a:lnTo>
                    <a:pt x="3123200" y="533569"/>
                  </a:lnTo>
                  <a:lnTo>
                    <a:pt x="3060938" y="524363"/>
                  </a:lnTo>
                  <a:lnTo>
                    <a:pt x="2999365" y="511214"/>
                  </a:lnTo>
                  <a:lnTo>
                    <a:pt x="2940773" y="494668"/>
                  </a:lnTo>
                  <a:lnTo>
                    <a:pt x="2885582" y="475047"/>
                  </a:lnTo>
                  <a:lnTo>
                    <a:pt x="2834212" y="452673"/>
                  </a:lnTo>
                  <a:lnTo>
                    <a:pt x="2787083" y="427867"/>
                  </a:lnTo>
                  <a:lnTo>
                    <a:pt x="2744615" y="400953"/>
                  </a:lnTo>
                  <a:lnTo>
                    <a:pt x="2707229" y="372252"/>
                  </a:lnTo>
                  <a:lnTo>
                    <a:pt x="2675344" y="342087"/>
                  </a:lnTo>
                  <a:lnTo>
                    <a:pt x="2649380" y="310780"/>
                  </a:lnTo>
                  <a:lnTo>
                    <a:pt x="2616895" y="246028"/>
                  </a:lnTo>
                  <a:lnTo>
                    <a:pt x="2611215" y="213227"/>
                  </a:lnTo>
                  <a:lnTo>
                    <a:pt x="2613136" y="180574"/>
                  </a:lnTo>
                  <a:close/>
                </a:path>
                <a:path w="3602990" h="2519679">
                  <a:moveTo>
                    <a:pt x="26273" y="1065383"/>
                  </a:moveTo>
                  <a:lnTo>
                    <a:pt x="45277" y="1024544"/>
                  </a:lnTo>
                  <a:lnTo>
                    <a:pt x="82391" y="995088"/>
                  </a:lnTo>
                  <a:lnTo>
                    <a:pt x="132339" y="979729"/>
                  </a:lnTo>
                  <a:lnTo>
                    <a:pt x="189849" y="981182"/>
                  </a:lnTo>
                  <a:lnTo>
                    <a:pt x="244236" y="999880"/>
                  </a:lnTo>
                  <a:lnTo>
                    <a:pt x="285670" y="1031712"/>
                  </a:lnTo>
                  <a:lnTo>
                    <a:pt x="310149" y="1072282"/>
                  </a:lnTo>
                  <a:lnTo>
                    <a:pt x="313674" y="1117199"/>
                  </a:lnTo>
                  <a:lnTo>
                    <a:pt x="294669" y="1158037"/>
                  </a:lnTo>
                  <a:lnTo>
                    <a:pt x="257556" y="1187493"/>
                  </a:lnTo>
                  <a:lnTo>
                    <a:pt x="207607" y="1202852"/>
                  </a:lnTo>
                  <a:lnTo>
                    <a:pt x="150098" y="1201400"/>
                  </a:lnTo>
                  <a:lnTo>
                    <a:pt x="95710" y="1182629"/>
                  </a:lnTo>
                  <a:lnTo>
                    <a:pt x="54276" y="1150774"/>
                  </a:lnTo>
                  <a:lnTo>
                    <a:pt x="29797" y="1110228"/>
                  </a:lnTo>
                  <a:lnTo>
                    <a:pt x="26273" y="1065383"/>
                  </a:lnTo>
                  <a:close/>
                </a:path>
                <a:path w="3602990" h="2519679">
                  <a:moveTo>
                    <a:pt x="2208895" y="1485753"/>
                  </a:moveTo>
                  <a:lnTo>
                    <a:pt x="2221239" y="1431870"/>
                  </a:lnTo>
                  <a:lnTo>
                    <a:pt x="2237945" y="1381326"/>
                  </a:lnTo>
                  <a:lnTo>
                    <a:pt x="2258548" y="1334624"/>
                  </a:lnTo>
                  <a:lnTo>
                    <a:pt x="2282585" y="1292269"/>
                  </a:lnTo>
                  <a:lnTo>
                    <a:pt x="2309594" y="1254766"/>
                  </a:lnTo>
                  <a:lnTo>
                    <a:pt x="2339111" y="1222619"/>
                  </a:lnTo>
                  <a:lnTo>
                    <a:pt x="2370673" y="1196331"/>
                  </a:lnTo>
                  <a:lnTo>
                    <a:pt x="2403816" y="1176408"/>
                  </a:lnTo>
                  <a:lnTo>
                    <a:pt x="2472996" y="1157674"/>
                  </a:lnTo>
                  <a:lnTo>
                    <a:pt x="2508107" y="1159871"/>
                  </a:lnTo>
                  <a:lnTo>
                    <a:pt x="2572513" y="1187597"/>
                  </a:lnTo>
                  <a:lnTo>
                    <a:pt x="2624149" y="1242044"/>
                  </a:lnTo>
                  <a:lnTo>
                    <a:pt x="2644532" y="1277703"/>
                  </a:lnTo>
                  <a:lnTo>
                    <a:pt x="2660947" y="1318140"/>
                  </a:lnTo>
                  <a:lnTo>
                    <a:pt x="2673137" y="1362723"/>
                  </a:lnTo>
                  <a:lnTo>
                    <a:pt x="2680843" y="1410817"/>
                  </a:lnTo>
                  <a:lnTo>
                    <a:pt x="2683807" y="1461787"/>
                  </a:lnTo>
                  <a:lnTo>
                    <a:pt x="2681771" y="1515002"/>
                  </a:lnTo>
                  <a:lnTo>
                    <a:pt x="2674477" y="1569827"/>
                  </a:lnTo>
                  <a:lnTo>
                    <a:pt x="2662132" y="1623741"/>
                  </a:lnTo>
                  <a:lnTo>
                    <a:pt x="2645427" y="1674310"/>
                  </a:lnTo>
                  <a:lnTo>
                    <a:pt x="2624824" y="1721031"/>
                  </a:lnTo>
                  <a:lnTo>
                    <a:pt x="2600786" y="1763398"/>
                  </a:lnTo>
                  <a:lnTo>
                    <a:pt x="2573777" y="1800907"/>
                  </a:lnTo>
                  <a:lnTo>
                    <a:pt x="2544261" y="1833055"/>
                  </a:lnTo>
                  <a:lnTo>
                    <a:pt x="2512699" y="1859336"/>
                  </a:lnTo>
                  <a:lnTo>
                    <a:pt x="2479555" y="1879246"/>
                  </a:lnTo>
                  <a:lnTo>
                    <a:pt x="2410375" y="1897937"/>
                  </a:lnTo>
                  <a:lnTo>
                    <a:pt x="2375265" y="1895709"/>
                  </a:lnTo>
                  <a:lnTo>
                    <a:pt x="2310858" y="1868028"/>
                  </a:lnTo>
                  <a:lnTo>
                    <a:pt x="2259222" y="1813591"/>
                  </a:lnTo>
                  <a:lnTo>
                    <a:pt x="2238839" y="1777928"/>
                  </a:lnTo>
                  <a:lnTo>
                    <a:pt x="2222424" y="1737482"/>
                  </a:lnTo>
                  <a:lnTo>
                    <a:pt x="2210234" y="1692888"/>
                  </a:lnTo>
                  <a:lnTo>
                    <a:pt x="2202528" y="1644783"/>
                  </a:lnTo>
                  <a:lnTo>
                    <a:pt x="2199564" y="1593802"/>
                  </a:lnTo>
                  <a:lnTo>
                    <a:pt x="2201600" y="1540580"/>
                  </a:lnTo>
                  <a:lnTo>
                    <a:pt x="2208895" y="1485753"/>
                  </a:lnTo>
                  <a:close/>
                </a:path>
                <a:path w="3602990" h="2519679">
                  <a:moveTo>
                    <a:pt x="1814179" y="1573764"/>
                  </a:moveTo>
                  <a:lnTo>
                    <a:pt x="1827634" y="1506285"/>
                  </a:lnTo>
                  <a:lnTo>
                    <a:pt x="1843145" y="1441059"/>
                  </a:lnTo>
                  <a:lnTo>
                    <a:pt x="1860548" y="1378357"/>
                  </a:lnTo>
                  <a:lnTo>
                    <a:pt x="1879675" y="1318456"/>
                  </a:lnTo>
                  <a:lnTo>
                    <a:pt x="1900362" y="1261628"/>
                  </a:lnTo>
                  <a:lnTo>
                    <a:pt x="1922441" y="1208148"/>
                  </a:lnTo>
                  <a:lnTo>
                    <a:pt x="1945747" y="1158290"/>
                  </a:lnTo>
                  <a:lnTo>
                    <a:pt x="1970114" y="1112328"/>
                  </a:lnTo>
                  <a:lnTo>
                    <a:pt x="1995377" y="1070536"/>
                  </a:lnTo>
                  <a:lnTo>
                    <a:pt x="2021368" y="1033188"/>
                  </a:lnTo>
                  <a:lnTo>
                    <a:pt x="2047923" y="1000558"/>
                  </a:lnTo>
                  <a:lnTo>
                    <a:pt x="2074875" y="972920"/>
                  </a:lnTo>
                  <a:lnTo>
                    <a:pt x="2129306" y="933717"/>
                  </a:lnTo>
                  <a:lnTo>
                    <a:pt x="2183335" y="917772"/>
                  </a:lnTo>
                  <a:lnTo>
                    <a:pt x="2209784" y="919206"/>
                  </a:lnTo>
                  <a:lnTo>
                    <a:pt x="2258575" y="941105"/>
                  </a:lnTo>
                  <a:lnTo>
                    <a:pt x="2299836" y="986206"/>
                  </a:lnTo>
                  <a:lnTo>
                    <a:pt x="2333090" y="1051989"/>
                  </a:lnTo>
                  <a:lnTo>
                    <a:pt x="2346567" y="1091847"/>
                  </a:lnTo>
                  <a:lnTo>
                    <a:pt x="2357863" y="1135930"/>
                  </a:lnTo>
                  <a:lnTo>
                    <a:pt x="2366921" y="1183923"/>
                  </a:lnTo>
                  <a:lnTo>
                    <a:pt x="2373680" y="1235511"/>
                  </a:lnTo>
                  <a:lnTo>
                    <a:pt x="2378081" y="1290377"/>
                  </a:lnTo>
                  <a:lnTo>
                    <a:pt x="2380064" y="1348208"/>
                  </a:lnTo>
                  <a:lnTo>
                    <a:pt x="2379571" y="1408687"/>
                  </a:lnTo>
                  <a:lnTo>
                    <a:pt x="2376542" y="1471501"/>
                  </a:lnTo>
                  <a:lnTo>
                    <a:pt x="2370917" y="1536333"/>
                  </a:lnTo>
                  <a:lnTo>
                    <a:pt x="2362637" y="1602868"/>
                  </a:lnTo>
                  <a:lnTo>
                    <a:pt x="2351643" y="1670792"/>
                  </a:lnTo>
                  <a:lnTo>
                    <a:pt x="2338188" y="1738270"/>
                  </a:lnTo>
                  <a:lnTo>
                    <a:pt x="2322676" y="1803497"/>
                  </a:lnTo>
                  <a:lnTo>
                    <a:pt x="2305273" y="1866198"/>
                  </a:lnTo>
                  <a:lnTo>
                    <a:pt x="2286146" y="1926099"/>
                  </a:lnTo>
                  <a:lnTo>
                    <a:pt x="2265460" y="1982927"/>
                  </a:lnTo>
                  <a:lnTo>
                    <a:pt x="2243380" y="2036407"/>
                  </a:lnTo>
                  <a:lnTo>
                    <a:pt x="2220074" y="2086265"/>
                  </a:lnTo>
                  <a:lnTo>
                    <a:pt x="2195707" y="2132227"/>
                  </a:lnTo>
                  <a:lnTo>
                    <a:pt x="2170444" y="2174019"/>
                  </a:lnTo>
                  <a:lnTo>
                    <a:pt x="2144453" y="2211367"/>
                  </a:lnTo>
                  <a:lnTo>
                    <a:pt x="2117898" y="2243997"/>
                  </a:lnTo>
                  <a:lnTo>
                    <a:pt x="2090946" y="2271635"/>
                  </a:lnTo>
                  <a:lnTo>
                    <a:pt x="2036515" y="2310838"/>
                  </a:lnTo>
                  <a:lnTo>
                    <a:pt x="1982486" y="2326784"/>
                  </a:lnTo>
                  <a:lnTo>
                    <a:pt x="1956038" y="2325350"/>
                  </a:lnTo>
                  <a:lnTo>
                    <a:pt x="1907246" y="2303450"/>
                  </a:lnTo>
                  <a:lnTo>
                    <a:pt x="1865985" y="2258349"/>
                  </a:lnTo>
                  <a:lnTo>
                    <a:pt x="1832731" y="2192567"/>
                  </a:lnTo>
                  <a:lnTo>
                    <a:pt x="1819254" y="2152708"/>
                  </a:lnTo>
                  <a:lnTo>
                    <a:pt x="1807958" y="2108625"/>
                  </a:lnTo>
                  <a:lnTo>
                    <a:pt x="1798900" y="2060632"/>
                  </a:lnTo>
                  <a:lnTo>
                    <a:pt x="1792141" y="2009045"/>
                  </a:lnTo>
                  <a:lnTo>
                    <a:pt x="1787740" y="1954178"/>
                  </a:lnTo>
                  <a:lnTo>
                    <a:pt x="1785757" y="1896347"/>
                  </a:lnTo>
                  <a:lnTo>
                    <a:pt x="1786250" y="1835868"/>
                  </a:lnTo>
                  <a:lnTo>
                    <a:pt x="1789279" y="1773055"/>
                  </a:lnTo>
                  <a:lnTo>
                    <a:pt x="1794904" y="1708223"/>
                  </a:lnTo>
                  <a:lnTo>
                    <a:pt x="1803184" y="1641687"/>
                  </a:lnTo>
                  <a:lnTo>
                    <a:pt x="1814179" y="1573764"/>
                  </a:lnTo>
                  <a:close/>
                </a:path>
                <a:path w="3602990" h="2519679">
                  <a:moveTo>
                    <a:pt x="119745" y="523220"/>
                  </a:moveTo>
                  <a:lnTo>
                    <a:pt x="148880" y="468320"/>
                  </a:lnTo>
                  <a:lnTo>
                    <a:pt x="179918" y="416119"/>
                  </a:lnTo>
                  <a:lnTo>
                    <a:pt x="212635" y="366777"/>
                  </a:lnTo>
                  <a:lnTo>
                    <a:pt x="246809" y="320449"/>
                  </a:lnTo>
                  <a:lnTo>
                    <a:pt x="282215" y="277294"/>
                  </a:lnTo>
                  <a:lnTo>
                    <a:pt x="318631" y="237470"/>
                  </a:lnTo>
                  <a:lnTo>
                    <a:pt x="355834" y="201133"/>
                  </a:lnTo>
                  <a:lnTo>
                    <a:pt x="393599" y="168441"/>
                  </a:lnTo>
                  <a:lnTo>
                    <a:pt x="431704" y="139553"/>
                  </a:lnTo>
                  <a:lnTo>
                    <a:pt x="469926" y="114625"/>
                  </a:lnTo>
                  <a:lnTo>
                    <a:pt x="508040" y="93815"/>
                  </a:lnTo>
                  <a:lnTo>
                    <a:pt x="545825" y="77280"/>
                  </a:lnTo>
                  <a:lnTo>
                    <a:pt x="583056" y="65179"/>
                  </a:lnTo>
                  <a:lnTo>
                    <a:pt x="654964" y="54907"/>
                  </a:lnTo>
                  <a:lnTo>
                    <a:pt x="689195" y="57051"/>
                  </a:lnTo>
                  <a:lnTo>
                    <a:pt x="753094" y="76688"/>
                  </a:lnTo>
                  <a:lnTo>
                    <a:pt x="807119" y="115999"/>
                  </a:lnTo>
                  <a:lnTo>
                    <a:pt x="848419" y="172105"/>
                  </a:lnTo>
                  <a:lnTo>
                    <a:pt x="876928" y="242818"/>
                  </a:lnTo>
                  <a:lnTo>
                    <a:pt x="886367" y="282968"/>
                  </a:lnTo>
                  <a:lnTo>
                    <a:pt x="892584" y="325948"/>
                  </a:lnTo>
                  <a:lnTo>
                    <a:pt x="895572" y="371486"/>
                  </a:lnTo>
                  <a:lnTo>
                    <a:pt x="895322" y="419308"/>
                  </a:lnTo>
                  <a:lnTo>
                    <a:pt x="891828" y="469140"/>
                  </a:lnTo>
                  <a:lnTo>
                    <a:pt x="885080" y="520708"/>
                  </a:lnTo>
                  <a:lnTo>
                    <a:pt x="875070" y="573739"/>
                  </a:lnTo>
                  <a:lnTo>
                    <a:pt x="861792" y="627959"/>
                  </a:lnTo>
                  <a:lnTo>
                    <a:pt x="845236" y="683095"/>
                  </a:lnTo>
                  <a:lnTo>
                    <a:pt x="825395" y="738873"/>
                  </a:lnTo>
                  <a:lnTo>
                    <a:pt x="802262" y="795019"/>
                  </a:lnTo>
                  <a:lnTo>
                    <a:pt x="775827" y="851261"/>
                  </a:lnTo>
                  <a:lnTo>
                    <a:pt x="746691" y="906161"/>
                  </a:lnTo>
                  <a:lnTo>
                    <a:pt x="715654" y="958361"/>
                  </a:lnTo>
                  <a:lnTo>
                    <a:pt x="682936" y="1007703"/>
                  </a:lnTo>
                  <a:lnTo>
                    <a:pt x="648763" y="1054031"/>
                  </a:lnTo>
                  <a:lnTo>
                    <a:pt x="613356" y="1097186"/>
                  </a:lnTo>
                  <a:lnTo>
                    <a:pt x="576940" y="1137011"/>
                  </a:lnTo>
                  <a:lnTo>
                    <a:pt x="539738" y="1173348"/>
                  </a:lnTo>
                  <a:lnTo>
                    <a:pt x="501972" y="1206039"/>
                  </a:lnTo>
                  <a:lnTo>
                    <a:pt x="463867" y="1234928"/>
                  </a:lnTo>
                  <a:lnTo>
                    <a:pt x="425645" y="1259856"/>
                  </a:lnTo>
                  <a:lnTo>
                    <a:pt x="387531" y="1280666"/>
                  </a:lnTo>
                  <a:lnTo>
                    <a:pt x="349746" y="1297200"/>
                  </a:lnTo>
                  <a:lnTo>
                    <a:pt x="312515" y="1309301"/>
                  </a:lnTo>
                  <a:lnTo>
                    <a:pt x="240607" y="1319573"/>
                  </a:lnTo>
                  <a:lnTo>
                    <a:pt x="206376" y="1317429"/>
                  </a:lnTo>
                  <a:lnTo>
                    <a:pt x="142478" y="1297793"/>
                  </a:lnTo>
                  <a:lnTo>
                    <a:pt x="88452" y="1258482"/>
                  </a:lnTo>
                  <a:lnTo>
                    <a:pt x="47153" y="1202375"/>
                  </a:lnTo>
                  <a:lnTo>
                    <a:pt x="18643" y="1131663"/>
                  </a:lnTo>
                  <a:lnTo>
                    <a:pt x="9205" y="1091513"/>
                  </a:lnTo>
                  <a:lnTo>
                    <a:pt x="2987" y="1048532"/>
                  </a:lnTo>
                  <a:lnTo>
                    <a:pt x="0" y="1002994"/>
                  </a:lnTo>
                  <a:lnTo>
                    <a:pt x="249" y="955172"/>
                  </a:lnTo>
                  <a:lnTo>
                    <a:pt x="3744" y="905341"/>
                  </a:lnTo>
                  <a:lnTo>
                    <a:pt x="10492" y="853772"/>
                  </a:lnTo>
                  <a:lnTo>
                    <a:pt x="20501" y="800741"/>
                  </a:lnTo>
                  <a:lnTo>
                    <a:pt x="33779" y="746521"/>
                  </a:lnTo>
                  <a:lnTo>
                    <a:pt x="50335" y="691385"/>
                  </a:lnTo>
                  <a:lnTo>
                    <a:pt x="70176" y="635607"/>
                  </a:lnTo>
                  <a:lnTo>
                    <a:pt x="93310" y="579461"/>
                  </a:lnTo>
                  <a:lnTo>
                    <a:pt x="119745" y="523220"/>
                  </a:lnTo>
                  <a:close/>
                </a:path>
                <a:path w="3602990" h="2519679">
                  <a:moveTo>
                    <a:pt x="2701147" y="1562207"/>
                  </a:moveTo>
                  <a:lnTo>
                    <a:pt x="2716909" y="1516867"/>
                  </a:lnTo>
                  <a:lnTo>
                    <a:pt x="2744644" y="1480024"/>
                  </a:lnTo>
                  <a:lnTo>
                    <a:pt x="2781541" y="1453686"/>
                  </a:lnTo>
                  <a:lnTo>
                    <a:pt x="2824790" y="1439856"/>
                  </a:lnTo>
                  <a:lnTo>
                    <a:pt x="2871581" y="1440541"/>
                  </a:lnTo>
                  <a:lnTo>
                    <a:pt x="2915653" y="1456279"/>
                  </a:lnTo>
                  <a:lnTo>
                    <a:pt x="2951331" y="1484369"/>
                  </a:lnTo>
                  <a:lnTo>
                    <a:pt x="2976682" y="1521950"/>
                  </a:lnTo>
                  <a:lnTo>
                    <a:pt x="2989774" y="1566163"/>
                  </a:lnTo>
                  <a:lnTo>
                    <a:pt x="2988675" y="1614150"/>
                  </a:lnTo>
                  <a:lnTo>
                    <a:pt x="2972912" y="1659490"/>
                  </a:lnTo>
                  <a:lnTo>
                    <a:pt x="2945178" y="1696332"/>
                  </a:lnTo>
                  <a:lnTo>
                    <a:pt x="2908281" y="1722671"/>
                  </a:lnTo>
                  <a:lnTo>
                    <a:pt x="2865031" y="1736500"/>
                  </a:lnTo>
                  <a:lnTo>
                    <a:pt x="2818241" y="1735816"/>
                  </a:lnTo>
                  <a:lnTo>
                    <a:pt x="2774169" y="1720077"/>
                  </a:lnTo>
                  <a:lnTo>
                    <a:pt x="2738491" y="1691987"/>
                  </a:lnTo>
                  <a:lnTo>
                    <a:pt x="2713139" y="1654407"/>
                  </a:lnTo>
                  <a:lnTo>
                    <a:pt x="2700047" y="1610193"/>
                  </a:lnTo>
                  <a:lnTo>
                    <a:pt x="2701147" y="1562207"/>
                  </a:lnTo>
                  <a:close/>
                </a:path>
                <a:path w="3602990" h="2519679">
                  <a:moveTo>
                    <a:pt x="2244074" y="2299442"/>
                  </a:moveTo>
                  <a:lnTo>
                    <a:pt x="2257681" y="2261979"/>
                  </a:lnTo>
                  <a:lnTo>
                    <a:pt x="2282905" y="2229879"/>
                  </a:lnTo>
                  <a:lnTo>
                    <a:pt x="2318065" y="2203886"/>
                  </a:lnTo>
                  <a:lnTo>
                    <a:pt x="2361484" y="2184745"/>
                  </a:lnTo>
                  <a:lnTo>
                    <a:pt x="2411480" y="2173199"/>
                  </a:lnTo>
                  <a:lnTo>
                    <a:pt x="2466375" y="2169993"/>
                  </a:lnTo>
                  <a:lnTo>
                    <a:pt x="2524490" y="2175871"/>
                  </a:lnTo>
                  <a:lnTo>
                    <a:pt x="2581000" y="2190663"/>
                  </a:lnTo>
                  <a:lnTo>
                    <a:pt x="2631326" y="2212849"/>
                  </a:lnTo>
                  <a:lnTo>
                    <a:pt x="2674149" y="2241145"/>
                  </a:lnTo>
                  <a:lnTo>
                    <a:pt x="2708153" y="2274266"/>
                  </a:lnTo>
                  <a:lnTo>
                    <a:pt x="2732020" y="2310928"/>
                  </a:lnTo>
                  <a:lnTo>
                    <a:pt x="2744432" y="2349847"/>
                  </a:lnTo>
                  <a:lnTo>
                    <a:pt x="2744073" y="2389739"/>
                  </a:lnTo>
                  <a:lnTo>
                    <a:pt x="2730465" y="2427201"/>
                  </a:lnTo>
                  <a:lnTo>
                    <a:pt x="2705242" y="2459301"/>
                  </a:lnTo>
                  <a:lnTo>
                    <a:pt x="2670081" y="2485294"/>
                  </a:lnTo>
                  <a:lnTo>
                    <a:pt x="2626662" y="2504436"/>
                  </a:lnTo>
                  <a:lnTo>
                    <a:pt x="2576666" y="2515981"/>
                  </a:lnTo>
                  <a:lnTo>
                    <a:pt x="2521771" y="2519188"/>
                  </a:lnTo>
                  <a:lnTo>
                    <a:pt x="2463657" y="2513310"/>
                  </a:lnTo>
                  <a:lnTo>
                    <a:pt x="2407146" y="2498517"/>
                  </a:lnTo>
                  <a:lnTo>
                    <a:pt x="2356820" y="2476331"/>
                  </a:lnTo>
                  <a:lnTo>
                    <a:pt x="2313997" y="2448035"/>
                  </a:lnTo>
                  <a:lnTo>
                    <a:pt x="2279993" y="2414915"/>
                  </a:lnTo>
                  <a:lnTo>
                    <a:pt x="2256126" y="2378253"/>
                  </a:lnTo>
                  <a:lnTo>
                    <a:pt x="2243714" y="2339334"/>
                  </a:lnTo>
                  <a:lnTo>
                    <a:pt x="2244074" y="2299442"/>
                  </a:lnTo>
                  <a:close/>
                </a:path>
                <a:path w="3602990" h="2519679">
                  <a:moveTo>
                    <a:pt x="2639679" y="1023854"/>
                  </a:moveTo>
                  <a:lnTo>
                    <a:pt x="2655229" y="987641"/>
                  </a:lnTo>
                  <a:lnTo>
                    <a:pt x="2685439" y="959220"/>
                  </a:lnTo>
                  <a:lnTo>
                    <a:pt x="2727141" y="940040"/>
                  </a:lnTo>
                  <a:lnTo>
                    <a:pt x="2777164" y="931552"/>
                  </a:lnTo>
                  <a:lnTo>
                    <a:pt x="2832338" y="935208"/>
                  </a:lnTo>
                  <a:lnTo>
                    <a:pt x="2885313" y="951053"/>
                  </a:lnTo>
                  <a:lnTo>
                    <a:pt x="2929211" y="976506"/>
                  </a:lnTo>
                  <a:lnTo>
                    <a:pt x="2961570" y="1009073"/>
                  </a:lnTo>
                  <a:lnTo>
                    <a:pt x="2979926" y="1046260"/>
                  </a:lnTo>
                  <a:lnTo>
                    <a:pt x="2981817" y="1085576"/>
                  </a:lnTo>
                  <a:lnTo>
                    <a:pt x="2966267" y="1121800"/>
                  </a:lnTo>
                  <a:lnTo>
                    <a:pt x="2936056" y="1150246"/>
                  </a:lnTo>
                  <a:lnTo>
                    <a:pt x="2894354" y="1169444"/>
                  </a:lnTo>
                  <a:lnTo>
                    <a:pt x="2844332" y="1177926"/>
                  </a:lnTo>
                  <a:lnTo>
                    <a:pt x="2789158" y="1174222"/>
                  </a:lnTo>
                  <a:lnTo>
                    <a:pt x="2736182" y="1158388"/>
                  </a:lnTo>
                  <a:lnTo>
                    <a:pt x="2692284" y="1132960"/>
                  </a:lnTo>
                  <a:lnTo>
                    <a:pt x="2659925" y="1100411"/>
                  </a:lnTo>
                  <a:lnTo>
                    <a:pt x="2641569" y="1063218"/>
                  </a:lnTo>
                  <a:lnTo>
                    <a:pt x="2639679" y="1023854"/>
                  </a:lnTo>
                  <a:close/>
                </a:path>
                <a:path w="3602990" h="2519679">
                  <a:moveTo>
                    <a:pt x="2493248" y="2149582"/>
                  </a:moveTo>
                  <a:lnTo>
                    <a:pt x="2508997" y="2104242"/>
                  </a:lnTo>
                  <a:lnTo>
                    <a:pt x="2536700" y="2067399"/>
                  </a:lnTo>
                  <a:lnTo>
                    <a:pt x="2573559" y="2041061"/>
                  </a:lnTo>
                  <a:lnTo>
                    <a:pt x="2616777" y="2027231"/>
                  </a:lnTo>
                  <a:lnTo>
                    <a:pt x="2663555" y="2027916"/>
                  </a:lnTo>
                  <a:lnTo>
                    <a:pt x="2707627" y="2043654"/>
                  </a:lnTo>
                  <a:lnTo>
                    <a:pt x="2743305" y="2071744"/>
                  </a:lnTo>
                  <a:lnTo>
                    <a:pt x="2768656" y="2109325"/>
                  </a:lnTo>
                  <a:lnTo>
                    <a:pt x="2781748" y="2153538"/>
                  </a:lnTo>
                  <a:lnTo>
                    <a:pt x="2780649" y="2201525"/>
                  </a:lnTo>
                  <a:lnTo>
                    <a:pt x="2764900" y="2246865"/>
                  </a:lnTo>
                  <a:lnTo>
                    <a:pt x="2737196" y="2283707"/>
                  </a:lnTo>
                  <a:lnTo>
                    <a:pt x="2700337" y="2310046"/>
                  </a:lnTo>
                  <a:lnTo>
                    <a:pt x="2657119" y="2323875"/>
                  </a:lnTo>
                  <a:lnTo>
                    <a:pt x="2610342" y="2323191"/>
                  </a:lnTo>
                  <a:lnTo>
                    <a:pt x="2566270" y="2307452"/>
                  </a:lnTo>
                  <a:lnTo>
                    <a:pt x="2530592" y="2279362"/>
                  </a:lnTo>
                  <a:lnTo>
                    <a:pt x="2505240" y="2241782"/>
                  </a:lnTo>
                  <a:lnTo>
                    <a:pt x="2492148" y="2197568"/>
                  </a:lnTo>
                  <a:lnTo>
                    <a:pt x="2493248" y="2149582"/>
                  </a:lnTo>
                  <a:close/>
                </a:path>
                <a:path w="3602990" h="2519679">
                  <a:moveTo>
                    <a:pt x="2634472" y="1835257"/>
                  </a:moveTo>
                  <a:lnTo>
                    <a:pt x="2648046" y="1789478"/>
                  </a:lnTo>
                  <a:lnTo>
                    <a:pt x="2670126" y="1750120"/>
                  </a:lnTo>
                  <a:lnTo>
                    <a:pt x="2699035" y="1718607"/>
                  </a:lnTo>
                  <a:lnTo>
                    <a:pt x="2733099" y="1696366"/>
                  </a:lnTo>
                  <a:lnTo>
                    <a:pt x="2770641" y="1684820"/>
                  </a:lnTo>
                  <a:lnTo>
                    <a:pt x="2809986" y="1685397"/>
                  </a:lnTo>
                  <a:lnTo>
                    <a:pt x="2847061" y="1698581"/>
                  </a:lnTo>
                  <a:lnTo>
                    <a:pt x="2878199" y="1722504"/>
                  </a:lnTo>
                  <a:lnTo>
                    <a:pt x="2902331" y="1755247"/>
                  </a:lnTo>
                  <a:lnTo>
                    <a:pt x="2918387" y="1794889"/>
                  </a:lnTo>
                  <a:lnTo>
                    <a:pt x="2925300" y="1839513"/>
                  </a:lnTo>
                  <a:lnTo>
                    <a:pt x="2922000" y="1887200"/>
                  </a:lnTo>
                  <a:lnTo>
                    <a:pt x="2908425" y="1932978"/>
                  </a:lnTo>
                  <a:lnTo>
                    <a:pt x="2886346" y="1972332"/>
                  </a:lnTo>
                  <a:lnTo>
                    <a:pt x="2857436" y="2003833"/>
                  </a:lnTo>
                  <a:lnTo>
                    <a:pt x="2823372" y="2026053"/>
                  </a:lnTo>
                  <a:lnTo>
                    <a:pt x="2785830" y="2037562"/>
                  </a:lnTo>
                  <a:lnTo>
                    <a:pt x="2746486" y="2036933"/>
                  </a:lnTo>
                  <a:lnTo>
                    <a:pt x="2709410" y="2023749"/>
                  </a:lnTo>
                  <a:lnTo>
                    <a:pt x="2678273" y="1999830"/>
                  </a:lnTo>
                  <a:lnTo>
                    <a:pt x="2654141" y="1967098"/>
                  </a:lnTo>
                  <a:lnTo>
                    <a:pt x="2638084" y="1927477"/>
                  </a:lnTo>
                  <a:lnTo>
                    <a:pt x="2631171" y="1882889"/>
                  </a:lnTo>
                  <a:lnTo>
                    <a:pt x="2634472" y="1835257"/>
                  </a:lnTo>
                  <a:close/>
                </a:path>
                <a:path w="3602990" h="2519679">
                  <a:moveTo>
                    <a:pt x="3004423" y="1851894"/>
                  </a:moveTo>
                  <a:lnTo>
                    <a:pt x="3019075" y="1792415"/>
                  </a:lnTo>
                  <a:lnTo>
                    <a:pt x="3039846" y="1739132"/>
                  </a:lnTo>
                  <a:lnTo>
                    <a:pt x="3065591" y="1693466"/>
                  </a:lnTo>
                  <a:lnTo>
                    <a:pt x="3095167" y="1656841"/>
                  </a:lnTo>
                  <a:lnTo>
                    <a:pt x="3127427" y="1630677"/>
                  </a:lnTo>
                  <a:lnTo>
                    <a:pt x="3195431" y="1615420"/>
                  </a:lnTo>
                  <a:lnTo>
                    <a:pt x="3227176" y="1628304"/>
                  </a:lnTo>
                  <a:lnTo>
                    <a:pt x="3274984" y="1689295"/>
                  </a:lnTo>
                  <a:lnTo>
                    <a:pt x="3289901" y="1733949"/>
                  </a:lnTo>
                  <a:lnTo>
                    <a:pt x="3298062" y="1785742"/>
                  </a:lnTo>
                  <a:lnTo>
                    <a:pt x="3298894" y="1842947"/>
                  </a:lnTo>
                  <a:lnTo>
                    <a:pt x="3291824" y="1903837"/>
                  </a:lnTo>
                  <a:lnTo>
                    <a:pt x="3277171" y="1963316"/>
                  </a:lnTo>
                  <a:lnTo>
                    <a:pt x="3256400" y="2016599"/>
                  </a:lnTo>
                  <a:lnTo>
                    <a:pt x="3230655" y="2062264"/>
                  </a:lnTo>
                  <a:lnTo>
                    <a:pt x="3201080" y="2098889"/>
                  </a:lnTo>
                  <a:lnTo>
                    <a:pt x="3168819" y="2125054"/>
                  </a:lnTo>
                  <a:lnTo>
                    <a:pt x="3100816" y="2140311"/>
                  </a:lnTo>
                  <a:lnTo>
                    <a:pt x="3069070" y="2127427"/>
                  </a:lnTo>
                  <a:lnTo>
                    <a:pt x="3021262" y="2066435"/>
                  </a:lnTo>
                  <a:lnTo>
                    <a:pt x="3006345" y="2021781"/>
                  </a:lnTo>
                  <a:lnTo>
                    <a:pt x="2998184" y="1969988"/>
                  </a:lnTo>
                  <a:lnTo>
                    <a:pt x="2997352" y="1912784"/>
                  </a:lnTo>
                  <a:lnTo>
                    <a:pt x="3004423" y="1851894"/>
                  </a:lnTo>
                  <a:close/>
                </a:path>
                <a:path w="3602990" h="2519679">
                  <a:moveTo>
                    <a:pt x="1067165" y="739755"/>
                  </a:moveTo>
                  <a:lnTo>
                    <a:pt x="1080924" y="673137"/>
                  </a:lnTo>
                  <a:lnTo>
                    <a:pt x="1097450" y="609579"/>
                  </a:lnTo>
                  <a:lnTo>
                    <a:pt x="1116448" y="549545"/>
                  </a:lnTo>
                  <a:lnTo>
                    <a:pt x="1137629" y="493499"/>
                  </a:lnTo>
                  <a:lnTo>
                    <a:pt x="1160700" y="441903"/>
                  </a:lnTo>
                  <a:lnTo>
                    <a:pt x="1185370" y="395221"/>
                  </a:lnTo>
                  <a:lnTo>
                    <a:pt x="1211346" y="353916"/>
                  </a:lnTo>
                  <a:lnTo>
                    <a:pt x="1238338" y="318453"/>
                  </a:lnTo>
                  <a:lnTo>
                    <a:pt x="1266053" y="289293"/>
                  </a:lnTo>
                  <a:lnTo>
                    <a:pt x="1322487" y="251739"/>
                  </a:lnTo>
                  <a:lnTo>
                    <a:pt x="1350622" y="244272"/>
                  </a:lnTo>
                  <a:lnTo>
                    <a:pt x="1378315" y="244963"/>
                  </a:lnTo>
                  <a:lnTo>
                    <a:pt x="1428260" y="270819"/>
                  </a:lnTo>
                  <a:lnTo>
                    <a:pt x="1468008" y="325722"/>
                  </a:lnTo>
                  <a:lnTo>
                    <a:pt x="1483780" y="362726"/>
                  </a:lnTo>
                  <a:lnTo>
                    <a:pt x="1496668" y="405385"/>
                  </a:lnTo>
                  <a:lnTo>
                    <a:pt x="1506562" y="453164"/>
                  </a:lnTo>
                  <a:lnTo>
                    <a:pt x="1513351" y="505526"/>
                  </a:lnTo>
                  <a:lnTo>
                    <a:pt x="1516921" y="561937"/>
                  </a:lnTo>
                  <a:lnTo>
                    <a:pt x="1517164" y="621860"/>
                  </a:lnTo>
                  <a:lnTo>
                    <a:pt x="1513966" y="684761"/>
                  </a:lnTo>
                  <a:lnTo>
                    <a:pt x="1507217" y="750103"/>
                  </a:lnTo>
                  <a:lnTo>
                    <a:pt x="1496806" y="817352"/>
                  </a:lnTo>
                  <a:lnTo>
                    <a:pt x="1483048" y="883970"/>
                  </a:lnTo>
                  <a:lnTo>
                    <a:pt x="1466529" y="947527"/>
                  </a:lnTo>
                  <a:lnTo>
                    <a:pt x="1447539" y="1007559"/>
                  </a:lnTo>
                  <a:lnTo>
                    <a:pt x="1426370" y="1063604"/>
                  </a:lnTo>
                  <a:lnTo>
                    <a:pt x="1403312" y="1115196"/>
                  </a:lnTo>
                  <a:lnTo>
                    <a:pt x="1378657" y="1161873"/>
                  </a:lnTo>
                  <a:lnTo>
                    <a:pt x="1352695" y="1203170"/>
                  </a:lnTo>
                  <a:lnTo>
                    <a:pt x="1325718" y="1238624"/>
                  </a:lnTo>
                  <a:lnTo>
                    <a:pt x="1298016" y="1267771"/>
                  </a:lnTo>
                  <a:lnTo>
                    <a:pt x="1241602" y="1305290"/>
                  </a:lnTo>
                  <a:lnTo>
                    <a:pt x="1213473" y="1312734"/>
                  </a:lnTo>
                  <a:lnTo>
                    <a:pt x="1185783" y="1312017"/>
                  </a:lnTo>
                  <a:lnTo>
                    <a:pt x="1135795" y="1286202"/>
                  </a:lnTo>
                  <a:lnTo>
                    <a:pt x="1096029" y="1231317"/>
                  </a:lnTo>
                  <a:lnTo>
                    <a:pt x="1080255" y="1194316"/>
                  </a:lnTo>
                  <a:lnTo>
                    <a:pt x="1067365" y="1151657"/>
                  </a:lnTo>
                  <a:lnTo>
                    <a:pt x="1057471" y="1103879"/>
                  </a:lnTo>
                  <a:lnTo>
                    <a:pt x="1050682" y="1051517"/>
                  </a:lnTo>
                  <a:lnTo>
                    <a:pt x="1047109" y="995110"/>
                  </a:lnTo>
                  <a:lnTo>
                    <a:pt x="1046860" y="935193"/>
                  </a:lnTo>
                  <a:lnTo>
                    <a:pt x="1050047" y="872303"/>
                  </a:lnTo>
                  <a:lnTo>
                    <a:pt x="1056778" y="806978"/>
                  </a:lnTo>
                  <a:lnTo>
                    <a:pt x="1067165" y="7397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1640" y="2107914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4950" y="44608"/>
                  </a:moveTo>
                  <a:lnTo>
                    <a:pt x="46198" y="14470"/>
                  </a:lnTo>
                  <a:lnTo>
                    <a:pt x="87292" y="0"/>
                  </a:lnTo>
                  <a:lnTo>
                    <a:pt x="132982" y="1960"/>
                  </a:lnTo>
                  <a:lnTo>
                    <a:pt x="178018" y="21113"/>
                  </a:lnTo>
                  <a:lnTo>
                    <a:pt x="213788" y="54580"/>
                  </a:lnTo>
                  <a:lnTo>
                    <a:pt x="234057" y="95583"/>
                  </a:lnTo>
                  <a:lnTo>
                    <a:pt x="237418" y="139039"/>
                  </a:lnTo>
                  <a:lnTo>
                    <a:pt x="222468" y="179863"/>
                  </a:lnTo>
                  <a:lnTo>
                    <a:pt x="191220" y="210002"/>
                  </a:lnTo>
                  <a:lnTo>
                    <a:pt x="150125" y="224472"/>
                  </a:lnTo>
                  <a:lnTo>
                    <a:pt x="104435" y="222511"/>
                  </a:lnTo>
                  <a:lnTo>
                    <a:pt x="59400" y="203358"/>
                  </a:lnTo>
                  <a:lnTo>
                    <a:pt x="23629" y="169874"/>
                  </a:lnTo>
                  <a:lnTo>
                    <a:pt x="3361" y="128841"/>
                  </a:lnTo>
                  <a:lnTo>
                    <a:pt x="0" y="85379"/>
                  </a:lnTo>
                  <a:lnTo>
                    <a:pt x="14950" y="4460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94365" y="1609439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4950" y="44608"/>
                  </a:moveTo>
                  <a:lnTo>
                    <a:pt x="46198" y="14470"/>
                  </a:lnTo>
                  <a:lnTo>
                    <a:pt x="87292" y="0"/>
                  </a:lnTo>
                  <a:lnTo>
                    <a:pt x="132982" y="1960"/>
                  </a:lnTo>
                  <a:lnTo>
                    <a:pt x="178018" y="21113"/>
                  </a:lnTo>
                  <a:lnTo>
                    <a:pt x="213788" y="54580"/>
                  </a:lnTo>
                  <a:lnTo>
                    <a:pt x="234057" y="95583"/>
                  </a:lnTo>
                  <a:lnTo>
                    <a:pt x="237418" y="139039"/>
                  </a:lnTo>
                  <a:lnTo>
                    <a:pt x="222468" y="179863"/>
                  </a:lnTo>
                  <a:lnTo>
                    <a:pt x="191220" y="210002"/>
                  </a:lnTo>
                  <a:lnTo>
                    <a:pt x="150125" y="224472"/>
                  </a:lnTo>
                  <a:lnTo>
                    <a:pt x="104435" y="222511"/>
                  </a:lnTo>
                  <a:lnTo>
                    <a:pt x="59400" y="203358"/>
                  </a:lnTo>
                  <a:lnTo>
                    <a:pt x="23629" y="169874"/>
                  </a:lnTo>
                  <a:lnTo>
                    <a:pt x="3361" y="128841"/>
                  </a:lnTo>
                  <a:lnTo>
                    <a:pt x="0" y="85379"/>
                  </a:lnTo>
                  <a:lnTo>
                    <a:pt x="14950" y="4460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00890" y="2751439"/>
              <a:ext cx="1087120" cy="744855"/>
            </a:xfrm>
            <a:custGeom>
              <a:avLst/>
              <a:gdLst/>
              <a:ahLst/>
              <a:cxnLst/>
              <a:rect l="l" t="t" r="r" b="b"/>
              <a:pathLst>
                <a:path w="1087120" h="744854">
                  <a:moveTo>
                    <a:pt x="111851" y="564657"/>
                  </a:moveTo>
                  <a:lnTo>
                    <a:pt x="143099" y="534519"/>
                  </a:lnTo>
                  <a:lnTo>
                    <a:pt x="184193" y="520049"/>
                  </a:lnTo>
                  <a:lnTo>
                    <a:pt x="229883" y="522009"/>
                  </a:lnTo>
                  <a:lnTo>
                    <a:pt x="274919" y="541162"/>
                  </a:lnTo>
                  <a:lnTo>
                    <a:pt x="310634" y="574647"/>
                  </a:lnTo>
                  <a:lnTo>
                    <a:pt x="330894" y="615680"/>
                  </a:lnTo>
                  <a:lnTo>
                    <a:pt x="334248" y="659141"/>
                  </a:lnTo>
                  <a:lnTo>
                    <a:pt x="319242" y="699912"/>
                  </a:lnTo>
                  <a:lnTo>
                    <a:pt x="287994" y="730051"/>
                  </a:lnTo>
                  <a:lnTo>
                    <a:pt x="246899" y="744521"/>
                  </a:lnTo>
                  <a:lnTo>
                    <a:pt x="201209" y="742561"/>
                  </a:lnTo>
                  <a:lnTo>
                    <a:pt x="156174" y="723407"/>
                  </a:lnTo>
                  <a:lnTo>
                    <a:pt x="120459" y="689941"/>
                  </a:lnTo>
                  <a:lnTo>
                    <a:pt x="100199" y="648938"/>
                  </a:lnTo>
                  <a:lnTo>
                    <a:pt x="96845" y="605482"/>
                  </a:lnTo>
                  <a:lnTo>
                    <a:pt x="111851" y="564657"/>
                  </a:lnTo>
                  <a:close/>
                </a:path>
                <a:path w="1087120" h="744854">
                  <a:moveTo>
                    <a:pt x="14950" y="215407"/>
                  </a:moveTo>
                  <a:lnTo>
                    <a:pt x="46198" y="185269"/>
                  </a:lnTo>
                  <a:lnTo>
                    <a:pt x="87292" y="170799"/>
                  </a:lnTo>
                  <a:lnTo>
                    <a:pt x="132982" y="172759"/>
                  </a:lnTo>
                  <a:lnTo>
                    <a:pt x="178018" y="191912"/>
                  </a:lnTo>
                  <a:lnTo>
                    <a:pt x="213788" y="225397"/>
                  </a:lnTo>
                  <a:lnTo>
                    <a:pt x="234057" y="266430"/>
                  </a:lnTo>
                  <a:lnTo>
                    <a:pt x="237418" y="309891"/>
                  </a:lnTo>
                  <a:lnTo>
                    <a:pt x="222468" y="350662"/>
                  </a:lnTo>
                  <a:lnTo>
                    <a:pt x="191220" y="380801"/>
                  </a:lnTo>
                  <a:lnTo>
                    <a:pt x="150125" y="395271"/>
                  </a:lnTo>
                  <a:lnTo>
                    <a:pt x="104435" y="393311"/>
                  </a:lnTo>
                  <a:lnTo>
                    <a:pt x="59400" y="374157"/>
                  </a:lnTo>
                  <a:lnTo>
                    <a:pt x="23629" y="340691"/>
                  </a:lnTo>
                  <a:lnTo>
                    <a:pt x="3361" y="299688"/>
                  </a:lnTo>
                  <a:lnTo>
                    <a:pt x="0" y="256232"/>
                  </a:lnTo>
                  <a:lnTo>
                    <a:pt x="14950" y="215407"/>
                  </a:lnTo>
                  <a:close/>
                </a:path>
                <a:path w="1087120" h="744854">
                  <a:moveTo>
                    <a:pt x="820003" y="27574"/>
                  </a:moveTo>
                  <a:lnTo>
                    <a:pt x="848844" y="5447"/>
                  </a:lnTo>
                  <a:lnTo>
                    <a:pt x="891758" y="0"/>
                  </a:lnTo>
                  <a:lnTo>
                    <a:pt x="943054" y="10912"/>
                  </a:lnTo>
                  <a:lnTo>
                    <a:pt x="997041" y="37861"/>
                  </a:lnTo>
                  <a:lnTo>
                    <a:pt x="1043489" y="76350"/>
                  </a:lnTo>
                  <a:lnTo>
                    <a:pt x="1074209" y="118887"/>
                  </a:lnTo>
                  <a:lnTo>
                    <a:pt x="1086570" y="160377"/>
                  </a:lnTo>
                  <a:lnTo>
                    <a:pt x="1077940" y="195722"/>
                  </a:lnTo>
                  <a:lnTo>
                    <a:pt x="1049099" y="217850"/>
                  </a:lnTo>
                  <a:lnTo>
                    <a:pt x="1006185" y="223297"/>
                  </a:lnTo>
                  <a:lnTo>
                    <a:pt x="954889" y="212385"/>
                  </a:lnTo>
                  <a:lnTo>
                    <a:pt x="900902" y="185435"/>
                  </a:lnTo>
                  <a:lnTo>
                    <a:pt x="854454" y="146893"/>
                  </a:lnTo>
                  <a:lnTo>
                    <a:pt x="823733" y="104362"/>
                  </a:lnTo>
                  <a:lnTo>
                    <a:pt x="811373" y="62902"/>
                  </a:lnTo>
                  <a:lnTo>
                    <a:pt x="820003" y="2757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78511" y="1874488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5005" y="44608"/>
                  </a:moveTo>
                  <a:lnTo>
                    <a:pt x="46253" y="14470"/>
                  </a:lnTo>
                  <a:lnTo>
                    <a:pt x="87348" y="0"/>
                  </a:lnTo>
                  <a:lnTo>
                    <a:pt x="133038" y="1960"/>
                  </a:lnTo>
                  <a:lnTo>
                    <a:pt x="178073" y="21113"/>
                  </a:lnTo>
                  <a:lnTo>
                    <a:pt x="213788" y="54598"/>
                  </a:lnTo>
                  <a:lnTo>
                    <a:pt x="234049" y="95631"/>
                  </a:lnTo>
                  <a:lnTo>
                    <a:pt x="237402" y="139092"/>
                  </a:lnTo>
                  <a:lnTo>
                    <a:pt x="222396" y="179863"/>
                  </a:lnTo>
                  <a:lnTo>
                    <a:pt x="191148" y="210002"/>
                  </a:lnTo>
                  <a:lnTo>
                    <a:pt x="150054" y="224472"/>
                  </a:lnTo>
                  <a:lnTo>
                    <a:pt x="104364" y="222511"/>
                  </a:lnTo>
                  <a:lnTo>
                    <a:pt x="59328" y="203358"/>
                  </a:lnTo>
                  <a:lnTo>
                    <a:pt x="23614" y="169892"/>
                  </a:lnTo>
                  <a:lnTo>
                    <a:pt x="3353" y="128889"/>
                  </a:lnTo>
                  <a:lnTo>
                    <a:pt x="0" y="85433"/>
                  </a:lnTo>
                  <a:lnTo>
                    <a:pt x="15005" y="4460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37211" y="2344388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5005" y="44608"/>
                  </a:moveTo>
                  <a:lnTo>
                    <a:pt x="46253" y="14470"/>
                  </a:lnTo>
                  <a:lnTo>
                    <a:pt x="87348" y="0"/>
                  </a:lnTo>
                  <a:lnTo>
                    <a:pt x="133038" y="1960"/>
                  </a:lnTo>
                  <a:lnTo>
                    <a:pt x="178073" y="21113"/>
                  </a:lnTo>
                  <a:lnTo>
                    <a:pt x="213788" y="54598"/>
                  </a:lnTo>
                  <a:lnTo>
                    <a:pt x="234049" y="95631"/>
                  </a:lnTo>
                  <a:lnTo>
                    <a:pt x="237402" y="139092"/>
                  </a:lnTo>
                  <a:lnTo>
                    <a:pt x="222396" y="179863"/>
                  </a:lnTo>
                  <a:lnTo>
                    <a:pt x="191148" y="210002"/>
                  </a:lnTo>
                  <a:lnTo>
                    <a:pt x="150054" y="224472"/>
                  </a:lnTo>
                  <a:lnTo>
                    <a:pt x="104364" y="222511"/>
                  </a:lnTo>
                  <a:lnTo>
                    <a:pt x="59328" y="203358"/>
                  </a:lnTo>
                  <a:lnTo>
                    <a:pt x="23614" y="169892"/>
                  </a:lnTo>
                  <a:lnTo>
                    <a:pt x="3353" y="128889"/>
                  </a:lnTo>
                  <a:lnTo>
                    <a:pt x="0" y="85433"/>
                  </a:lnTo>
                  <a:lnTo>
                    <a:pt x="15005" y="446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3715" y="1838039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4950" y="44608"/>
                  </a:moveTo>
                  <a:lnTo>
                    <a:pt x="46198" y="14470"/>
                  </a:lnTo>
                  <a:lnTo>
                    <a:pt x="87292" y="0"/>
                  </a:lnTo>
                  <a:lnTo>
                    <a:pt x="132982" y="1960"/>
                  </a:lnTo>
                  <a:lnTo>
                    <a:pt x="178018" y="21113"/>
                  </a:lnTo>
                  <a:lnTo>
                    <a:pt x="213788" y="54580"/>
                  </a:lnTo>
                  <a:lnTo>
                    <a:pt x="234057" y="95583"/>
                  </a:lnTo>
                  <a:lnTo>
                    <a:pt x="237418" y="139039"/>
                  </a:lnTo>
                  <a:lnTo>
                    <a:pt x="222468" y="179863"/>
                  </a:lnTo>
                  <a:lnTo>
                    <a:pt x="191220" y="210002"/>
                  </a:lnTo>
                  <a:lnTo>
                    <a:pt x="150125" y="224472"/>
                  </a:lnTo>
                  <a:lnTo>
                    <a:pt x="104435" y="222511"/>
                  </a:lnTo>
                  <a:lnTo>
                    <a:pt x="59400" y="203358"/>
                  </a:lnTo>
                  <a:lnTo>
                    <a:pt x="23629" y="169874"/>
                  </a:lnTo>
                  <a:lnTo>
                    <a:pt x="3361" y="128841"/>
                  </a:lnTo>
                  <a:lnTo>
                    <a:pt x="0" y="85379"/>
                  </a:lnTo>
                  <a:lnTo>
                    <a:pt x="14950" y="446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2661" y="2706338"/>
              <a:ext cx="237490" cy="224790"/>
            </a:xfrm>
            <a:custGeom>
              <a:avLst/>
              <a:gdLst/>
              <a:ahLst/>
              <a:cxnLst/>
              <a:rect l="l" t="t" r="r" b="b"/>
              <a:pathLst>
                <a:path w="237489" h="224789">
                  <a:moveTo>
                    <a:pt x="15005" y="44608"/>
                  </a:moveTo>
                  <a:lnTo>
                    <a:pt x="46253" y="14470"/>
                  </a:lnTo>
                  <a:lnTo>
                    <a:pt x="87348" y="0"/>
                  </a:lnTo>
                  <a:lnTo>
                    <a:pt x="133038" y="1960"/>
                  </a:lnTo>
                  <a:lnTo>
                    <a:pt x="178073" y="21113"/>
                  </a:lnTo>
                  <a:lnTo>
                    <a:pt x="213788" y="54598"/>
                  </a:lnTo>
                  <a:lnTo>
                    <a:pt x="234049" y="95631"/>
                  </a:lnTo>
                  <a:lnTo>
                    <a:pt x="237402" y="139092"/>
                  </a:lnTo>
                  <a:lnTo>
                    <a:pt x="222396" y="179863"/>
                  </a:lnTo>
                  <a:lnTo>
                    <a:pt x="191148" y="210002"/>
                  </a:lnTo>
                  <a:lnTo>
                    <a:pt x="150054" y="224472"/>
                  </a:lnTo>
                  <a:lnTo>
                    <a:pt x="104364" y="222511"/>
                  </a:lnTo>
                  <a:lnTo>
                    <a:pt x="59328" y="203358"/>
                  </a:lnTo>
                  <a:lnTo>
                    <a:pt x="23614" y="169892"/>
                  </a:lnTo>
                  <a:lnTo>
                    <a:pt x="3353" y="128889"/>
                  </a:lnTo>
                  <a:lnTo>
                    <a:pt x="0" y="85433"/>
                  </a:lnTo>
                  <a:lnTo>
                    <a:pt x="15005" y="446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572892" y="1577339"/>
            <a:ext cx="7719059" cy="3133725"/>
            <a:chOff x="2572892" y="1577339"/>
            <a:chExt cx="7719059" cy="3133725"/>
          </a:xfrm>
        </p:grpSpPr>
        <p:sp>
          <p:nvSpPr>
            <p:cNvPr id="13" name="object 13"/>
            <p:cNvSpPr/>
            <p:nvPr/>
          </p:nvSpPr>
          <p:spPr>
            <a:xfrm>
              <a:off x="6553200" y="1581911"/>
              <a:ext cx="3733800" cy="3124200"/>
            </a:xfrm>
            <a:custGeom>
              <a:avLst/>
              <a:gdLst/>
              <a:ahLst/>
              <a:cxnLst/>
              <a:rect l="l" t="t" r="r" b="b"/>
              <a:pathLst>
                <a:path w="3733800" h="3124200">
                  <a:moveTo>
                    <a:pt x="0" y="3124200"/>
                  </a:moveTo>
                  <a:lnTo>
                    <a:pt x="3733800" y="31242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72893" y="1696592"/>
              <a:ext cx="7562850" cy="2267585"/>
            </a:xfrm>
            <a:custGeom>
              <a:avLst/>
              <a:gdLst/>
              <a:ahLst/>
              <a:cxnLst/>
              <a:rect l="l" t="t" r="r" b="b"/>
              <a:pathLst>
                <a:path w="7562850" h="2267585">
                  <a:moveTo>
                    <a:pt x="7562469" y="1105281"/>
                  </a:moveTo>
                  <a:lnTo>
                    <a:pt x="7524369" y="1086231"/>
                  </a:lnTo>
                  <a:lnTo>
                    <a:pt x="7448169" y="1048131"/>
                  </a:lnTo>
                  <a:lnTo>
                    <a:pt x="7448169" y="1086231"/>
                  </a:lnTo>
                  <a:lnTo>
                    <a:pt x="5887847" y="1086231"/>
                  </a:lnTo>
                  <a:lnTo>
                    <a:pt x="5887847" y="1124331"/>
                  </a:lnTo>
                  <a:lnTo>
                    <a:pt x="5886272" y="1131900"/>
                  </a:lnTo>
                  <a:lnTo>
                    <a:pt x="5849899" y="1124331"/>
                  </a:lnTo>
                  <a:lnTo>
                    <a:pt x="5887847" y="1124331"/>
                  </a:lnTo>
                  <a:lnTo>
                    <a:pt x="5887847" y="1086231"/>
                  </a:lnTo>
                  <a:lnTo>
                    <a:pt x="5666841" y="1086231"/>
                  </a:lnTo>
                  <a:lnTo>
                    <a:pt x="5479707" y="1047292"/>
                  </a:lnTo>
                  <a:lnTo>
                    <a:pt x="5479707" y="1086231"/>
                  </a:lnTo>
                  <a:lnTo>
                    <a:pt x="5461241" y="1086231"/>
                  </a:lnTo>
                  <a:lnTo>
                    <a:pt x="5461241" y="1158303"/>
                  </a:lnTo>
                  <a:lnTo>
                    <a:pt x="4751692" y="1217815"/>
                  </a:lnTo>
                  <a:lnTo>
                    <a:pt x="4624629" y="1189443"/>
                  </a:lnTo>
                  <a:lnTo>
                    <a:pt x="4624629" y="1228471"/>
                  </a:lnTo>
                  <a:lnTo>
                    <a:pt x="4212310" y="1263040"/>
                  </a:lnTo>
                  <a:lnTo>
                    <a:pt x="4099966" y="1233017"/>
                  </a:lnTo>
                  <a:lnTo>
                    <a:pt x="4099966" y="1272463"/>
                  </a:lnTo>
                  <a:lnTo>
                    <a:pt x="3794391" y="1298079"/>
                  </a:lnTo>
                  <a:lnTo>
                    <a:pt x="3590696" y="1253705"/>
                  </a:lnTo>
                  <a:lnTo>
                    <a:pt x="3590696" y="1315148"/>
                  </a:lnTo>
                  <a:lnTo>
                    <a:pt x="2871381" y="1375460"/>
                  </a:lnTo>
                  <a:lnTo>
                    <a:pt x="2749740" y="1346466"/>
                  </a:lnTo>
                  <a:lnTo>
                    <a:pt x="2749740" y="1385658"/>
                  </a:lnTo>
                  <a:lnTo>
                    <a:pt x="2684018" y="1391158"/>
                  </a:lnTo>
                  <a:lnTo>
                    <a:pt x="2684488" y="1396555"/>
                  </a:lnTo>
                  <a:lnTo>
                    <a:pt x="2422779" y="1347787"/>
                  </a:lnTo>
                  <a:lnTo>
                    <a:pt x="2488882" y="1336979"/>
                  </a:lnTo>
                  <a:lnTo>
                    <a:pt x="2530437" y="1333385"/>
                  </a:lnTo>
                  <a:lnTo>
                    <a:pt x="2749740" y="1385658"/>
                  </a:lnTo>
                  <a:lnTo>
                    <a:pt x="2749740" y="1346466"/>
                  </a:lnTo>
                  <a:lnTo>
                    <a:pt x="2651010" y="1322920"/>
                  </a:lnTo>
                  <a:lnTo>
                    <a:pt x="3368357" y="1260716"/>
                  </a:lnTo>
                  <a:lnTo>
                    <a:pt x="3590696" y="1315148"/>
                  </a:lnTo>
                  <a:lnTo>
                    <a:pt x="3590696" y="1253705"/>
                  </a:lnTo>
                  <a:lnTo>
                    <a:pt x="3550437" y="1244930"/>
                  </a:lnTo>
                  <a:lnTo>
                    <a:pt x="3887609" y="1215694"/>
                  </a:lnTo>
                  <a:lnTo>
                    <a:pt x="4099966" y="1272463"/>
                  </a:lnTo>
                  <a:lnTo>
                    <a:pt x="4099966" y="1233017"/>
                  </a:lnTo>
                  <a:lnTo>
                    <a:pt x="3999052" y="1206030"/>
                  </a:lnTo>
                  <a:lnTo>
                    <a:pt x="4377283" y="1173226"/>
                  </a:lnTo>
                  <a:lnTo>
                    <a:pt x="4624629" y="1228471"/>
                  </a:lnTo>
                  <a:lnTo>
                    <a:pt x="4624629" y="1189443"/>
                  </a:lnTo>
                  <a:lnTo>
                    <a:pt x="4503166" y="1162316"/>
                  </a:lnTo>
                  <a:lnTo>
                    <a:pt x="4941049" y="1124331"/>
                  </a:lnTo>
                  <a:lnTo>
                    <a:pt x="5110594" y="1124331"/>
                  </a:lnTo>
                  <a:lnTo>
                    <a:pt x="5112639" y="1147699"/>
                  </a:lnTo>
                  <a:lnTo>
                    <a:pt x="5150751" y="1124331"/>
                  </a:lnTo>
                  <a:lnTo>
                    <a:pt x="5305793" y="1124331"/>
                  </a:lnTo>
                  <a:lnTo>
                    <a:pt x="5305933" y="1128268"/>
                  </a:lnTo>
                  <a:lnTo>
                    <a:pt x="5313159" y="1124331"/>
                  </a:lnTo>
                  <a:lnTo>
                    <a:pt x="5458396" y="1124331"/>
                  </a:lnTo>
                  <a:lnTo>
                    <a:pt x="5461241" y="1158303"/>
                  </a:lnTo>
                  <a:lnTo>
                    <a:pt x="5461241" y="1086231"/>
                  </a:lnTo>
                  <a:lnTo>
                    <a:pt x="5383187" y="1086231"/>
                  </a:lnTo>
                  <a:lnTo>
                    <a:pt x="5409882" y="1071702"/>
                  </a:lnTo>
                  <a:lnTo>
                    <a:pt x="5479707" y="1086231"/>
                  </a:lnTo>
                  <a:lnTo>
                    <a:pt x="5479707" y="1047292"/>
                  </a:lnTo>
                  <a:lnTo>
                    <a:pt x="5303304" y="1010577"/>
                  </a:lnTo>
                  <a:lnTo>
                    <a:pt x="5303304" y="1052093"/>
                  </a:lnTo>
                  <a:lnTo>
                    <a:pt x="5161242" y="1056982"/>
                  </a:lnTo>
                  <a:lnTo>
                    <a:pt x="5102733" y="1033780"/>
                  </a:lnTo>
                  <a:lnTo>
                    <a:pt x="5104917" y="1058913"/>
                  </a:lnTo>
                  <a:lnTo>
                    <a:pt x="4500169" y="1079703"/>
                  </a:lnTo>
                  <a:lnTo>
                    <a:pt x="4500169" y="1124331"/>
                  </a:lnTo>
                  <a:lnTo>
                    <a:pt x="4379849" y="1134783"/>
                  </a:lnTo>
                  <a:lnTo>
                    <a:pt x="4333087" y="1124331"/>
                  </a:lnTo>
                  <a:lnTo>
                    <a:pt x="4500169" y="1124331"/>
                  </a:lnTo>
                  <a:lnTo>
                    <a:pt x="4500169" y="1079703"/>
                  </a:lnTo>
                  <a:lnTo>
                    <a:pt x="4310189" y="1086231"/>
                  </a:lnTo>
                  <a:lnTo>
                    <a:pt x="4254004" y="1086231"/>
                  </a:lnTo>
                  <a:lnTo>
                    <a:pt x="4254004" y="1145705"/>
                  </a:lnTo>
                  <a:lnTo>
                    <a:pt x="3891153" y="1177188"/>
                  </a:lnTo>
                  <a:lnTo>
                    <a:pt x="3779723" y="1147406"/>
                  </a:lnTo>
                  <a:lnTo>
                    <a:pt x="3779723" y="1186853"/>
                  </a:lnTo>
                  <a:lnTo>
                    <a:pt x="3425063" y="1217625"/>
                  </a:lnTo>
                  <a:lnTo>
                    <a:pt x="3336747" y="1198384"/>
                  </a:lnTo>
                  <a:lnTo>
                    <a:pt x="3638359" y="1149070"/>
                  </a:lnTo>
                  <a:lnTo>
                    <a:pt x="3779723" y="1186853"/>
                  </a:lnTo>
                  <a:lnTo>
                    <a:pt x="3779723" y="1147406"/>
                  </a:lnTo>
                  <a:lnTo>
                    <a:pt x="3763886" y="1143165"/>
                  </a:lnTo>
                  <a:lnTo>
                    <a:pt x="4178770" y="1128903"/>
                  </a:lnTo>
                  <a:lnTo>
                    <a:pt x="4254004" y="1145705"/>
                  </a:lnTo>
                  <a:lnTo>
                    <a:pt x="4254004" y="1086231"/>
                  </a:lnTo>
                  <a:lnTo>
                    <a:pt x="4162463" y="1086231"/>
                  </a:lnTo>
                  <a:lnTo>
                    <a:pt x="4103357" y="1073035"/>
                  </a:lnTo>
                  <a:lnTo>
                    <a:pt x="4838687" y="952830"/>
                  </a:lnTo>
                  <a:lnTo>
                    <a:pt x="5303202" y="1049502"/>
                  </a:lnTo>
                  <a:lnTo>
                    <a:pt x="5303304" y="1052093"/>
                  </a:lnTo>
                  <a:lnTo>
                    <a:pt x="5303304" y="1010577"/>
                  </a:lnTo>
                  <a:lnTo>
                    <a:pt x="4943513" y="935697"/>
                  </a:lnTo>
                  <a:lnTo>
                    <a:pt x="5645239" y="820966"/>
                  </a:lnTo>
                  <a:lnTo>
                    <a:pt x="5651373" y="858520"/>
                  </a:lnTo>
                  <a:lnTo>
                    <a:pt x="5755005" y="783717"/>
                  </a:lnTo>
                  <a:lnTo>
                    <a:pt x="5743981" y="780288"/>
                  </a:lnTo>
                  <a:lnTo>
                    <a:pt x="5632958" y="745744"/>
                  </a:lnTo>
                  <a:lnTo>
                    <a:pt x="5639092" y="783374"/>
                  </a:lnTo>
                  <a:lnTo>
                    <a:pt x="4839652" y="914082"/>
                  </a:lnTo>
                  <a:lnTo>
                    <a:pt x="4734839" y="892276"/>
                  </a:lnTo>
                  <a:lnTo>
                    <a:pt x="4734839" y="931214"/>
                  </a:lnTo>
                  <a:lnTo>
                    <a:pt x="4003573" y="1050759"/>
                  </a:lnTo>
                  <a:lnTo>
                    <a:pt x="3902697" y="1028242"/>
                  </a:lnTo>
                  <a:lnTo>
                    <a:pt x="3902697" y="1067257"/>
                  </a:lnTo>
                  <a:lnTo>
                    <a:pt x="3786568" y="1086231"/>
                  </a:lnTo>
                  <a:lnTo>
                    <a:pt x="3550945" y="1086231"/>
                  </a:lnTo>
                  <a:lnTo>
                    <a:pt x="3403320" y="1046784"/>
                  </a:lnTo>
                  <a:lnTo>
                    <a:pt x="3403320" y="1086231"/>
                  </a:lnTo>
                  <a:lnTo>
                    <a:pt x="3351733" y="1086231"/>
                  </a:lnTo>
                  <a:lnTo>
                    <a:pt x="3351733" y="1157325"/>
                  </a:lnTo>
                  <a:lnTo>
                    <a:pt x="3253219" y="1173441"/>
                  </a:lnTo>
                  <a:lnTo>
                    <a:pt x="3253219" y="1232535"/>
                  </a:lnTo>
                  <a:lnTo>
                    <a:pt x="2986011" y="1255712"/>
                  </a:lnTo>
                  <a:lnTo>
                    <a:pt x="3203003" y="1220241"/>
                  </a:lnTo>
                  <a:lnTo>
                    <a:pt x="3253219" y="1232535"/>
                  </a:lnTo>
                  <a:lnTo>
                    <a:pt x="3253219" y="1173441"/>
                  </a:lnTo>
                  <a:lnTo>
                    <a:pt x="3235502" y="1176337"/>
                  </a:lnTo>
                  <a:lnTo>
                    <a:pt x="3176028" y="1163370"/>
                  </a:lnTo>
                  <a:lnTo>
                    <a:pt x="3351733" y="1157325"/>
                  </a:lnTo>
                  <a:lnTo>
                    <a:pt x="3351733" y="1086231"/>
                  </a:lnTo>
                  <a:lnTo>
                    <a:pt x="3201809" y="1086231"/>
                  </a:lnTo>
                  <a:lnTo>
                    <a:pt x="3201809" y="1124331"/>
                  </a:lnTo>
                  <a:lnTo>
                    <a:pt x="3108477" y="1127556"/>
                  </a:lnTo>
                  <a:lnTo>
                    <a:pt x="3108477" y="1197102"/>
                  </a:lnTo>
                  <a:lnTo>
                    <a:pt x="2524010" y="1292656"/>
                  </a:lnTo>
                  <a:lnTo>
                    <a:pt x="2413114" y="1266228"/>
                  </a:lnTo>
                  <a:lnTo>
                    <a:pt x="2413114" y="1305420"/>
                  </a:lnTo>
                  <a:lnTo>
                    <a:pt x="2303018" y="1314958"/>
                  </a:lnTo>
                  <a:lnTo>
                    <a:pt x="2303932" y="1325651"/>
                  </a:lnTo>
                  <a:lnTo>
                    <a:pt x="2124557" y="1292237"/>
                  </a:lnTo>
                  <a:lnTo>
                    <a:pt x="2243137" y="1264907"/>
                  </a:lnTo>
                  <a:lnTo>
                    <a:pt x="2413114" y="1305420"/>
                  </a:lnTo>
                  <a:lnTo>
                    <a:pt x="2413114" y="1266228"/>
                  </a:lnTo>
                  <a:lnTo>
                    <a:pt x="2326716" y="1245628"/>
                  </a:lnTo>
                  <a:lnTo>
                    <a:pt x="2670581" y="1166342"/>
                  </a:lnTo>
                  <a:lnTo>
                    <a:pt x="2671064" y="1180719"/>
                  </a:lnTo>
                  <a:lnTo>
                    <a:pt x="2995942" y="1169555"/>
                  </a:lnTo>
                  <a:lnTo>
                    <a:pt x="3108477" y="1197102"/>
                  </a:lnTo>
                  <a:lnTo>
                    <a:pt x="3108477" y="1127556"/>
                  </a:lnTo>
                  <a:lnTo>
                    <a:pt x="3024784" y="1130427"/>
                  </a:lnTo>
                  <a:lnTo>
                    <a:pt x="2996819" y="1124331"/>
                  </a:lnTo>
                  <a:lnTo>
                    <a:pt x="3201809" y="1124331"/>
                  </a:lnTo>
                  <a:lnTo>
                    <a:pt x="3201809" y="1086231"/>
                  </a:lnTo>
                  <a:lnTo>
                    <a:pt x="3018002" y="1086231"/>
                  </a:lnTo>
                  <a:lnTo>
                    <a:pt x="3224885" y="1038529"/>
                  </a:lnTo>
                  <a:lnTo>
                    <a:pt x="3403320" y="1086231"/>
                  </a:lnTo>
                  <a:lnTo>
                    <a:pt x="3403320" y="1046784"/>
                  </a:lnTo>
                  <a:lnTo>
                    <a:pt x="3304146" y="1020267"/>
                  </a:lnTo>
                  <a:lnTo>
                    <a:pt x="3495129" y="976236"/>
                  </a:lnTo>
                  <a:lnTo>
                    <a:pt x="3902697" y="1067257"/>
                  </a:lnTo>
                  <a:lnTo>
                    <a:pt x="3902697" y="1028242"/>
                  </a:lnTo>
                  <a:lnTo>
                    <a:pt x="3581082" y="956411"/>
                  </a:lnTo>
                  <a:lnTo>
                    <a:pt x="4185882" y="816965"/>
                  </a:lnTo>
                  <a:lnTo>
                    <a:pt x="4734839" y="931214"/>
                  </a:lnTo>
                  <a:lnTo>
                    <a:pt x="4734839" y="892276"/>
                  </a:lnTo>
                  <a:lnTo>
                    <a:pt x="4274680" y="796493"/>
                  </a:lnTo>
                  <a:lnTo>
                    <a:pt x="4771034" y="682040"/>
                  </a:lnTo>
                  <a:lnTo>
                    <a:pt x="4765294" y="702183"/>
                  </a:lnTo>
                  <a:lnTo>
                    <a:pt x="4890897" y="678561"/>
                  </a:lnTo>
                  <a:lnTo>
                    <a:pt x="4882439" y="670814"/>
                  </a:lnTo>
                  <a:lnTo>
                    <a:pt x="4869827" y="659269"/>
                  </a:lnTo>
                  <a:lnTo>
                    <a:pt x="5525973" y="507974"/>
                  </a:lnTo>
                  <a:lnTo>
                    <a:pt x="5534533" y="545084"/>
                  </a:lnTo>
                  <a:lnTo>
                    <a:pt x="5629694" y="466471"/>
                  </a:lnTo>
                  <a:lnTo>
                    <a:pt x="5633085" y="463677"/>
                  </a:lnTo>
                  <a:lnTo>
                    <a:pt x="5508879" y="433705"/>
                  </a:lnTo>
                  <a:lnTo>
                    <a:pt x="5517413" y="470776"/>
                  </a:lnTo>
                  <a:lnTo>
                    <a:pt x="4835690" y="627976"/>
                  </a:lnTo>
                  <a:lnTo>
                    <a:pt x="4796663" y="592201"/>
                  </a:lnTo>
                  <a:lnTo>
                    <a:pt x="4786198" y="628891"/>
                  </a:lnTo>
                  <a:lnTo>
                    <a:pt x="4729658" y="612775"/>
                  </a:lnTo>
                  <a:lnTo>
                    <a:pt x="4729658" y="652437"/>
                  </a:lnTo>
                  <a:lnTo>
                    <a:pt x="4185488" y="777925"/>
                  </a:lnTo>
                  <a:lnTo>
                    <a:pt x="4096689" y="759447"/>
                  </a:lnTo>
                  <a:lnTo>
                    <a:pt x="4096689" y="798398"/>
                  </a:lnTo>
                  <a:lnTo>
                    <a:pt x="3494887" y="937171"/>
                  </a:lnTo>
                  <a:lnTo>
                    <a:pt x="3408934" y="917981"/>
                  </a:lnTo>
                  <a:lnTo>
                    <a:pt x="3408934" y="956983"/>
                  </a:lnTo>
                  <a:lnTo>
                    <a:pt x="3225584" y="999261"/>
                  </a:lnTo>
                  <a:lnTo>
                    <a:pt x="2768943" y="877189"/>
                  </a:lnTo>
                  <a:lnTo>
                    <a:pt x="2908782" y="845299"/>
                  </a:lnTo>
                  <a:lnTo>
                    <a:pt x="3408934" y="956983"/>
                  </a:lnTo>
                  <a:lnTo>
                    <a:pt x="3408934" y="917981"/>
                  </a:lnTo>
                  <a:lnTo>
                    <a:pt x="2995180" y="825588"/>
                  </a:lnTo>
                  <a:lnTo>
                    <a:pt x="3583025" y="691489"/>
                  </a:lnTo>
                  <a:lnTo>
                    <a:pt x="4096689" y="798398"/>
                  </a:lnTo>
                  <a:lnTo>
                    <a:pt x="4096689" y="759447"/>
                  </a:lnTo>
                  <a:lnTo>
                    <a:pt x="3672332" y="671118"/>
                  </a:lnTo>
                  <a:lnTo>
                    <a:pt x="4296295" y="528777"/>
                  </a:lnTo>
                  <a:lnTo>
                    <a:pt x="4729658" y="652437"/>
                  </a:lnTo>
                  <a:lnTo>
                    <a:pt x="4729658" y="612775"/>
                  </a:lnTo>
                  <a:lnTo>
                    <a:pt x="4373499" y="511175"/>
                  </a:lnTo>
                  <a:lnTo>
                    <a:pt x="4843132" y="404037"/>
                  </a:lnTo>
                  <a:lnTo>
                    <a:pt x="4851654" y="441198"/>
                  </a:lnTo>
                  <a:lnTo>
                    <a:pt x="4927638" y="378701"/>
                  </a:lnTo>
                  <a:lnTo>
                    <a:pt x="6185992" y="309168"/>
                  </a:lnTo>
                  <a:lnTo>
                    <a:pt x="6188075" y="347218"/>
                  </a:lnTo>
                  <a:lnTo>
                    <a:pt x="6299073" y="283845"/>
                  </a:lnTo>
                  <a:lnTo>
                    <a:pt x="6267412" y="270129"/>
                  </a:lnTo>
                  <a:lnTo>
                    <a:pt x="6181852" y="233045"/>
                  </a:lnTo>
                  <a:lnTo>
                    <a:pt x="6183922" y="271183"/>
                  </a:lnTo>
                  <a:lnTo>
                    <a:pt x="4881130" y="343141"/>
                  </a:lnTo>
                  <a:lnTo>
                    <a:pt x="4826127" y="329692"/>
                  </a:lnTo>
                  <a:lnTo>
                    <a:pt x="4829848" y="345973"/>
                  </a:lnTo>
                  <a:lnTo>
                    <a:pt x="4736922" y="351116"/>
                  </a:lnTo>
                  <a:lnTo>
                    <a:pt x="4736922" y="389242"/>
                  </a:lnTo>
                  <a:lnTo>
                    <a:pt x="4297477" y="489483"/>
                  </a:lnTo>
                  <a:lnTo>
                    <a:pt x="4220286" y="467474"/>
                  </a:lnTo>
                  <a:lnTo>
                    <a:pt x="4220286" y="507098"/>
                  </a:lnTo>
                  <a:lnTo>
                    <a:pt x="3582911" y="652513"/>
                  </a:lnTo>
                  <a:lnTo>
                    <a:pt x="3493605" y="633933"/>
                  </a:lnTo>
                  <a:lnTo>
                    <a:pt x="3493605" y="672884"/>
                  </a:lnTo>
                  <a:lnTo>
                    <a:pt x="2908782" y="806297"/>
                  </a:lnTo>
                  <a:lnTo>
                    <a:pt x="2822384" y="787006"/>
                  </a:lnTo>
                  <a:lnTo>
                    <a:pt x="2822384" y="825995"/>
                  </a:lnTo>
                  <a:lnTo>
                    <a:pt x="2690228" y="856145"/>
                  </a:lnTo>
                  <a:lnTo>
                    <a:pt x="1593380" y="562927"/>
                  </a:lnTo>
                  <a:lnTo>
                    <a:pt x="1634261" y="560679"/>
                  </a:lnTo>
                  <a:lnTo>
                    <a:pt x="2822384" y="825995"/>
                  </a:lnTo>
                  <a:lnTo>
                    <a:pt x="2822384" y="787006"/>
                  </a:lnTo>
                  <a:lnTo>
                    <a:pt x="1774202" y="552945"/>
                  </a:lnTo>
                  <a:lnTo>
                    <a:pt x="2677503" y="503034"/>
                  </a:lnTo>
                  <a:lnTo>
                    <a:pt x="3493605" y="672884"/>
                  </a:lnTo>
                  <a:lnTo>
                    <a:pt x="3493605" y="633933"/>
                  </a:lnTo>
                  <a:lnTo>
                    <a:pt x="2825432" y="494855"/>
                  </a:lnTo>
                  <a:lnTo>
                    <a:pt x="3958031" y="432269"/>
                  </a:lnTo>
                  <a:lnTo>
                    <a:pt x="4220286" y="507098"/>
                  </a:lnTo>
                  <a:lnTo>
                    <a:pt x="4220286" y="467474"/>
                  </a:lnTo>
                  <a:lnTo>
                    <a:pt x="4074376" y="425843"/>
                  </a:lnTo>
                  <a:lnTo>
                    <a:pt x="4736922" y="389242"/>
                  </a:lnTo>
                  <a:lnTo>
                    <a:pt x="4736922" y="351116"/>
                  </a:lnTo>
                  <a:lnTo>
                    <a:pt x="3962336" y="393890"/>
                  </a:lnTo>
                  <a:lnTo>
                    <a:pt x="2919476" y="96393"/>
                  </a:lnTo>
                  <a:lnTo>
                    <a:pt x="2909062" y="132969"/>
                  </a:lnTo>
                  <a:lnTo>
                    <a:pt x="3846004" y="400316"/>
                  </a:lnTo>
                  <a:lnTo>
                    <a:pt x="2680512" y="464693"/>
                  </a:lnTo>
                  <a:lnTo>
                    <a:pt x="447802" y="0"/>
                  </a:lnTo>
                  <a:lnTo>
                    <a:pt x="439928" y="37338"/>
                  </a:lnTo>
                  <a:lnTo>
                    <a:pt x="2532557" y="472871"/>
                  </a:lnTo>
                  <a:lnTo>
                    <a:pt x="1637055" y="522325"/>
                  </a:lnTo>
                  <a:lnTo>
                    <a:pt x="1497114" y="491083"/>
                  </a:lnTo>
                  <a:lnTo>
                    <a:pt x="1497114" y="530047"/>
                  </a:lnTo>
                  <a:lnTo>
                    <a:pt x="1474952" y="531266"/>
                  </a:lnTo>
                  <a:lnTo>
                    <a:pt x="1334668" y="493776"/>
                  </a:lnTo>
                  <a:lnTo>
                    <a:pt x="1497114" y="530047"/>
                  </a:lnTo>
                  <a:lnTo>
                    <a:pt x="1497114" y="491083"/>
                  </a:lnTo>
                  <a:lnTo>
                    <a:pt x="315468" y="227203"/>
                  </a:lnTo>
                  <a:lnTo>
                    <a:pt x="307073" y="264287"/>
                  </a:lnTo>
                  <a:lnTo>
                    <a:pt x="511340" y="309905"/>
                  </a:lnTo>
                  <a:lnTo>
                    <a:pt x="510527" y="312928"/>
                  </a:lnTo>
                  <a:lnTo>
                    <a:pt x="1352562" y="538035"/>
                  </a:lnTo>
                  <a:lnTo>
                    <a:pt x="1084453" y="552831"/>
                  </a:lnTo>
                  <a:lnTo>
                    <a:pt x="1086485" y="590931"/>
                  </a:lnTo>
                  <a:lnTo>
                    <a:pt x="1471002" y="569696"/>
                  </a:lnTo>
                  <a:lnTo>
                    <a:pt x="3146336" y="1017536"/>
                  </a:lnTo>
                  <a:lnTo>
                    <a:pt x="2859316" y="1083716"/>
                  </a:lnTo>
                  <a:lnTo>
                    <a:pt x="2859316" y="1136116"/>
                  </a:lnTo>
                  <a:lnTo>
                    <a:pt x="2791561" y="1138453"/>
                  </a:lnTo>
                  <a:lnTo>
                    <a:pt x="2831350" y="1129271"/>
                  </a:lnTo>
                  <a:lnTo>
                    <a:pt x="2859316" y="1136116"/>
                  </a:lnTo>
                  <a:lnTo>
                    <a:pt x="2859316" y="1083716"/>
                  </a:lnTo>
                  <a:lnTo>
                    <a:pt x="2848406" y="1086231"/>
                  </a:lnTo>
                  <a:lnTo>
                    <a:pt x="2821914" y="1086231"/>
                  </a:lnTo>
                  <a:lnTo>
                    <a:pt x="2767800" y="1074445"/>
                  </a:lnTo>
                  <a:lnTo>
                    <a:pt x="328041" y="477139"/>
                  </a:lnTo>
                  <a:lnTo>
                    <a:pt x="318897" y="514223"/>
                  </a:lnTo>
                  <a:lnTo>
                    <a:pt x="1311516" y="757212"/>
                  </a:lnTo>
                  <a:lnTo>
                    <a:pt x="207137" y="516636"/>
                  </a:lnTo>
                  <a:lnTo>
                    <a:pt x="199009" y="553974"/>
                  </a:lnTo>
                  <a:lnTo>
                    <a:pt x="2642603" y="1086231"/>
                  </a:lnTo>
                  <a:lnTo>
                    <a:pt x="1999869" y="1086231"/>
                  </a:lnTo>
                  <a:lnTo>
                    <a:pt x="1999869" y="1124331"/>
                  </a:lnTo>
                  <a:lnTo>
                    <a:pt x="2683179" y="1124331"/>
                  </a:lnTo>
                  <a:lnTo>
                    <a:pt x="2243366" y="1225765"/>
                  </a:lnTo>
                  <a:lnTo>
                    <a:pt x="279146" y="757555"/>
                  </a:lnTo>
                  <a:lnTo>
                    <a:pt x="270256" y="794639"/>
                  </a:lnTo>
                  <a:lnTo>
                    <a:pt x="2159800" y="1245031"/>
                  </a:lnTo>
                  <a:lnTo>
                    <a:pt x="2030818" y="1274775"/>
                  </a:lnTo>
                  <a:lnTo>
                    <a:pt x="6858" y="897636"/>
                  </a:lnTo>
                  <a:lnTo>
                    <a:pt x="0" y="934974"/>
                  </a:lnTo>
                  <a:lnTo>
                    <a:pt x="1938083" y="1296149"/>
                  </a:lnTo>
                  <a:lnTo>
                    <a:pt x="1821815" y="1322959"/>
                  </a:lnTo>
                  <a:lnTo>
                    <a:pt x="1830451" y="1360043"/>
                  </a:lnTo>
                  <a:lnTo>
                    <a:pt x="2031809" y="1313624"/>
                  </a:lnTo>
                  <a:lnTo>
                    <a:pt x="2201913" y="1345311"/>
                  </a:lnTo>
                  <a:lnTo>
                    <a:pt x="1920621" y="1391285"/>
                  </a:lnTo>
                  <a:lnTo>
                    <a:pt x="1926717" y="1428877"/>
                  </a:lnTo>
                  <a:lnTo>
                    <a:pt x="2312212" y="1365859"/>
                  </a:lnTo>
                  <a:lnTo>
                    <a:pt x="3173577" y="1526387"/>
                  </a:lnTo>
                  <a:lnTo>
                    <a:pt x="1945640" y="1682242"/>
                  </a:lnTo>
                  <a:lnTo>
                    <a:pt x="1950466" y="1720088"/>
                  </a:lnTo>
                  <a:lnTo>
                    <a:pt x="3296170" y="1549234"/>
                  </a:lnTo>
                  <a:lnTo>
                    <a:pt x="3671951" y="1619250"/>
                  </a:lnTo>
                  <a:lnTo>
                    <a:pt x="3350387" y="1655330"/>
                  </a:lnTo>
                  <a:lnTo>
                    <a:pt x="2608453" y="1695831"/>
                  </a:lnTo>
                  <a:lnTo>
                    <a:pt x="2610485" y="1733931"/>
                  </a:lnTo>
                  <a:lnTo>
                    <a:pt x="2990265" y="1713204"/>
                  </a:lnTo>
                  <a:lnTo>
                    <a:pt x="2992628" y="1733804"/>
                  </a:lnTo>
                  <a:lnTo>
                    <a:pt x="3352393" y="1693430"/>
                  </a:lnTo>
                  <a:lnTo>
                    <a:pt x="3907434" y="1663141"/>
                  </a:lnTo>
                  <a:lnTo>
                    <a:pt x="3937139" y="1668691"/>
                  </a:lnTo>
                  <a:lnTo>
                    <a:pt x="5374741" y="2011349"/>
                  </a:lnTo>
                  <a:lnTo>
                    <a:pt x="2457196" y="2000631"/>
                  </a:lnTo>
                  <a:lnTo>
                    <a:pt x="2456942" y="2038731"/>
                  </a:lnTo>
                  <a:lnTo>
                    <a:pt x="5537098" y="2050046"/>
                  </a:lnTo>
                  <a:lnTo>
                    <a:pt x="5655729" y="2078329"/>
                  </a:lnTo>
                  <a:lnTo>
                    <a:pt x="5655691" y="2088642"/>
                  </a:lnTo>
                  <a:lnTo>
                    <a:pt x="5669762" y="2081669"/>
                  </a:lnTo>
                  <a:lnTo>
                    <a:pt x="5718835" y="2093366"/>
                  </a:lnTo>
                  <a:lnTo>
                    <a:pt x="5719356" y="2108365"/>
                  </a:lnTo>
                  <a:lnTo>
                    <a:pt x="2304034" y="2229231"/>
                  </a:lnTo>
                  <a:lnTo>
                    <a:pt x="2305304" y="2267331"/>
                  </a:lnTo>
                  <a:lnTo>
                    <a:pt x="5720664" y="2146350"/>
                  </a:lnTo>
                  <a:lnTo>
                    <a:pt x="5721985" y="2184527"/>
                  </a:lnTo>
                  <a:lnTo>
                    <a:pt x="5834253" y="2123313"/>
                  </a:lnTo>
                  <a:lnTo>
                    <a:pt x="5823064" y="2118207"/>
                  </a:lnTo>
                  <a:lnTo>
                    <a:pt x="6117933" y="2188489"/>
                  </a:lnTo>
                  <a:lnTo>
                    <a:pt x="6109081" y="2225548"/>
                  </a:lnTo>
                  <a:lnTo>
                    <a:pt x="6233541" y="2196465"/>
                  </a:lnTo>
                  <a:lnTo>
                    <a:pt x="6229286" y="2192909"/>
                  </a:lnTo>
                  <a:lnTo>
                    <a:pt x="6135624" y="2114423"/>
                  </a:lnTo>
                  <a:lnTo>
                    <a:pt x="6126785" y="2151418"/>
                  </a:lnTo>
                  <a:lnTo>
                    <a:pt x="5723140" y="2055215"/>
                  </a:lnTo>
                  <a:lnTo>
                    <a:pt x="5732564" y="2050542"/>
                  </a:lnTo>
                  <a:lnTo>
                    <a:pt x="5703570" y="2050542"/>
                  </a:lnTo>
                  <a:lnTo>
                    <a:pt x="5703443" y="2050516"/>
                  </a:lnTo>
                  <a:lnTo>
                    <a:pt x="5732704" y="2050478"/>
                  </a:lnTo>
                  <a:lnTo>
                    <a:pt x="5770245" y="2031873"/>
                  </a:lnTo>
                  <a:lnTo>
                    <a:pt x="5702325" y="1997621"/>
                  </a:lnTo>
                  <a:lnTo>
                    <a:pt x="5956173" y="2044915"/>
                  </a:lnTo>
                  <a:lnTo>
                    <a:pt x="5949188" y="2082419"/>
                  </a:lnTo>
                  <a:lnTo>
                    <a:pt x="6067577" y="2048383"/>
                  </a:lnTo>
                  <a:lnTo>
                    <a:pt x="6071997" y="2047113"/>
                  </a:lnTo>
                  <a:lnTo>
                    <a:pt x="5970143" y="1970024"/>
                  </a:lnTo>
                  <a:lnTo>
                    <a:pt x="5963158" y="2007450"/>
                  </a:lnTo>
                  <a:lnTo>
                    <a:pt x="5656123" y="1950250"/>
                  </a:lnTo>
                  <a:lnTo>
                    <a:pt x="5656123" y="1989010"/>
                  </a:lnTo>
                  <a:lnTo>
                    <a:pt x="5656021" y="2012378"/>
                  </a:lnTo>
                  <a:lnTo>
                    <a:pt x="5541708" y="2011959"/>
                  </a:lnTo>
                  <a:lnTo>
                    <a:pt x="4690605" y="1809089"/>
                  </a:lnTo>
                  <a:lnTo>
                    <a:pt x="5656123" y="1989010"/>
                  </a:lnTo>
                  <a:lnTo>
                    <a:pt x="5656123" y="1950250"/>
                  </a:lnTo>
                  <a:lnTo>
                    <a:pt x="4068127" y="1654365"/>
                  </a:lnTo>
                  <a:lnTo>
                    <a:pt x="4810811" y="1613814"/>
                  </a:lnTo>
                  <a:lnTo>
                    <a:pt x="6445682" y="2014016"/>
                  </a:lnTo>
                  <a:lnTo>
                    <a:pt x="6436614" y="2051050"/>
                  </a:lnTo>
                  <a:lnTo>
                    <a:pt x="6561201" y="2022729"/>
                  </a:lnTo>
                  <a:lnTo>
                    <a:pt x="6556261" y="2018538"/>
                  </a:lnTo>
                  <a:lnTo>
                    <a:pt x="6463792" y="1940052"/>
                  </a:lnTo>
                  <a:lnTo>
                    <a:pt x="6454724" y="1977072"/>
                  </a:lnTo>
                  <a:lnTo>
                    <a:pt x="4941748" y="1606677"/>
                  </a:lnTo>
                  <a:lnTo>
                    <a:pt x="5013884" y="1602740"/>
                  </a:lnTo>
                  <a:lnTo>
                    <a:pt x="5150180" y="1632432"/>
                  </a:lnTo>
                  <a:lnTo>
                    <a:pt x="5150231" y="1633347"/>
                  </a:lnTo>
                  <a:lnTo>
                    <a:pt x="5151386" y="1632686"/>
                  </a:lnTo>
                  <a:lnTo>
                    <a:pt x="6063958" y="1831467"/>
                  </a:lnTo>
                  <a:lnTo>
                    <a:pt x="6062599" y="1836547"/>
                  </a:lnTo>
                  <a:lnTo>
                    <a:pt x="6075324" y="1833943"/>
                  </a:lnTo>
                  <a:lnTo>
                    <a:pt x="6552133" y="1937791"/>
                  </a:lnTo>
                  <a:lnTo>
                    <a:pt x="6544056" y="1974977"/>
                  </a:lnTo>
                  <a:lnTo>
                    <a:pt x="6667881" y="1943481"/>
                  </a:lnTo>
                  <a:lnTo>
                    <a:pt x="6665823" y="1941830"/>
                  </a:lnTo>
                  <a:lnTo>
                    <a:pt x="6568313" y="1863344"/>
                  </a:lnTo>
                  <a:lnTo>
                    <a:pt x="6560223" y="1900567"/>
                  </a:lnTo>
                  <a:lnTo>
                    <a:pt x="6167577" y="1815045"/>
                  </a:lnTo>
                  <a:lnTo>
                    <a:pt x="6187821" y="1810893"/>
                  </a:lnTo>
                  <a:lnTo>
                    <a:pt x="6180785" y="1804670"/>
                  </a:lnTo>
                  <a:lnTo>
                    <a:pt x="6092190" y="1726184"/>
                  </a:lnTo>
                  <a:lnTo>
                    <a:pt x="6082335" y="1762937"/>
                  </a:lnTo>
                  <a:lnTo>
                    <a:pt x="5962866" y="1731010"/>
                  </a:lnTo>
                  <a:lnTo>
                    <a:pt x="5962866" y="1770456"/>
                  </a:lnTo>
                  <a:lnTo>
                    <a:pt x="5200916" y="1604467"/>
                  </a:lnTo>
                  <a:lnTo>
                    <a:pt x="5245951" y="1578813"/>
                  </a:lnTo>
                  <a:lnTo>
                    <a:pt x="5962866" y="1770456"/>
                  </a:lnTo>
                  <a:lnTo>
                    <a:pt x="5962866" y="1731010"/>
                  </a:lnTo>
                  <a:lnTo>
                    <a:pt x="5160391" y="1516481"/>
                  </a:lnTo>
                  <a:lnTo>
                    <a:pt x="5244465" y="1461897"/>
                  </a:lnTo>
                  <a:lnTo>
                    <a:pt x="5221973" y="1453642"/>
                  </a:lnTo>
                  <a:lnTo>
                    <a:pt x="5146078" y="1425778"/>
                  </a:lnTo>
                  <a:lnTo>
                    <a:pt x="5146078" y="1557299"/>
                  </a:lnTo>
                  <a:lnTo>
                    <a:pt x="5016817" y="1564373"/>
                  </a:lnTo>
                  <a:lnTo>
                    <a:pt x="4873625" y="1533182"/>
                  </a:lnTo>
                  <a:lnTo>
                    <a:pt x="4873625" y="1572196"/>
                  </a:lnTo>
                  <a:lnTo>
                    <a:pt x="4814125" y="1575435"/>
                  </a:lnTo>
                  <a:lnTo>
                    <a:pt x="4685220" y="1543875"/>
                  </a:lnTo>
                  <a:lnTo>
                    <a:pt x="4723777" y="1539557"/>
                  </a:lnTo>
                  <a:lnTo>
                    <a:pt x="4873625" y="1572196"/>
                  </a:lnTo>
                  <a:lnTo>
                    <a:pt x="4873625" y="1533182"/>
                  </a:lnTo>
                  <a:lnTo>
                    <a:pt x="4841989" y="1526286"/>
                  </a:lnTo>
                  <a:lnTo>
                    <a:pt x="4988115" y="1509877"/>
                  </a:lnTo>
                  <a:lnTo>
                    <a:pt x="5145786" y="1552028"/>
                  </a:lnTo>
                  <a:lnTo>
                    <a:pt x="5146078" y="1557299"/>
                  </a:lnTo>
                  <a:lnTo>
                    <a:pt x="5146078" y="1425778"/>
                  </a:lnTo>
                  <a:lnTo>
                    <a:pt x="5134800" y="1421638"/>
                  </a:lnTo>
                  <a:lnTo>
                    <a:pt x="5134800" y="1509649"/>
                  </a:lnTo>
                  <a:lnTo>
                    <a:pt x="5092039" y="1498219"/>
                  </a:lnTo>
                  <a:lnTo>
                    <a:pt x="5132997" y="1493608"/>
                  </a:lnTo>
                  <a:lnTo>
                    <a:pt x="5134800" y="1509649"/>
                  </a:lnTo>
                  <a:lnTo>
                    <a:pt x="5134800" y="1421638"/>
                  </a:lnTo>
                  <a:lnTo>
                    <a:pt x="5124450" y="1417828"/>
                  </a:lnTo>
                  <a:lnTo>
                    <a:pt x="5128730" y="1455775"/>
                  </a:lnTo>
                  <a:lnTo>
                    <a:pt x="4991100" y="1471231"/>
                  </a:lnTo>
                  <a:lnTo>
                    <a:pt x="4887163" y="1443456"/>
                  </a:lnTo>
                  <a:lnTo>
                    <a:pt x="4887163" y="1482890"/>
                  </a:lnTo>
                  <a:lnTo>
                    <a:pt x="4725898" y="1500987"/>
                  </a:lnTo>
                  <a:lnTo>
                    <a:pt x="4683188" y="1491691"/>
                  </a:lnTo>
                  <a:lnTo>
                    <a:pt x="4683188" y="1582585"/>
                  </a:lnTo>
                  <a:lnTo>
                    <a:pt x="4015448" y="1619034"/>
                  </a:lnTo>
                  <a:lnTo>
                    <a:pt x="4575403" y="1556194"/>
                  </a:lnTo>
                  <a:lnTo>
                    <a:pt x="4683188" y="1582585"/>
                  </a:lnTo>
                  <a:lnTo>
                    <a:pt x="4683188" y="1491691"/>
                  </a:lnTo>
                  <a:lnTo>
                    <a:pt x="4607674" y="1475244"/>
                  </a:lnTo>
                  <a:lnTo>
                    <a:pt x="4607674" y="1514259"/>
                  </a:lnTo>
                  <a:lnTo>
                    <a:pt x="4577893" y="1517599"/>
                  </a:lnTo>
                  <a:lnTo>
                    <a:pt x="4468063" y="1490713"/>
                  </a:lnTo>
                  <a:lnTo>
                    <a:pt x="4468063" y="1529918"/>
                  </a:lnTo>
                  <a:lnTo>
                    <a:pt x="3823068" y="1602308"/>
                  </a:lnTo>
                  <a:lnTo>
                    <a:pt x="3494684" y="1524025"/>
                  </a:lnTo>
                  <a:lnTo>
                    <a:pt x="4119740" y="1444663"/>
                  </a:lnTo>
                  <a:lnTo>
                    <a:pt x="4468063" y="1529918"/>
                  </a:lnTo>
                  <a:lnTo>
                    <a:pt x="4468063" y="1490713"/>
                  </a:lnTo>
                  <a:lnTo>
                    <a:pt x="4225239" y="1431264"/>
                  </a:lnTo>
                  <a:lnTo>
                    <a:pt x="4226128" y="1431163"/>
                  </a:lnTo>
                  <a:lnTo>
                    <a:pt x="4607674" y="1514259"/>
                  </a:lnTo>
                  <a:lnTo>
                    <a:pt x="4607674" y="1475244"/>
                  </a:lnTo>
                  <a:lnTo>
                    <a:pt x="4339323" y="1416786"/>
                  </a:lnTo>
                  <a:lnTo>
                    <a:pt x="4543082" y="1390916"/>
                  </a:lnTo>
                  <a:lnTo>
                    <a:pt x="4887163" y="1482890"/>
                  </a:lnTo>
                  <a:lnTo>
                    <a:pt x="4887163" y="1443456"/>
                  </a:lnTo>
                  <a:lnTo>
                    <a:pt x="4643145" y="1378216"/>
                  </a:lnTo>
                  <a:lnTo>
                    <a:pt x="5058816" y="1325435"/>
                  </a:lnTo>
                  <a:lnTo>
                    <a:pt x="5154422" y="1346784"/>
                  </a:lnTo>
                  <a:lnTo>
                    <a:pt x="5155057" y="1351661"/>
                  </a:lnTo>
                  <a:lnTo>
                    <a:pt x="5160365" y="1348105"/>
                  </a:lnTo>
                  <a:lnTo>
                    <a:pt x="5962434" y="1527213"/>
                  </a:lnTo>
                  <a:lnTo>
                    <a:pt x="5954141" y="1564386"/>
                  </a:lnTo>
                  <a:lnTo>
                    <a:pt x="6078093" y="1533525"/>
                  </a:lnTo>
                  <a:lnTo>
                    <a:pt x="6075438" y="1531366"/>
                  </a:lnTo>
                  <a:lnTo>
                    <a:pt x="5979033" y="1452880"/>
                  </a:lnTo>
                  <a:lnTo>
                    <a:pt x="5970740" y="1490014"/>
                  </a:lnTo>
                  <a:lnTo>
                    <a:pt x="5204079" y="1318831"/>
                  </a:lnTo>
                  <a:lnTo>
                    <a:pt x="5261229" y="1280541"/>
                  </a:lnTo>
                  <a:lnTo>
                    <a:pt x="5241658" y="1273683"/>
                  </a:lnTo>
                  <a:lnTo>
                    <a:pt x="5140579" y="1238250"/>
                  </a:lnTo>
                  <a:lnTo>
                    <a:pt x="5145405" y="1276096"/>
                  </a:lnTo>
                  <a:lnTo>
                    <a:pt x="5060823" y="1286840"/>
                  </a:lnTo>
                  <a:lnTo>
                    <a:pt x="4949368" y="1261960"/>
                  </a:lnTo>
                  <a:lnTo>
                    <a:pt x="4949368" y="1300988"/>
                  </a:lnTo>
                  <a:lnTo>
                    <a:pt x="4545863" y="1352207"/>
                  </a:lnTo>
                  <a:lnTo>
                    <a:pt x="4445800" y="1325460"/>
                  </a:lnTo>
                  <a:lnTo>
                    <a:pt x="4445800" y="1364907"/>
                  </a:lnTo>
                  <a:lnTo>
                    <a:pt x="4228071" y="1392542"/>
                  </a:lnTo>
                  <a:lnTo>
                    <a:pt x="4016514" y="1346466"/>
                  </a:lnTo>
                  <a:lnTo>
                    <a:pt x="4016514" y="1419390"/>
                  </a:lnTo>
                  <a:lnTo>
                    <a:pt x="3389579" y="1498981"/>
                  </a:lnTo>
                  <a:lnTo>
                    <a:pt x="3193338" y="1452206"/>
                  </a:lnTo>
                  <a:lnTo>
                    <a:pt x="3193338" y="1491399"/>
                  </a:lnTo>
                  <a:lnTo>
                    <a:pt x="2805506" y="1419110"/>
                  </a:lnTo>
                  <a:lnTo>
                    <a:pt x="2868104" y="1413865"/>
                  </a:lnTo>
                  <a:lnTo>
                    <a:pt x="3193338" y="1491399"/>
                  </a:lnTo>
                  <a:lnTo>
                    <a:pt x="3193338" y="1452206"/>
                  </a:lnTo>
                  <a:lnTo>
                    <a:pt x="2989757" y="1403680"/>
                  </a:lnTo>
                  <a:lnTo>
                    <a:pt x="3706825" y="1343571"/>
                  </a:lnTo>
                  <a:lnTo>
                    <a:pt x="4016514" y="1419390"/>
                  </a:lnTo>
                  <a:lnTo>
                    <a:pt x="4016514" y="1346466"/>
                  </a:lnTo>
                  <a:lnTo>
                    <a:pt x="3920896" y="1325638"/>
                  </a:lnTo>
                  <a:lnTo>
                    <a:pt x="4208678" y="1301521"/>
                  </a:lnTo>
                  <a:lnTo>
                    <a:pt x="4445800" y="1364907"/>
                  </a:lnTo>
                  <a:lnTo>
                    <a:pt x="4445800" y="1325460"/>
                  </a:lnTo>
                  <a:lnTo>
                    <a:pt x="4321048" y="1292110"/>
                  </a:lnTo>
                  <a:lnTo>
                    <a:pt x="4749012" y="1256245"/>
                  </a:lnTo>
                  <a:lnTo>
                    <a:pt x="4949368" y="1300988"/>
                  </a:lnTo>
                  <a:lnTo>
                    <a:pt x="4949368" y="1261960"/>
                  </a:lnTo>
                  <a:lnTo>
                    <a:pt x="4876101" y="1245590"/>
                  </a:lnTo>
                  <a:lnTo>
                    <a:pt x="5464416" y="1196276"/>
                  </a:lnTo>
                  <a:lnTo>
                    <a:pt x="5467604" y="1234313"/>
                  </a:lnTo>
                  <a:lnTo>
                    <a:pt x="5576697" y="1167765"/>
                  </a:lnTo>
                  <a:lnTo>
                    <a:pt x="5549023" y="1156716"/>
                  </a:lnTo>
                  <a:lnTo>
                    <a:pt x="5467934" y="1124331"/>
                  </a:lnTo>
                  <a:lnTo>
                    <a:pt x="5662765" y="1124331"/>
                  </a:lnTo>
                  <a:lnTo>
                    <a:pt x="5878487" y="1169225"/>
                  </a:lnTo>
                  <a:lnTo>
                    <a:pt x="5870702" y="1206500"/>
                  </a:lnTo>
                  <a:lnTo>
                    <a:pt x="5994273" y="1173861"/>
                  </a:lnTo>
                  <a:lnTo>
                    <a:pt x="5993308" y="1173099"/>
                  </a:lnTo>
                  <a:lnTo>
                    <a:pt x="5931636" y="1124331"/>
                  </a:lnTo>
                  <a:lnTo>
                    <a:pt x="7448169" y="1124331"/>
                  </a:lnTo>
                  <a:lnTo>
                    <a:pt x="7448169" y="1162431"/>
                  </a:lnTo>
                  <a:lnTo>
                    <a:pt x="7524369" y="1124331"/>
                  </a:lnTo>
                  <a:lnTo>
                    <a:pt x="7562469" y="1105281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12023" y="29596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2023" y="29596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50835" y="2366771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50835" y="2366771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6091" y="37017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56091" y="37017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91955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1955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18091" y="37017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8091" y="37017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12023" y="314553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12023" y="314553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12023" y="32552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12023" y="32552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39683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39683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93379" y="273710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93379" y="273710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55379" y="34792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5379" y="34792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65108" y="19568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65108" y="195681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37447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37447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12023" y="273710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12023" y="273710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10600" y="373837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10600" y="373837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27820" y="3627119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7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27820" y="3627119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7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76259" y="21427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76259" y="21427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82939" y="24780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82939" y="24780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20939" y="20314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20939" y="20314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10600" y="32202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28448" y="0"/>
                  </a:moveTo>
                  <a:lnTo>
                    <a:pt x="8127" y="0"/>
                  </a:lnTo>
                  <a:lnTo>
                    <a:pt x="0" y="7874"/>
                  </a:lnTo>
                  <a:lnTo>
                    <a:pt x="0" y="27177"/>
                  </a:lnTo>
                  <a:lnTo>
                    <a:pt x="8127" y="35051"/>
                  </a:lnTo>
                  <a:lnTo>
                    <a:pt x="28448" y="35051"/>
                  </a:lnTo>
                  <a:lnTo>
                    <a:pt x="36575" y="27177"/>
                  </a:lnTo>
                  <a:lnTo>
                    <a:pt x="36575" y="7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10600" y="32202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17525"/>
                  </a:moveTo>
                  <a:lnTo>
                    <a:pt x="0" y="7874"/>
                  </a:lnTo>
                  <a:lnTo>
                    <a:pt x="8127" y="0"/>
                  </a:lnTo>
                  <a:lnTo>
                    <a:pt x="18288" y="0"/>
                  </a:lnTo>
                  <a:lnTo>
                    <a:pt x="28448" y="0"/>
                  </a:lnTo>
                  <a:lnTo>
                    <a:pt x="36575" y="7874"/>
                  </a:lnTo>
                  <a:lnTo>
                    <a:pt x="36575" y="17525"/>
                  </a:lnTo>
                  <a:lnTo>
                    <a:pt x="36575" y="27177"/>
                  </a:lnTo>
                  <a:lnTo>
                    <a:pt x="28448" y="35051"/>
                  </a:lnTo>
                  <a:lnTo>
                    <a:pt x="18288" y="35051"/>
                  </a:lnTo>
                  <a:lnTo>
                    <a:pt x="8127" y="35051"/>
                  </a:lnTo>
                  <a:lnTo>
                    <a:pt x="0" y="27177"/>
                  </a:lnTo>
                  <a:lnTo>
                    <a:pt x="0" y="175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29244" y="38130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429244" y="38130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98024" y="27752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098024" y="27752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84364" y="31836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84364" y="31836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92667" y="41102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92667" y="41102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19515" y="35905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19515" y="35905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12835" y="381304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7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12835" y="381304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7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46364" y="35905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246364" y="35905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336024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336024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14259" y="22539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14259" y="22539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974835" y="2886455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8"/>
                  </a:lnTo>
                  <a:lnTo>
                    <a:pt x="0" y="28448"/>
                  </a:lnTo>
                  <a:lnTo>
                    <a:pt x="7493" y="36576"/>
                  </a:lnTo>
                  <a:lnTo>
                    <a:pt x="26035" y="36576"/>
                  </a:lnTo>
                  <a:lnTo>
                    <a:pt x="33528" y="28448"/>
                  </a:lnTo>
                  <a:lnTo>
                    <a:pt x="33528" y="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974835" y="2886455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8"/>
                  </a:moveTo>
                  <a:lnTo>
                    <a:pt x="0" y="8128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8"/>
                  </a:lnTo>
                  <a:lnTo>
                    <a:pt x="33528" y="18288"/>
                  </a:lnTo>
                  <a:lnTo>
                    <a:pt x="33528" y="28448"/>
                  </a:lnTo>
                  <a:lnTo>
                    <a:pt x="26035" y="36576"/>
                  </a:lnTo>
                  <a:lnTo>
                    <a:pt x="16764" y="36576"/>
                  </a:lnTo>
                  <a:lnTo>
                    <a:pt x="7493" y="36576"/>
                  </a:lnTo>
                  <a:lnTo>
                    <a:pt x="0" y="28448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57515" y="243992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557515" y="243992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81515" y="21061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81515" y="21061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10600" y="34411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10600" y="34411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262872" y="25892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262872" y="25892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191244" y="24780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191244" y="24780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12835" y="2589275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12835" y="2589275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56091" y="26624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56091" y="26624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81515" y="22920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81515" y="22920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08364" y="1920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008364" y="1920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20327" y="188366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720327" y="188366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024872" y="29230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024872" y="29230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517379" y="26624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517379" y="26624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081515" y="3924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081515" y="3924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20327" y="340461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8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720327" y="340461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8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8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974835" y="240334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74835" y="2403347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755379" y="22174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755379" y="22174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663684" y="28117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663684" y="28117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56091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356091" y="28483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93379" y="314553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93379" y="314553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791955" y="18105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28448" y="0"/>
                  </a:moveTo>
                  <a:lnTo>
                    <a:pt x="8127" y="0"/>
                  </a:lnTo>
                  <a:lnTo>
                    <a:pt x="0" y="7874"/>
                  </a:lnTo>
                  <a:lnTo>
                    <a:pt x="0" y="27177"/>
                  </a:lnTo>
                  <a:lnTo>
                    <a:pt x="8127" y="35051"/>
                  </a:lnTo>
                  <a:lnTo>
                    <a:pt x="28448" y="35051"/>
                  </a:lnTo>
                  <a:lnTo>
                    <a:pt x="36575" y="27177"/>
                  </a:lnTo>
                  <a:lnTo>
                    <a:pt x="36575" y="7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791955" y="18105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17525"/>
                  </a:moveTo>
                  <a:lnTo>
                    <a:pt x="0" y="7874"/>
                  </a:lnTo>
                  <a:lnTo>
                    <a:pt x="8127" y="0"/>
                  </a:lnTo>
                  <a:lnTo>
                    <a:pt x="18288" y="0"/>
                  </a:lnTo>
                  <a:lnTo>
                    <a:pt x="28448" y="0"/>
                  </a:lnTo>
                  <a:lnTo>
                    <a:pt x="36575" y="7874"/>
                  </a:lnTo>
                  <a:lnTo>
                    <a:pt x="36575" y="17525"/>
                  </a:lnTo>
                  <a:lnTo>
                    <a:pt x="36575" y="27177"/>
                  </a:lnTo>
                  <a:lnTo>
                    <a:pt x="28448" y="35051"/>
                  </a:lnTo>
                  <a:lnTo>
                    <a:pt x="18288" y="35051"/>
                  </a:lnTo>
                  <a:lnTo>
                    <a:pt x="8127" y="35051"/>
                  </a:lnTo>
                  <a:lnTo>
                    <a:pt x="0" y="27177"/>
                  </a:lnTo>
                  <a:lnTo>
                    <a:pt x="0" y="175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610600" y="20314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610600" y="203149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46364" y="41468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1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46364" y="41468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1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56091" y="41849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56091" y="41849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574023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74023" y="38877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282939" y="32933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282939" y="32933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667244" y="29596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67244" y="29596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96327" y="2253995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96327" y="2253995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44939" y="255117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044939" y="255117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336024" y="27005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336024" y="27005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574023" y="3627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574023" y="3627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683752" y="3627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3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83752" y="36271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176259" y="444398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176259" y="444398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445751" y="40355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445751" y="40355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392667" y="32933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392667" y="32933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885176" y="33299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885176" y="33299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59752" y="1920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159752" y="1920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667244" y="31135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667244" y="31135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38871" y="30388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738871" y="30388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139683" y="42260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139683" y="42260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19515" y="39654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19515" y="39654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56091" y="4411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56091" y="44119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93379" y="43738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93379" y="43738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246364" y="3595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1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246364" y="35951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1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901683" y="37810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3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901683" y="37810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372599" y="37429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099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372599" y="37429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099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429244" y="34457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429244" y="34457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594091" y="32247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594091" y="32247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885176" y="28910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885176" y="28910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21752" y="25557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21752" y="255574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282939" y="31501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282939" y="315010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865108" y="30769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865108" y="30769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791955" y="25938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791955" y="259384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414259" y="196291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414259" y="196291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938259" y="21854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938259" y="218541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791955" y="20360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791955" y="20360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627108" y="24825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627108" y="24825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590532" y="29276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90532" y="292760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061448" y="30388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061448" y="30388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989820" y="263042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989820" y="263042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82939" y="4597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82939" y="45979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921752" y="23332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921752" y="233324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086600" y="20741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086600" y="20741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720327" y="322478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720327" y="3224783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720327" y="285292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720327" y="2852927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791955" y="29641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791955" y="29641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dirty="0"/>
              <a:t>Visual words: main</a:t>
            </a:r>
            <a:r>
              <a:rPr spc="-60" dirty="0"/>
              <a:t> </a:t>
            </a:r>
            <a:r>
              <a:rPr dirty="0"/>
              <a:t>idea</a:t>
            </a: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37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1384" y="1557527"/>
            <a:ext cx="3790315" cy="3133725"/>
            <a:chOff x="6501384" y="1557527"/>
            <a:chExt cx="3790315" cy="3133725"/>
          </a:xfrm>
        </p:grpSpPr>
        <p:sp>
          <p:nvSpPr>
            <p:cNvPr id="3" name="object 3"/>
            <p:cNvSpPr/>
            <p:nvPr/>
          </p:nvSpPr>
          <p:spPr>
            <a:xfrm>
              <a:off x="6553200" y="1562099"/>
              <a:ext cx="3733800" cy="3124200"/>
            </a:xfrm>
            <a:custGeom>
              <a:avLst/>
              <a:gdLst/>
              <a:ahLst/>
              <a:cxnLst/>
              <a:rect l="l" t="t" r="r" b="b"/>
              <a:pathLst>
                <a:path w="3733800" h="3124200">
                  <a:moveTo>
                    <a:pt x="0" y="3124200"/>
                  </a:moveTo>
                  <a:lnTo>
                    <a:pt x="3733800" y="31242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67244" y="26807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7244" y="26807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47176" y="37581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47176" y="37581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54668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4668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5108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65108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09176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09176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06940" y="26060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06940" y="26060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09176" y="25694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09176" y="25694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67956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67956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4364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4364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0836" y="2903219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7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50836" y="2903219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7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04532" y="2348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04532" y="234848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6092" y="36835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6092" y="36835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91956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1956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18092" y="36835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18092" y="368350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39684" y="28285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39684" y="28285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5380" y="34610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55380" y="346100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65108" y="19385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865108" y="193852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10600" y="372008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10600" y="372008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27820" y="3608832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8"/>
                  </a:lnTo>
                  <a:lnTo>
                    <a:pt x="0" y="28448"/>
                  </a:lnTo>
                  <a:lnTo>
                    <a:pt x="7874" y="36576"/>
                  </a:lnTo>
                  <a:lnTo>
                    <a:pt x="27177" y="36576"/>
                  </a:lnTo>
                  <a:lnTo>
                    <a:pt x="35051" y="28448"/>
                  </a:lnTo>
                  <a:lnTo>
                    <a:pt x="35051" y="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27820" y="3608832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8"/>
                  </a:moveTo>
                  <a:lnTo>
                    <a:pt x="0" y="8128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8"/>
                  </a:lnTo>
                  <a:lnTo>
                    <a:pt x="35051" y="18288"/>
                  </a:lnTo>
                  <a:lnTo>
                    <a:pt x="35051" y="28448"/>
                  </a:lnTo>
                  <a:lnTo>
                    <a:pt x="27177" y="36576"/>
                  </a:lnTo>
                  <a:lnTo>
                    <a:pt x="17525" y="36576"/>
                  </a:lnTo>
                  <a:lnTo>
                    <a:pt x="7874" y="36576"/>
                  </a:lnTo>
                  <a:lnTo>
                    <a:pt x="0" y="28448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82940" y="24597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82940" y="24597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20940" y="20132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20940" y="20132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10600" y="32004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10600" y="32004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29244" y="37947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29244" y="37947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98024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98024" y="27553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92668" y="40904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92668" y="40904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12836" y="379476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7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12836" y="379476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29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7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36024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336024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14260" y="2235708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14260" y="2235708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74836" y="2866644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7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7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74836" y="2866644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7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7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081516" y="20878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081516" y="208787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10600" y="34229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610600" y="34229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262872" y="25694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62872" y="256946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91244" y="24597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91244" y="24597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12836" y="2569463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12836" y="2569463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81516" y="22738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81516" y="22738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08364" y="190195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1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08364" y="190195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1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20328" y="1865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20328" y="1865375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024872" y="29032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024872" y="290321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517380" y="26426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517380" y="264261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081516" y="39060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28448" y="0"/>
                  </a:moveTo>
                  <a:lnTo>
                    <a:pt x="8127" y="0"/>
                  </a:lnTo>
                  <a:lnTo>
                    <a:pt x="0" y="7874"/>
                  </a:lnTo>
                  <a:lnTo>
                    <a:pt x="0" y="27177"/>
                  </a:lnTo>
                  <a:lnTo>
                    <a:pt x="8127" y="35051"/>
                  </a:lnTo>
                  <a:lnTo>
                    <a:pt x="28448" y="35051"/>
                  </a:lnTo>
                  <a:lnTo>
                    <a:pt x="36575" y="27177"/>
                  </a:lnTo>
                  <a:lnTo>
                    <a:pt x="36575" y="7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81516" y="390601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17525"/>
                  </a:moveTo>
                  <a:lnTo>
                    <a:pt x="0" y="7874"/>
                  </a:lnTo>
                  <a:lnTo>
                    <a:pt x="8127" y="0"/>
                  </a:lnTo>
                  <a:lnTo>
                    <a:pt x="18287" y="0"/>
                  </a:lnTo>
                  <a:lnTo>
                    <a:pt x="28448" y="0"/>
                  </a:lnTo>
                  <a:lnTo>
                    <a:pt x="36575" y="7874"/>
                  </a:lnTo>
                  <a:lnTo>
                    <a:pt x="36575" y="17525"/>
                  </a:lnTo>
                  <a:lnTo>
                    <a:pt x="36575" y="27177"/>
                  </a:lnTo>
                  <a:lnTo>
                    <a:pt x="28448" y="35051"/>
                  </a:lnTo>
                  <a:lnTo>
                    <a:pt x="18287" y="35051"/>
                  </a:lnTo>
                  <a:lnTo>
                    <a:pt x="8127" y="35051"/>
                  </a:lnTo>
                  <a:lnTo>
                    <a:pt x="0" y="27177"/>
                  </a:lnTo>
                  <a:lnTo>
                    <a:pt x="0" y="175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20328" y="3386327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20328" y="3386327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74836" y="238506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26035" y="0"/>
                  </a:moveTo>
                  <a:lnTo>
                    <a:pt x="7493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493" y="36575"/>
                  </a:lnTo>
                  <a:lnTo>
                    <a:pt x="26035" y="36575"/>
                  </a:lnTo>
                  <a:lnTo>
                    <a:pt x="33528" y="28448"/>
                  </a:lnTo>
                  <a:lnTo>
                    <a:pt x="33528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74836" y="2385060"/>
              <a:ext cx="33655" cy="36830"/>
            </a:xfrm>
            <a:custGeom>
              <a:avLst/>
              <a:gdLst/>
              <a:ahLst/>
              <a:cxnLst/>
              <a:rect l="l" t="t" r="r" b="b"/>
              <a:pathLst>
                <a:path w="33654" h="36830">
                  <a:moveTo>
                    <a:pt x="0" y="18287"/>
                  </a:moveTo>
                  <a:lnTo>
                    <a:pt x="0" y="8127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8127"/>
                  </a:lnTo>
                  <a:lnTo>
                    <a:pt x="33528" y="18287"/>
                  </a:lnTo>
                  <a:lnTo>
                    <a:pt x="33528" y="28448"/>
                  </a:lnTo>
                  <a:lnTo>
                    <a:pt x="26035" y="36575"/>
                  </a:lnTo>
                  <a:lnTo>
                    <a:pt x="16764" y="36575"/>
                  </a:lnTo>
                  <a:lnTo>
                    <a:pt x="7493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55380" y="21991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755380" y="219913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663684" y="27919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663684" y="27919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791956" y="17907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791956" y="17907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610600" y="20132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10600" y="201320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46364" y="412699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099"/>
                  </a:lnTo>
                  <a:lnTo>
                    <a:pt x="25431" y="36605"/>
                  </a:lnTo>
                  <a:lnTo>
                    <a:pt x="31241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46364" y="412699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1" y="32527"/>
                  </a:lnTo>
                  <a:lnTo>
                    <a:pt x="25431" y="36605"/>
                  </a:lnTo>
                  <a:lnTo>
                    <a:pt x="18287" y="38099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356092" y="416509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356092" y="416509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574024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74024" y="38694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96328" y="2235708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96328" y="2235708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044940" y="25313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044940" y="253136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336024" y="26807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336024" y="268071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74024" y="36088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3" y="31242"/>
                  </a:lnTo>
                  <a:lnTo>
                    <a:pt x="11144" y="35147"/>
                  </a:lnTo>
                  <a:lnTo>
                    <a:pt x="18287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574024" y="36088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7" y="36576"/>
                  </a:lnTo>
                  <a:lnTo>
                    <a:pt x="11144" y="35147"/>
                  </a:lnTo>
                  <a:lnTo>
                    <a:pt x="5333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83752" y="36088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683752" y="360883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176260" y="442417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176260" y="442417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45752" y="40157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445752" y="40157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59752" y="190195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59752" y="190195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39684" y="4206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39684" y="42062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19516" y="394716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19516" y="394716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56092" y="43921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356092" y="439216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993380" y="435406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49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099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49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93380" y="435406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49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49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099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901684" y="37627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8"/>
                  </a:lnTo>
                  <a:lnTo>
                    <a:pt x="1428" y="25431"/>
                  </a:lnTo>
                  <a:lnTo>
                    <a:pt x="5334" y="31242"/>
                  </a:lnTo>
                  <a:lnTo>
                    <a:pt x="11144" y="35147"/>
                  </a:lnTo>
                  <a:lnTo>
                    <a:pt x="18288" y="36576"/>
                  </a:lnTo>
                  <a:lnTo>
                    <a:pt x="25431" y="35147"/>
                  </a:lnTo>
                  <a:lnTo>
                    <a:pt x="31242" y="31242"/>
                  </a:lnTo>
                  <a:lnTo>
                    <a:pt x="35147" y="25431"/>
                  </a:lnTo>
                  <a:lnTo>
                    <a:pt x="36575" y="18288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901684" y="376275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8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8"/>
                  </a:lnTo>
                  <a:lnTo>
                    <a:pt x="35147" y="25431"/>
                  </a:lnTo>
                  <a:lnTo>
                    <a:pt x="31242" y="31242"/>
                  </a:lnTo>
                  <a:lnTo>
                    <a:pt x="25431" y="35147"/>
                  </a:lnTo>
                  <a:lnTo>
                    <a:pt x="18288" y="36576"/>
                  </a:lnTo>
                  <a:lnTo>
                    <a:pt x="11144" y="35147"/>
                  </a:lnTo>
                  <a:lnTo>
                    <a:pt x="5334" y="31242"/>
                  </a:lnTo>
                  <a:lnTo>
                    <a:pt x="1428" y="25431"/>
                  </a:lnTo>
                  <a:lnTo>
                    <a:pt x="0" y="18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372600" y="37246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372600" y="372465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82940" y="31302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82940" y="313029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865108" y="30571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865108" y="3057144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791956" y="25755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91956" y="257556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14260" y="19431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4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414260" y="194310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4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938260" y="21671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38260" y="2167127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791956" y="201777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791956" y="2017776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627108" y="24643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627108" y="24643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90532" y="29077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90532" y="290779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061448" y="30190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7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3" y="32527"/>
                  </a:lnTo>
                  <a:lnTo>
                    <a:pt x="11144" y="36605"/>
                  </a:lnTo>
                  <a:lnTo>
                    <a:pt x="18287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1" y="5572"/>
                  </a:lnTo>
                  <a:lnTo>
                    <a:pt x="25431" y="149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061448" y="3019044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7" y="0"/>
                  </a:lnTo>
                  <a:lnTo>
                    <a:pt x="25431" y="1494"/>
                  </a:lnTo>
                  <a:lnTo>
                    <a:pt x="31241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7" y="38100"/>
                  </a:lnTo>
                  <a:lnTo>
                    <a:pt x="11144" y="36605"/>
                  </a:lnTo>
                  <a:lnTo>
                    <a:pt x="5333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989820" y="26121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989820" y="26121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282940" y="45780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18287" y="0"/>
                  </a:moveTo>
                  <a:lnTo>
                    <a:pt x="11144" y="1428"/>
                  </a:lnTo>
                  <a:lnTo>
                    <a:pt x="5333" y="5333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3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282940" y="45780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0" y="18287"/>
                  </a:moveTo>
                  <a:lnTo>
                    <a:pt x="1428" y="11144"/>
                  </a:lnTo>
                  <a:lnTo>
                    <a:pt x="5333" y="5333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3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086600" y="205587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086600" y="205587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720328" y="3204972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27177" y="0"/>
                  </a:moveTo>
                  <a:lnTo>
                    <a:pt x="7874" y="0"/>
                  </a:lnTo>
                  <a:lnTo>
                    <a:pt x="0" y="8127"/>
                  </a:lnTo>
                  <a:lnTo>
                    <a:pt x="0" y="28448"/>
                  </a:lnTo>
                  <a:lnTo>
                    <a:pt x="7874" y="36575"/>
                  </a:lnTo>
                  <a:lnTo>
                    <a:pt x="27177" y="36575"/>
                  </a:lnTo>
                  <a:lnTo>
                    <a:pt x="35051" y="28448"/>
                  </a:lnTo>
                  <a:lnTo>
                    <a:pt x="35051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720328" y="3204972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30">
                  <a:moveTo>
                    <a:pt x="0" y="18287"/>
                  </a:moveTo>
                  <a:lnTo>
                    <a:pt x="0" y="8127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27177" y="0"/>
                  </a:lnTo>
                  <a:lnTo>
                    <a:pt x="35051" y="8127"/>
                  </a:lnTo>
                  <a:lnTo>
                    <a:pt x="35051" y="18287"/>
                  </a:lnTo>
                  <a:lnTo>
                    <a:pt x="35051" y="28448"/>
                  </a:lnTo>
                  <a:lnTo>
                    <a:pt x="27177" y="36575"/>
                  </a:lnTo>
                  <a:lnTo>
                    <a:pt x="17525" y="36575"/>
                  </a:lnTo>
                  <a:lnTo>
                    <a:pt x="7874" y="36575"/>
                  </a:lnTo>
                  <a:lnTo>
                    <a:pt x="0" y="28448"/>
                  </a:lnTo>
                  <a:lnTo>
                    <a:pt x="0" y="182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720328" y="2833116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17525" y="0"/>
                  </a:moveTo>
                  <a:lnTo>
                    <a:pt x="10715" y="1494"/>
                  </a:lnTo>
                  <a:lnTo>
                    <a:pt x="5143" y="5572"/>
                  </a:lnTo>
                  <a:lnTo>
                    <a:pt x="1381" y="11626"/>
                  </a:lnTo>
                  <a:lnTo>
                    <a:pt x="0" y="19050"/>
                  </a:lnTo>
                  <a:lnTo>
                    <a:pt x="1381" y="26473"/>
                  </a:lnTo>
                  <a:lnTo>
                    <a:pt x="5143" y="32527"/>
                  </a:lnTo>
                  <a:lnTo>
                    <a:pt x="10715" y="36605"/>
                  </a:lnTo>
                  <a:lnTo>
                    <a:pt x="17525" y="38100"/>
                  </a:lnTo>
                  <a:lnTo>
                    <a:pt x="24336" y="36605"/>
                  </a:lnTo>
                  <a:lnTo>
                    <a:pt x="29908" y="32527"/>
                  </a:lnTo>
                  <a:lnTo>
                    <a:pt x="33670" y="26473"/>
                  </a:lnTo>
                  <a:lnTo>
                    <a:pt x="35051" y="19050"/>
                  </a:lnTo>
                  <a:lnTo>
                    <a:pt x="33670" y="11626"/>
                  </a:lnTo>
                  <a:lnTo>
                    <a:pt x="29908" y="5572"/>
                  </a:lnTo>
                  <a:lnTo>
                    <a:pt x="24336" y="149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720328" y="2833116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19050"/>
                  </a:moveTo>
                  <a:lnTo>
                    <a:pt x="1381" y="11626"/>
                  </a:lnTo>
                  <a:lnTo>
                    <a:pt x="5143" y="5572"/>
                  </a:lnTo>
                  <a:lnTo>
                    <a:pt x="10715" y="1494"/>
                  </a:lnTo>
                  <a:lnTo>
                    <a:pt x="17525" y="0"/>
                  </a:lnTo>
                  <a:lnTo>
                    <a:pt x="24336" y="1494"/>
                  </a:lnTo>
                  <a:lnTo>
                    <a:pt x="29908" y="5572"/>
                  </a:lnTo>
                  <a:lnTo>
                    <a:pt x="33670" y="11626"/>
                  </a:lnTo>
                  <a:lnTo>
                    <a:pt x="35051" y="19050"/>
                  </a:lnTo>
                  <a:lnTo>
                    <a:pt x="33670" y="26473"/>
                  </a:lnTo>
                  <a:lnTo>
                    <a:pt x="29908" y="32527"/>
                  </a:lnTo>
                  <a:lnTo>
                    <a:pt x="24336" y="36605"/>
                  </a:lnTo>
                  <a:lnTo>
                    <a:pt x="17525" y="38100"/>
                  </a:lnTo>
                  <a:lnTo>
                    <a:pt x="10715" y="36605"/>
                  </a:lnTo>
                  <a:lnTo>
                    <a:pt x="5143" y="32527"/>
                  </a:lnTo>
                  <a:lnTo>
                    <a:pt x="1381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791956" y="294436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18288" y="0"/>
                  </a:moveTo>
                  <a:lnTo>
                    <a:pt x="11144" y="1494"/>
                  </a:lnTo>
                  <a:lnTo>
                    <a:pt x="5333" y="5572"/>
                  </a:lnTo>
                  <a:lnTo>
                    <a:pt x="1428" y="11626"/>
                  </a:lnTo>
                  <a:lnTo>
                    <a:pt x="0" y="19050"/>
                  </a:lnTo>
                  <a:lnTo>
                    <a:pt x="1428" y="26473"/>
                  </a:lnTo>
                  <a:lnTo>
                    <a:pt x="5334" y="32527"/>
                  </a:lnTo>
                  <a:lnTo>
                    <a:pt x="11144" y="36605"/>
                  </a:lnTo>
                  <a:lnTo>
                    <a:pt x="18288" y="38100"/>
                  </a:lnTo>
                  <a:lnTo>
                    <a:pt x="25431" y="36605"/>
                  </a:lnTo>
                  <a:lnTo>
                    <a:pt x="31242" y="32527"/>
                  </a:lnTo>
                  <a:lnTo>
                    <a:pt x="35147" y="26473"/>
                  </a:lnTo>
                  <a:lnTo>
                    <a:pt x="36575" y="19050"/>
                  </a:lnTo>
                  <a:lnTo>
                    <a:pt x="35147" y="11626"/>
                  </a:lnTo>
                  <a:lnTo>
                    <a:pt x="31242" y="5572"/>
                  </a:lnTo>
                  <a:lnTo>
                    <a:pt x="25431" y="149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791956" y="2944367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19050"/>
                  </a:moveTo>
                  <a:lnTo>
                    <a:pt x="1428" y="11626"/>
                  </a:lnTo>
                  <a:lnTo>
                    <a:pt x="5333" y="5572"/>
                  </a:lnTo>
                  <a:lnTo>
                    <a:pt x="11144" y="1494"/>
                  </a:lnTo>
                  <a:lnTo>
                    <a:pt x="18288" y="0"/>
                  </a:lnTo>
                  <a:lnTo>
                    <a:pt x="25431" y="1494"/>
                  </a:lnTo>
                  <a:lnTo>
                    <a:pt x="31242" y="5572"/>
                  </a:lnTo>
                  <a:lnTo>
                    <a:pt x="35147" y="11626"/>
                  </a:lnTo>
                  <a:lnTo>
                    <a:pt x="36575" y="19050"/>
                  </a:lnTo>
                  <a:lnTo>
                    <a:pt x="35147" y="26473"/>
                  </a:lnTo>
                  <a:lnTo>
                    <a:pt x="31242" y="32527"/>
                  </a:lnTo>
                  <a:lnTo>
                    <a:pt x="25431" y="36605"/>
                  </a:lnTo>
                  <a:lnTo>
                    <a:pt x="18288" y="38100"/>
                  </a:lnTo>
                  <a:lnTo>
                    <a:pt x="11144" y="36605"/>
                  </a:lnTo>
                  <a:lnTo>
                    <a:pt x="5334" y="32527"/>
                  </a:lnTo>
                  <a:lnTo>
                    <a:pt x="1428" y="26473"/>
                  </a:lnTo>
                  <a:lnTo>
                    <a:pt x="0" y="190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501384" y="2869691"/>
              <a:ext cx="2849880" cy="1602105"/>
            </a:xfrm>
            <a:custGeom>
              <a:avLst/>
              <a:gdLst/>
              <a:ahLst/>
              <a:cxnLst/>
              <a:rect l="l" t="t" r="r" b="b"/>
              <a:pathLst>
                <a:path w="2849879" h="1602104">
                  <a:moveTo>
                    <a:pt x="47244" y="169164"/>
                  </a:moveTo>
                  <a:lnTo>
                    <a:pt x="45389" y="159677"/>
                  </a:lnTo>
                  <a:lnTo>
                    <a:pt x="40335" y="151930"/>
                  </a:lnTo>
                  <a:lnTo>
                    <a:pt x="32829" y="146697"/>
                  </a:lnTo>
                  <a:lnTo>
                    <a:pt x="23622" y="144780"/>
                  </a:lnTo>
                  <a:lnTo>
                    <a:pt x="14401" y="146697"/>
                  </a:lnTo>
                  <a:lnTo>
                    <a:pt x="6896" y="151930"/>
                  </a:lnTo>
                  <a:lnTo>
                    <a:pt x="1841" y="159677"/>
                  </a:lnTo>
                  <a:lnTo>
                    <a:pt x="0" y="169164"/>
                  </a:lnTo>
                  <a:lnTo>
                    <a:pt x="1841" y="178663"/>
                  </a:lnTo>
                  <a:lnTo>
                    <a:pt x="6896" y="186410"/>
                  </a:lnTo>
                  <a:lnTo>
                    <a:pt x="14401" y="191643"/>
                  </a:lnTo>
                  <a:lnTo>
                    <a:pt x="23622" y="193548"/>
                  </a:lnTo>
                  <a:lnTo>
                    <a:pt x="32829" y="191643"/>
                  </a:lnTo>
                  <a:lnTo>
                    <a:pt x="40335" y="186410"/>
                  </a:lnTo>
                  <a:lnTo>
                    <a:pt x="45389" y="178663"/>
                  </a:lnTo>
                  <a:lnTo>
                    <a:pt x="47244" y="169164"/>
                  </a:lnTo>
                  <a:close/>
                </a:path>
                <a:path w="2849879" h="1602104">
                  <a:moveTo>
                    <a:pt x="141732" y="800862"/>
                  </a:moveTo>
                  <a:lnTo>
                    <a:pt x="139814" y="791654"/>
                  </a:lnTo>
                  <a:lnTo>
                    <a:pt x="134581" y="784148"/>
                  </a:lnTo>
                  <a:lnTo>
                    <a:pt x="126834" y="779094"/>
                  </a:lnTo>
                  <a:lnTo>
                    <a:pt x="117335" y="777240"/>
                  </a:lnTo>
                  <a:lnTo>
                    <a:pt x="107848" y="779094"/>
                  </a:lnTo>
                  <a:lnTo>
                    <a:pt x="100101" y="784148"/>
                  </a:lnTo>
                  <a:lnTo>
                    <a:pt x="94869" y="791654"/>
                  </a:lnTo>
                  <a:lnTo>
                    <a:pt x="92964" y="800862"/>
                  </a:lnTo>
                  <a:lnTo>
                    <a:pt x="94869" y="810082"/>
                  </a:lnTo>
                  <a:lnTo>
                    <a:pt x="100101" y="817587"/>
                  </a:lnTo>
                  <a:lnTo>
                    <a:pt x="107848" y="822642"/>
                  </a:lnTo>
                  <a:lnTo>
                    <a:pt x="117335" y="824484"/>
                  </a:lnTo>
                  <a:lnTo>
                    <a:pt x="126834" y="822642"/>
                  </a:lnTo>
                  <a:lnTo>
                    <a:pt x="134581" y="817587"/>
                  </a:lnTo>
                  <a:lnTo>
                    <a:pt x="139814" y="810082"/>
                  </a:lnTo>
                  <a:lnTo>
                    <a:pt x="141732" y="800862"/>
                  </a:lnTo>
                  <a:close/>
                </a:path>
                <a:path w="2849879" h="1602104">
                  <a:moveTo>
                    <a:pt x="381000" y="314706"/>
                  </a:moveTo>
                  <a:lnTo>
                    <a:pt x="379082" y="305498"/>
                  </a:lnTo>
                  <a:lnTo>
                    <a:pt x="373849" y="297992"/>
                  </a:lnTo>
                  <a:lnTo>
                    <a:pt x="366102" y="292938"/>
                  </a:lnTo>
                  <a:lnTo>
                    <a:pt x="356616" y="291084"/>
                  </a:lnTo>
                  <a:lnTo>
                    <a:pt x="347116" y="292938"/>
                  </a:lnTo>
                  <a:lnTo>
                    <a:pt x="339369" y="297992"/>
                  </a:lnTo>
                  <a:lnTo>
                    <a:pt x="334137" y="305498"/>
                  </a:lnTo>
                  <a:lnTo>
                    <a:pt x="332232" y="314706"/>
                  </a:lnTo>
                  <a:lnTo>
                    <a:pt x="334137" y="323926"/>
                  </a:lnTo>
                  <a:lnTo>
                    <a:pt x="339369" y="331431"/>
                  </a:lnTo>
                  <a:lnTo>
                    <a:pt x="347116" y="336486"/>
                  </a:lnTo>
                  <a:lnTo>
                    <a:pt x="356616" y="338328"/>
                  </a:lnTo>
                  <a:lnTo>
                    <a:pt x="366102" y="336486"/>
                  </a:lnTo>
                  <a:lnTo>
                    <a:pt x="373849" y="331431"/>
                  </a:lnTo>
                  <a:lnTo>
                    <a:pt x="379082" y="323926"/>
                  </a:lnTo>
                  <a:lnTo>
                    <a:pt x="381000" y="314706"/>
                  </a:lnTo>
                  <a:close/>
                </a:path>
                <a:path w="2849879" h="1602104">
                  <a:moveTo>
                    <a:pt x="569976" y="606552"/>
                  </a:moveTo>
                  <a:lnTo>
                    <a:pt x="568058" y="597065"/>
                  </a:lnTo>
                  <a:lnTo>
                    <a:pt x="562825" y="589318"/>
                  </a:lnTo>
                  <a:lnTo>
                    <a:pt x="555078" y="584085"/>
                  </a:lnTo>
                  <a:lnTo>
                    <a:pt x="545592" y="582168"/>
                  </a:lnTo>
                  <a:lnTo>
                    <a:pt x="536092" y="584085"/>
                  </a:lnTo>
                  <a:lnTo>
                    <a:pt x="528345" y="589318"/>
                  </a:lnTo>
                  <a:lnTo>
                    <a:pt x="523113" y="597065"/>
                  </a:lnTo>
                  <a:lnTo>
                    <a:pt x="521208" y="606552"/>
                  </a:lnTo>
                  <a:lnTo>
                    <a:pt x="523113" y="616051"/>
                  </a:lnTo>
                  <a:lnTo>
                    <a:pt x="528345" y="623798"/>
                  </a:lnTo>
                  <a:lnTo>
                    <a:pt x="536092" y="629031"/>
                  </a:lnTo>
                  <a:lnTo>
                    <a:pt x="545592" y="630936"/>
                  </a:lnTo>
                  <a:lnTo>
                    <a:pt x="555078" y="629031"/>
                  </a:lnTo>
                  <a:lnTo>
                    <a:pt x="562825" y="623798"/>
                  </a:lnTo>
                  <a:lnTo>
                    <a:pt x="568058" y="616051"/>
                  </a:lnTo>
                  <a:lnTo>
                    <a:pt x="569976" y="606552"/>
                  </a:lnTo>
                  <a:close/>
                </a:path>
                <a:path w="2849879" h="1602104">
                  <a:moveTo>
                    <a:pt x="617220" y="946404"/>
                  </a:moveTo>
                  <a:lnTo>
                    <a:pt x="615365" y="936917"/>
                  </a:lnTo>
                  <a:lnTo>
                    <a:pt x="610311" y="929170"/>
                  </a:lnTo>
                  <a:lnTo>
                    <a:pt x="602805" y="923937"/>
                  </a:lnTo>
                  <a:lnTo>
                    <a:pt x="593598" y="922020"/>
                  </a:lnTo>
                  <a:lnTo>
                    <a:pt x="584377" y="923937"/>
                  </a:lnTo>
                  <a:lnTo>
                    <a:pt x="576872" y="929170"/>
                  </a:lnTo>
                  <a:lnTo>
                    <a:pt x="571817" y="936917"/>
                  </a:lnTo>
                  <a:lnTo>
                    <a:pt x="569976" y="946404"/>
                  </a:lnTo>
                  <a:lnTo>
                    <a:pt x="571817" y="955903"/>
                  </a:lnTo>
                  <a:lnTo>
                    <a:pt x="576872" y="963650"/>
                  </a:lnTo>
                  <a:lnTo>
                    <a:pt x="584377" y="968883"/>
                  </a:lnTo>
                  <a:lnTo>
                    <a:pt x="593598" y="970788"/>
                  </a:lnTo>
                  <a:lnTo>
                    <a:pt x="602805" y="968883"/>
                  </a:lnTo>
                  <a:lnTo>
                    <a:pt x="610311" y="963650"/>
                  </a:lnTo>
                  <a:lnTo>
                    <a:pt x="615365" y="955903"/>
                  </a:lnTo>
                  <a:lnTo>
                    <a:pt x="617220" y="946404"/>
                  </a:lnTo>
                  <a:close/>
                </a:path>
                <a:path w="2849879" h="1602104">
                  <a:moveTo>
                    <a:pt x="1330452" y="1578102"/>
                  </a:moveTo>
                  <a:lnTo>
                    <a:pt x="1328597" y="1568894"/>
                  </a:lnTo>
                  <a:lnTo>
                    <a:pt x="1323543" y="1561388"/>
                  </a:lnTo>
                  <a:lnTo>
                    <a:pt x="1316037" y="1556334"/>
                  </a:lnTo>
                  <a:lnTo>
                    <a:pt x="1306830" y="1554480"/>
                  </a:lnTo>
                  <a:lnTo>
                    <a:pt x="1297609" y="1556334"/>
                  </a:lnTo>
                  <a:lnTo>
                    <a:pt x="1290104" y="1561388"/>
                  </a:lnTo>
                  <a:lnTo>
                    <a:pt x="1285049" y="1568894"/>
                  </a:lnTo>
                  <a:lnTo>
                    <a:pt x="1283208" y="1578102"/>
                  </a:lnTo>
                  <a:lnTo>
                    <a:pt x="1285049" y="1587322"/>
                  </a:lnTo>
                  <a:lnTo>
                    <a:pt x="1290104" y="1594827"/>
                  </a:lnTo>
                  <a:lnTo>
                    <a:pt x="1297609" y="1599882"/>
                  </a:lnTo>
                  <a:lnTo>
                    <a:pt x="1306830" y="1601724"/>
                  </a:lnTo>
                  <a:lnTo>
                    <a:pt x="1316037" y="1599882"/>
                  </a:lnTo>
                  <a:lnTo>
                    <a:pt x="1323543" y="1594827"/>
                  </a:lnTo>
                  <a:lnTo>
                    <a:pt x="1328597" y="1587322"/>
                  </a:lnTo>
                  <a:lnTo>
                    <a:pt x="1330452" y="1578102"/>
                  </a:lnTo>
                  <a:close/>
                </a:path>
                <a:path w="2849879" h="1602104">
                  <a:moveTo>
                    <a:pt x="1997964" y="266700"/>
                  </a:moveTo>
                  <a:lnTo>
                    <a:pt x="1995970" y="257213"/>
                  </a:lnTo>
                  <a:lnTo>
                    <a:pt x="1990572" y="249466"/>
                  </a:lnTo>
                  <a:lnTo>
                    <a:pt x="1982584" y="244233"/>
                  </a:lnTo>
                  <a:lnTo>
                    <a:pt x="1972818" y="242316"/>
                  </a:lnTo>
                  <a:lnTo>
                    <a:pt x="1963039" y="244233"/>
                  </a:lnTo>
                  <a:lnTo>
                    <a:pt x="1955050" y="249466"/>
                  </a:lnTo>
                  <a:lnTo>
                    <a:pt x="1949653" y="257213"/>
                  </a:lnTo>
                  <a:lnTo>
                    <a:pt x="1947672" y="266700"/>
                  </a:lnTo>
                  <a:lnTo>
                    <a:pt x="1949653" y="276199"/>
                  </a:lnTo>
                  <a:lnTo>
                    <a:pt x="1955050" y="283946"/>
                  </a:lnTo>
                  <a:lnTo>
                    <a:pt x="1963039" y="289179"/>
                  </a:lnTo>
                  <a:lnTo>
                    <a:pt x="1972818" y="291084"/>
                  </a:lnTo>
                  <a:lnTo>
                    <a:pt x="1982584" y="289179"/>
                  </a:lnTo>
                  <a:lnTo>
                    <a:pt x="1990572" y="283946"/>
                  </a:lnTo>
                  <a:lnTo>
                    <a:pt x="1995970" y="276199"/>
                  </a:lnTo>
                  <a:lnTo>
                    <a:pt x="1997964" y="266700"/>
                  </a:lnTo>
                  <a:close/>
                </a:path>
                <a:path w="2849879" h="1602104">
                  <a:moveTo>
                    <a:pt x="2328672" y="266700"/>
                  </a:moveTo>
                  <a:lnTo>
                    <a:pt x="2326754" y="257213"/>
                  </a:lnTo>
                  <a:lnTo>
                    <a:pt x="2321522" y="249466"/>
                  </a:lnTo>
                  <a:lnTo>
                    <a:pt x="2313775" y="244233"/>
                  </a:lnTo>
                  <a:lnTo>
                    <a:pt x="2304288" y="242316"/>
                  </a:lnTo>
                  <a:lnTo>
                    <a:pt x="2294788" y="244233"/>
                  </a:lnTo>
                  <a:lnTo>
                    <a:pt x="2287041" y="249466"/>
                  </a:lnTo>
                  <a:lnTo>
                    <a:pt x="2281809" y="257213"/>
                  </a:lnTo>
                  <a:lnTo>
                    <a:pt x="2279904" y="266700"/>
                  </a:lnTo>
                  <a:lnTo>
                    <a:pt x="2281809" y="276199"/>
                  </a:lnTo>
                  <a:lnTo>
                    <a:pt x="2287041" y="283946"/>
                  </a:lnTo>
                  <a:lnTo>
                    <a:pt x="2294788" y="289179"/>
                  </a:lnTo>
                  <a:lnTo>
                    <a:pt x="2304288" y="291084"/>
                  </a:lnTo>
                  <a:lnTo>
                    <a:pt x="2313775" y="289179"/>
                  </a:lnTo>
                  <a:lnTo>
                    <a:pt x="2321522" y="283946"/>
                  </a:lnTo>
                  <a:lnTo>
                    <a:pt x="2326754" y="276199"/>
                  </a:lnTo>
                  <a:lnTo>
                    <a:pt x="2328672" y="266700"/>
                  </a:lnTo>
                  <a:close/>
                </a:path>
                <a:path w="2849879" h="1602104">
                  <a:moveTo>
                    <a:pt x="2328672" y="23622"/>
                  </a:moveTo>
                  <a:lnTo>
                    <a:pt x="2326754" y="14414"/>
                  </a:lnTo>
                  <a:lnTo>
                    <a:pt x="2321522" y="6908"/>
                  </a:lnTo>
                  <a:lnTo>
                    <a:pt x="2313775" y="1854"/>
                  </a:lnTo>
                  <a:lnTo>
                    <a:pt x="2304288" y="0"/>
                  </a:lnTo>
                  <a:lnTo>
                    <a:pt x="2294788" y="1854"/>
                  </a:lnTo>
                  <a:lnTo>
                    <a:pt x="2287041" y="6908"/>
                  </a:lnTo>
                  <a:lnTo>
                    <a:pt x="2281809" y="14414"/>
                  </a:lnTo>
                  <a:lnTo>
                    <a:pt x="2279904" y="23622"/>
                  </a:lnTo>
                  <a:lnTo>
                    <a:pt x="2281809" y="32842"/>
                  </a:lnTo>
                  <a:lnTo>
                    <a:pt x="2287041" y="40347"/>
                  </a:lnTo>
                  <a:lnTo>
                    <a:pt x="2294788" y="45402"/>
                  </a:lnTo>
                  <a:lnTo>
                    <a:pt x="2304288" y="47244"/>
                  </a:lnTo>
                  <a:lnTo>
                    <a:pt x="2313775" y="45402"/>
                  </a:lnTo>
                  <a:lnTo>
                    <a:pt x="2321522" y="40347"/>
                  </a:lnTo>
                  <a:lnTo>
                    <a:pt x="2326754" y="32842"/>
                  </a:lnTo>
                  <a:lnTo>
                    <a:pt x="2328672" y="23622"/>
                  </a:lnTo>
                  <a:close/>
                </a:path>
                <a:path w="2849879" h="1602104">
                  <a:moveTo>
                    <a:pt x="2849880" y="72390"/>
                  </a:moveTo>
                  <a:lnTo>
                    <a:pt x="2848025" y="62623"/>
                  </a:lnTo>
                  <a:lnTo>
                    <a:pt x="2842971" y="54635"/>
                  </a:lnTo>
                  <a:lnTo>
                    <a:pt x="2835465" y="49237"/>
                  </a:lnTo>
                  <a:lnTo>
                    <a:pt x="2826258" y="47244"/>
                  </a:lnTo>
                  <a:lnTo>
                    <a:pt x="2817037" y="49237"/>
                  </a:lnTo>
                  <a:lnTo>
                    <a:pt x="2809532" y="54635"/>
                  </a:lnTo>
                  <a:lnTo>
                    <a:pt x="2804477" y="62623"/>
                  </a:lnTo>
                  <a:lnTo>
                    <a:pt x="2802636" y="72390"/>
                  </a:lnTo>
                  <a:lnTo>
                    <a:pt x="2804477" y="82169"/>
                  </a:lnTo>
                  <a:lnTo>
                    <a:pt x="2809532" y="90157"/>
                  </a:lnTo>
                  <a:lnTo>
                    <a:pt x="2817037" y="95554"/>
                  </a:lnTo>
                  <a:lnTo>
                    <a:pt x="2826258" y="97536"/>
                  </a:lnTo>
                  <a:lnTo>
                    <a:pt x="2835465" y="95554"/>
                  </a:lnTo>
                  <a:lnTo>
                    <a:pt x="2842971" y="90157"/>
                  </a:lnTo>
                  <a:lnTo>
                    <a:pt x="2848025" y="82169"/>
                  </a:lnTo>
                  <a:lnTo>
                    <a:pt x="2849880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1" name="object 161"/>
          <p:cNvSpPr/>
          <p:nvPr/>
        </p:nvSpPr>
        <p:spPr>
          <a:xfrm>
            <a:off x="5977128" y="340309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8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4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60591" y="340309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8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4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16396" y="3305555"/>
            <a:ext cx="44450" cy="48895"/>
          </a:xfrm>
          <a:custGeom>
            <a:avLst/>
            <a:gdLst/>
            <a:ahLst/>
            <a:cxnLst/>
            <a:rect l="l" t="t" r="r" b="b"/>
            <a:pathLst>
              <a:path w="44450" h="48895">
                <a:moveTo>
                  <a:pt x="22098" y="0"/>
                </a:moveTo>
                <a:lnTo>
                  <a:pt x="13501" y="1916"/>
                </a:lnTo>
                <a:lnTo>
                  <a:pt x="6476" y="7143"/>
                </a:lnTo>
                <a:lnTo>
                  <a:pt x="1738" y="14894"/>
                </a:lnTo>
                <a:lnTo>
                  <a:pt x="0" y="24384"/>
                </a:lnTo>
                <a:lnTo>
                  <a:pt x="1738" y="33873"/>
                </a:lnTo>
                <a:lnTo>
                  <a:pt x="6476" y="41624"/>
                </a:lnTo>
                <a:lnTo>
                  <a:pt x="13501" y="46851"/>
                </a:lnTo>
                <a:lnTo>
                  <a:pt x="22098" y="48768"/>
                </a:lnTo>
                <a:lnTo>
                  <a:pt x="30694" y="46851"/>
                </a:lnTo>
                <a:lnTo>
                  <a:pt x="37718" y="41624"/>
                </a:lnTo>
                <a:lnTo>
                  <a:pt x="42457" y="33873"/>
                </a:lnTo>
                <a:lnTo>
                  <a:pt x="44195" y="24384"/>
                </a:lnTo>
                <a:lnTo>
                  <a:pt x="42457" y="14894"/>
                </a:lnTo>
                <a:lnTo>
                  <a:pt x="37718" y="7143"/>
                </a:lnTo>
                <a:lnTo>
                  <a:pt x="30694" y="1916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022592" y="3887723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5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2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7" y="25145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4616" y="384047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59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2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59" y="47244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19" y="23622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025896" y="257860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1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1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3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90359" y="3354323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216396" y="257860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59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1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59" y="47243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19" y="23621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403592" y="43266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3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973568" y="45704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3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401811" y="43266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90359" y="3596640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90359" y="3742944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118604" y="3208020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5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1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5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28104" y="3063239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924800" y="4035552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2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8" y="23622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90359" y="3063239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35823" y="4373879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6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2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6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545068" y="4229100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59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2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59" y="47243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20" y="23622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65847" y="228600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4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4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307580" y="2723388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4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4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09359" y="2139695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4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5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4" y="50291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7" y="25145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35823" y="3694176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6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2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6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499604" y="4471415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683495" y="311200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4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62115" y="3648455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450835" y="4861559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4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1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4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8" y="23621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356347" y="418185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4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214616" y="4471415"/>
            <a:ext cx="43180" cy="48895"/>
          </a:xfrm>
          <a:custGeom>
            <a:avLst/>
            <a:gdLst/>
            <a:ahLst/>
            <a:cxnLst/>
            <a:rect l="l" t="t" r="r" b="b"/>
            <a:pathLst>
              <a:path w="43179" h="48895">
                <a:moveTo>
                  <a:pt x="21335" y="0"/>
                </a:moveTo>
                <a:lnTo>
                  <a:pt x="13019" y="1916"/>
                </a:lnTo>
                <a:lnTo>
                  <a:pt x="6238" y="7143"/>
                </a:lnTo>
                <a:lnTo>
                  <a:pt x="1672" y="14894"/>
                </a:lnTo>
                <a:lnTo>
                  <a:pt x="0" y="24383"/>
                </a:lnTo>
                <a:lnTo>
                  <a:pt x="1672" y="33873"/>
                </a:lnTo>
                <a:lnTo>
                  <a:pt x="6238" y="41624"/>
                </a:lnTo>
                <a:lnTo>
                  <a:pt x="13019" y="46851"/>
                </a:lnTo>
                <a:lnTo>
                  <a:pt x="21335" y="48767"/>
                </a:lnTo>
                <a:lnTo>
                  <a:pt x="29652" y="46851"/>
                </a:lnTo>
                <a:lnTo>
                  <a:pt x="36433" y="41624"/>
                </a:lnTo>
                <a:lnTo>
                  <a:pt x="40999" y="33873"/>
                </a:lnTo>
                <a:lnTo>
                  <a:pt x="42672" y="24383"/>
                </a:lnTo>
                <a:lnTo>
                  <a:pt x="40999" y="14894"/>
                </a:lnTo>
                <a:lnTo>
                  <a:pt x="36433" y="7143"/>
                </a:lnTo>
                <a:lnTo>
                  <a:pt x="29652" y="1916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60335" y="4181855"/>
            <a:ext cx="50800" cy="47625"/>
          </a:xfrm>
          <a:custGeom>
            <a:avLst/>
            <a:gdLst/>
            <a:ahLst/>
            <a:cxnLst/>
            <a:rect l="l" t="t" r="r" b="b"/>
            <a:pathLst>
              <a:path w="50800" h="47625">
                <a:moveTo>
                  <a:pt x="25146" y="0"/>
                </a:moveTo>
                <a:lnTo>
                  <a:pt x="15376" y="1851"/>
                </a:lnTo>
                <a:lnTo>
                  <a:pt x="7381" y="6905"/>
                </a:lnTo>
                <a:lnTo>
                  <a:pt x="1982" y="14412"/>
                </a:lnTo>
                <a:lnTo>
                  <a:pt x="0" y="23622"/>
                </a:lnTo>
                <a:lnTo>
                  <a:pt x="1982" y="32831"/>
                </a:lnTo>
                <a:lnTo>
                  <a:pt x="7381" y="40338"/>
                </a:lnTo>
                <a:lnTo>
                  <a:pt x="15376" y="45392"/>
                </a:lnTo>
                <a:lnTo>
                  <a:pt x="25146" y="47244"/>
                </a:lnTo>
                <a:lnTo>
                  <a:pt x="34915" y="45392"/>
                </a:lnTo>
                <a:lnTo>
                  <a:pt x="42910" y="40338"/>
                </a:lnTo>
                <a:lnTo>
                  <a:pt x="48309" y="32831"/>
                </a:lnTo>
                <a:lnTo>
                  <a:pt x="50292" y="23622"/>
                </a:lnTo>
                <a:lnTo>
                  <a:pt x="48309" y="14412"/>
                </a:lnTo>
                <a:lnTo>
                  <a:pt x="42910" y="6905"/>
                </a:lnTo>
                <a:lnTo>
                  <a:pt x="34915" y="1851"/>
                </a:lnTo>
                <a:lnTo>
                  <a:pt x="25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686800" y="45704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169152" y="2432304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58128" y="2674620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35823" y="3985259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5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1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5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214616" y="2869692"/>
            <a:ext cx="43180" cy="47625"/>
          </a:xfrm>
          <a:custGeom>
            <a:avLst/>
            <a:gdLst/>
            <a:ahLst/>
            <a:cxnLst/>
            <a:rect l="l" t="t" r="r" b="b"/>
            <a:pathLst>
              <a:path w="43179" h="47625">
                <a:moveTo>
                  <a:pt x="21335" y="0"/>
                </a:moveTo>
                <a:lnTo>
                  <a:pt x="13019" y="1851"/>
                </a:lnTo>
                <a:lnTo>
                  <a:pt x="6238" y="6905"/>
                </a:lnTo>
                <a:lnTo>
                  <a:pt x="1672" y="14412"/>
                </a:lnTo>
                <a:lnTo>
                  <a:pt x="0" y="23622"/>
                </a:lnTo>
                <a:lnTo>
                  <a:pt x="1672" y="32831"/>
                </a:lnTo>
                <a:lnTo>
                  <a:pt x="6238" y="40338"/>
                </a:lnTo>
                <a:lnTo>
                  <a:pt x="13019" y="45392"/>
                </a:lnTo>
                <a:lnTo>
                  <a:pt x="21335" y="47244"/>
                </a:lnTo>
                <a:lnTo>
                  <a:pt x="29652" y="45392"/>
                </a:lnTo>
                <a:lnTo>
                  <a:pt x="36433" y="40338"/>
                </a:lnTo>
                <a:lnTo>
                  <a:pt x="40999" y="32831"/>
                </a:lnTo>
                <a:lnTo>
                  <a:pt x="42672" y="23622"/>
                </a:lnTo>
                <a:lnTo>
                  <a:pt x="40999" y="14412"/>
                </a:lnTo>
                <a:lnTo>
                  <a:pt x="36433" y="6905"/>
                </a:lnTo>
                <a:lnTo>
                  <a:pt x="29652" y="1851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403592" y="2965704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3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353043" y="2481072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2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7" y="23622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589007" y="3305555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923019" y="2965704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353043" y="4617720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1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7" y="23621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879080" y="393801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60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1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60" y="47243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20" y="23621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212835" y="2628900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60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2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60" y="47244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20" y="23622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115043" y="31607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4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28104" y="3596640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260335" y="4908803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403592" y="4959096"/>
            <a:ext cx="50800" cy="47625"/>
          </a:xfrm>
          <a:custGeom>
            <a:avLst/>
            <a:gdLst/>
            <a:ahLst/>
            <a:cxnLst/>
            <a:rect l="l" t="t" r="r" b="b"/>
            <a:pathLst>
              <a:path w="50800" h="47625">
                <a:moveTo>
                  <a:pt x="25146" y="0"/>
                </a:moveTo>
                <a:lnTo>
                  <a:pt x="15376" y="1851"/>
                </a:lnTo>
                <a:lnTo>
                  <a:pt x="7381" y="6905"/>
                </a:lnTo>
                <a:lnTo>
                  <a:pt x="1982" y="14412"/>
                </a:lnTo>
                <a:lnTo>
                  <a:pt x="0" y="23621"/>
                </a:lnTo>
                <a:lnTo>
                  <a:pt x="1982" y="32831"/>
                </a:lnTo>
                <a:lnTo>
                  <a:pt x="7381" y="40338"/>
                </a:lnTo>
                <a:lnTo>
                  <a:pt x="15376" y="45392"/>
                </a:lnTo>
                <a:lnTo>
                  <a:pt x="25146" y="47243"/>
                </a:lnTo>
                <a:lnTo>
                  <a:pt x="34915" y="45392"/>
                </a:lnTo>
                <a:lnTo>
                  <a:pt x="42910" y="40338"/>
                </a:lnTo>
                <a:lnTo>
                  <a:pt x="48309" y="32831"/>
                </a:lnTo>
                <a:lnTo>
                  <a:pt x="50291" y="23621"/>
                </a:lnTo>
                <a:lnTo>
                  <a:pt x="48309" y="14412"/>
                </a:lnTo>
                <a:lnTo>
                  <a:pt x="42910" y="6905"/>
                </a:lnTo>
                <a:lnTo>
                  <a:pt x="34915" y="1851"/>
                </a:lnTo>
                <a:lnTo>
                  <a:pt x="25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688580" y="45704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307580" y="379171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8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01384" y="3354323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1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1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3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884164" y="2432304"/>
            <a:ext cx="45720" cy="50800"/>
          </a:xfrm>
          <a:custGeom>
            <a:avLst/>
            <a:gdLst/>
            <a:ahLst/>
            <a:cxnLst/>
            <a:rect l="l" t="t" r="r" b="b"/>
            <a:pathLst>
              <a:path w="45720" h="50800">
                <a:moveTo>
                  <a:pt x="22860" y="0"/>
                </a:moveTo>
                <a:lnTo>
                  <a:pt x="13983" y="1982"/>
                </a:lnTo>
                <a:lnTo>
                  <a:pt x="6715" y="7381"/>
                </a:lnTo>
                <a:lnTo>
                  <a:pt x="1803" y="15376"/>
                </a:lnTo>
                <a:lnTo>
                  <a:pt x="0" y="25146"/>
                </a:lnTo>
                <a:lnTo>
                  <a:pt x="1803" y="34915"/>
                </a:lnTo>
                <a:lnTo>
                  <a:pt x="6715" y="42910"/>
                </a:lnTo>
                <a:lnTo>
                  <a:pt x="13983" y="48309"/>
                </a:lnTo>
                <a:lnTo>
                  <a:pt x="22860" y="50292"/>
                </a:lnTo>
                <a:lnTo>
                  <a:pt x="31736" y="48309"/>
                </a:lnTo>
                <a:lnTo>
                  <a:pt x="39004" y="42910"/>
                </a:lnTo>
                <a:lnTo>
                  <a:pt x="43916" y="34915"/>
                </a:lnTo>
                <a:lnTo>
                  <a:pt x="45720" y="25146"/>
                </a:lnTo>
                <a:lnTo>
                  <a:pt x="43916" y="15376"/>
                </a:lnTo>
                <a:lnTo>
                  <a:pt x="39004" y="7381"/>
                </a:lnTo>
                <a:lnTo>
                  <a:pt x="31736" y="1982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686800" y="30175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88580" y="4229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831835" y="4229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165847" y="5297423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5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1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5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830056" y="4762500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450835" y="379171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8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786371" y="38404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4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835396" y="1996439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2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4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7" y="23622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501384" y="355549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1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1" y="47244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3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594347" y="3457955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6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2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6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118604" y="50124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356347" y="4671059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5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1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8" y="25145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03592" y="52562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1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3" y="23621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928104" y="5205984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260335" y="41879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1851" y="32831"/>
                </a:lnTo>
                <a:lnTo>
                  <a:pt x="6905" y="40338"/>
                </a:lnTo>
                <a:lnTo>
                  <a:pt x="14412" y="45392"/>
                </a:lnTo>
                <a:lnTo>
                  <a:pt x="23622" y="47243"/>
                </a:lnTo>
                <a:lnTo>
                  <a:pt x="32831" y="45392"/>
                </a:lnTo>
                <a:lnTo>
                  <a:pt x="40338" y="40338"/>
                </a:lnTo>
                <a:lnTo>
                  <a:pt x="45392" y="32831"/>
                </a:lnTo>
                <a:lnTo>
                  <a:pt x="47244" y="23622"/>
                </a:lnTo>
                <a:lnTo>
                  <a:pt x="45392" y="14412"/>
                </a:lnTo>
                <a:lnTo>
                  <a:pt x="40338" y="6905"/>
                </a:lnTo>
                <a:lnTo>
                  <a:pt x="32831" y="185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116823" y="4430267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734043" y="4379976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499604" y="3991355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05371" y="3703320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1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7" y="23621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786371" y="3265932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33616" y="2830067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6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2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7" y="25146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169152" y="2049779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164068" y="2345435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5" h="47625">
                <a:moveTo>
                  <a:pt x="24383" y="0"/>
                </a:moveTo>
                <a:lnTo>
                  <a:pt x="14894" y="1851"/>
                </a:lnTo>
                <a:lnTo>
                  <a:pt x="7143" y="6905"/>
                </a:lnTo>
                <a:lnTo>
                  <a:pt x="1916" y="14412"/>
                </a:lnTo>
                <a:lnTo>
                  <a:pt x="0" y="23622"/>
                </a:lnTo>
                <a:lnTo>
                  <a:pt x="1916" y="32831"/>
                </a:lnTo>
                <a:lnTo>
                  <a:pt x="7143" y="40338"/>
                </a:lnTo>
                <a:lnTo>
                  <a:pt x="14894" y="45392"/>
                </a:lnTo>
                <a:lnTo>
                  <a:pt x="24383" y="47243"/>
                </a:lnTo>
                <a:lnTo>
                  <a:pt x="33873" y="45392"/>
                </a:lnTo>
                <a:lnTo>
                  <a:pt x="41624" y="40338"/>
                </a:lnTo>
                <a:lnTo>
                  <a:pt x="46851" y="32831"/>
                </a:lnTo>
                <a:lnTo>
                  <a:pt x="48767" y="23622"/>
                </a:lnTo>
                <a:lnTo>
                  <a:pt x="46851" y="14412"/>
                </a:lnTo>
                <a:lnTo>
                  <a:pt x="41624" y="6905"/>
                </a:lnTo>
                <a:lnTo>
                  <a:pt x="33873" y="1851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9066276" y="2729483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4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9019031" y="3311652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636252" y="3457955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3622" y="0"/>
                </a:moveTo>
                <a:lnTo>
                  <a:pt x="14412" y="1982"/>
                </a:lnTo>
                <a:lnTo>
                  <a:pt x="6905" y="7381"/>
                </a:lnTo>
                <a:lnTo>
                  <a:pt x="1851" y="15376"/>
                </a:lnTo>
                <a:lnTo>
                  <a:pt x="0" y="25146"/>
                </a:lnTo>
                <a:lnTo>
                  <a:pt x="1851" y="34915"/>
                </a:lnTo>
                <a:lnTo>
                  <a:pt x="6905" y="42910"/>
                </a:lnTo>
                <a:lnTo>
                  <a:pt x="14412" y="48309"/>
                </a:lnTo>
                <a:lnTo>
                  <a:pt x="23622" y="50292"/>
                </a:lnTo>
                <a:lnTo>
                  <a:pt x="32831" y="48309"/>
                </a:lnTo>
                <a:lnTo>
                  <a:pt x="40338" y="42910"/>
                </a:lnTo>
                <a:lnTo>
                  <a:pt x="45392" y="34915"/>
                </a:lnTo>
                <a:lnTo>
                  <a:pt x="47244" y="25146"/>
                </a:lnTo>
                <a:lnTo>
                  <a:pt x="45392" y="15376"/>
                </a:lnTo>
                <a:lnTo>
                  <a:pt x="40338" y="7381"/>
                </a:lnTo>
                <a:lnTo>
                  <a:pt x="32831" y="1982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9543288" y="2923032"/>
            <a:ext cx="45720" cy="48895"/>
          </a:xfrm>
          <a:custGeom>
            <a:avLst/>
            <a:gdLst/>
            <a:ahLst/>
            <a:cxnLst/>
            <a:rect l="l" t="t" r="r" b="b"/>
            <a:pathLst>
              <a:path w="45720" h="48894">
                <a:moveTo>
                  <a:pt x="22859" y="0"/>
                </a:moveTo>
                <a:lnTo>
                  <a:pt x="13983" y="1916"/>
                </a:lnTo>
                <a:lnTo>
                  <a:pt x="6715" y="7143"/>
                </a:lnTo>
                <a:lnTo>
                  <a:pt x="1803" y="14894"/>
                </a:lnTo>
                <a:lnTo>
                  <a:pt x="0" y="24383"/>
                </a:lnTo>
                <a:lnTo>
                  <a:pt x="1803" y="33873"/>
                </a:lnTo>
                <a:lnTo>
                  <a:pt x="6715" y="41624"/>
                </a:lnTo>
                <a:lnTo>
                  <a:pt x="13983" y="46851"/>
                </a:lnTo>
                <a:lnTo>
                  <a:pt x="22859" y="48767"/>
                </a:lnTo>
                <a:lnTo>
                  <a:pt x="31736" y="46851"/>
                </a:lnTo>
                <a:lnTo>
                  <a:pt x="39004" y="41624"/>
                </a:lnTo>
                <a:lnTo>
                  <a:pt x="43916" y="33873"/>
                </a:lnTo>
                <a:lnTo>
                  <a:pt x="45719" y="24383"/>
                </a:lnTo>
                <a:lnTo>
                  <a:pt x="43916" y="14894"/>
                </a:lnTo>
                <a:lnTo>
                  <a:pt x="39004" y="7143"/>
                </a:lnTo>
                <a:lnTo>
                  <a:pt x="31736" y="1916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307580" y="549859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4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4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4" y="48768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8" y="24384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833616" y="2534411"/>
            <a:ext cx="48895" cy="50800"/>
          </a:xfrm>
          <a:custGeom>
            <a:avLst/>
            <a:gdLst/>
            <a:ahLst/>
            <a:cxnLst/>
            <a:rect l="l" t="t" r="r" b="b"/>
            <a:pathLst>
              <a:path w="48895" h="50800">
                <a:moveTo>
                  <a:pt x="24383" y="0"/>
                </a:moveTo>
                <a:lnTo>
                  <a:pt x="14894" y="1982"/>
                </a:lnTo>
                <a:lnTo>
                  <a:pt x="7143" y="7381"/>
                </a:lnTo>
                <a:lnTo>
                  <a:pt x="1916" y="15376"/>
                </a:lnTo>
                <a:lnTo>
                  <a:pt x="0" y="25146"/>
                </a:lnTo>
                <a:lnTo>
                  <a:pt x="1916" y="34915"/>
                </a:lnTo>
                <a:lnTo>
                  <a:pt x="7143" y="42910"/>
                </a:lnTo>
                <a:lnTo>
                  <a:pt x="14894" y="48309"/>
                </a:lnTo>
                <a:lnTo>
                  <a:pt x="24383" y="50291"/>
                </a:lnTo>
                <a:lnTo>
                  <a:pt x="33873" y="48309"/>
                </a:lnTo>
                <a:lnTo>
                  <a:pt x="41624" y="42910"/>
                </a:lnTo>
                <a:lnTo>
                  <a:pt x="46851" y="34915"/>
                </a:lnTo>
                <a:lnTo>
                  <a:pt x="48767" y="25146"/>
                </a:lnTo>
                <a:lnTo>
                  <a:pt x="46851" y="15376"/>
                </a:lnTo>
                <a:lnTo>
                  <a:pt x="41624" y="7381"/>
                </a:lnTo>
                <a:lnTo>
                  <a:pt x="33873" y="1982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740908" y="2197607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23621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3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1" y="48767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3" y="24383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879080" y="3703320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2860" y="0"/>
                </a:moveTo>
                <a:lnTo>
                  <a:pt x="13983" y="1851"/>
                </a:lnTo>
                <a:lnTo>
                  <a:pt x="6715" y="6905"/>
                </a:lnTo>
                <a:lnTo>
                  <a:pt x="1803" y="14412"/>
                </a:lnTo>
                <a:lnTo>
                  <a:pt x="0" y="23621"/>
                </a:lnTo>
                <a:lnTo>
                  <a:pt x="1803" y="32831"/>
                </a:lnTo>
                <a:lnTo>
                  <a:pt x="6715" y="40338"/>
                </a:lnTo>
                <a:lnTo>
                  <a:pt x="13983" y="45392"/>
                </a:lnTo>
                <a:lnTo>
                  <a:pt x="22860" y="47243"/>
                </a:lnTo>
                <a:lnTo>
                  <a:pt x="31736" y="45392"/>
                </a:lnTo>
                <a:lnTo>
                  <a:pt x="39004" y="40338"/>
                </a:lnTo>
                <a:lnTo>
                  <a:pt x="43916" y="32831"/>
                </a:lnTo>
                <a:lnTo>
                  <a:pt x="45720" y="23621"/>
                </a:lnTo>
                <a:lnTo>
                  <a:pt x="43916" y="14412"/>
                </a:lnTo>
                <a:lnTo>
                  <a:pt x="39004" y="6905"/>
                </a:lnTo>
                <a:lnTo>
                  <a:pt x="31736" y="1851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550408" y="4140708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60" h="62864">
                <a:moveTo>
                  <a:pt x="30479" y="0"/>
                </a:moveTo>
                <a:lnTo>
                  <a:pt x="18591" y="2452"/>
                </a:lnTo>
                <a:lnTo>
                  <a:pt x="8905" y="9144"/>
                </a:lnTo>
                <a:lnTo>
                  <a:pt x="2387" y="19073"/>
                </a:lnTo>
                <a:lnTo>
                  <a:pt x="0" y="31242"/>
                </a:lnTo>
                <a:lnTo>
                  <a:pt x="2387" y="43410"/>
                </a:lnTo>
                <a:lnTo>
                  <a:pt x="8905" y="53340"/>
                </a:lnTo>
                <a:lnTo>
                  <a:pt x="18591" y="60031"/>
                </a:lnTo>
                <a:lnTo>
                  <a:pt x="30479" y="62484"/>
                </a:lnTo>
                <a:lnTo>
                  <a:pt x="42368" y="60031"/>
                </a:lnTo>
                <a:lnTo>
                  <a:pt x="52054" y="53340"/>
                </a:lnTo>
                <a:lnTo>
                  <a:pt x="58572" y="43410"/>
                </a:lnTo>
                <a:lnTo>
                  <a:pt x="60959" y="31242"/>
                </a:lnTo>
                <a:lnTo>
                  <a:pt x="58572" y="19073"/>
                </a:lnTo>
                <a:lnTo>
                  <a:pt x="52054" y="9144"/>
                </a:lnTo>
                <a:lnTo>
                  <a:pt x="42368" y="245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28488" y="3319271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1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79"/>
                </a:lnTo>
                <a:lnTo>
                  <a:pt x="2452" y="42368"/>
                </a:lnTo>
                <a:lnTo>
                  <a:pt x="9143" y="52054"/>
                </a:lnTo>
                <a:lnTo>
                  <a:pt x="19073" y="58572"/>
                </a:lnTo>
                <a:lnTo>
                  <a:pt x="31241" y="60960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4" y="30479"/>
                </a:lnTo>
                <a:lnTo>
                  <a:pt x="60031" y="18591"/>
                </a:lnTo>
                <a:lnTo>
                  <a:pt x="53339" y="8905"/>
                </a:lnTo>
                <a:lnTo>
                  <a:pt x="43410" y="2387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97268" y="515264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39" y="9143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06667" y="388620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4" y="31242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861303" y="350824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075419" y="3191255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59" h="62864">
                <a:moveTo>
                  <a:pt x="30479" y="0"/>
                </a:moveTo>
                <a:lnTo>
                  <a:pt x="18591" y="2452"/>
                </a:lnTo>
                <a:lnTo>
                  <a:pt x="8905" y="9144"/>
                </a:lnTo>
                <a:lnTo>
                  <a:pt x="2387" y="19073"/>
                </a:lnTo>
                <a:lnTo>
                  <a:pt x="0" y="31242"/>
                </a:lnTo>
                <a:lnTo>
                  <a:pt x="2387" y="43410"/>
                </a:lnTo>
                <a:lnTo>
                  <a:pt x="8905" y="53340"/>
                </a:lnTo>
                <a:lnTo>
                  <a:pt x="18591" y="60031"/>
                </a:lnTo>
                <a:lnTo>
                  <a:pt x="30479" y="62484"/>
                </a:lnTo>
                <a:lnTo>
                  <a:pt x="42368" y="60031"/>
                </a:lnTo>
                <a:lnTo>
                  <a:pt x="52054" y="53340"/>
                </a:lnTo>
                <a:lnTo>
                  <a:pt x="58572" y="43410"/>
                </a:lnTo>
                <a:lnTo>
                  <a:pt x="60959" y="31242"/>
                </a:lnTo>
                <a:lnTo>
                  <a:pt x="58572" y="19073"/>
                </a:lnTo>
                <a:lnTo>
                  <a:pt x="52054" y="9144"/>
                </a:lnTo>
                <a:lnTo>
                  <a:pt x="42368" y="245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169152" y="4331208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60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4" y="30480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395716" y="312877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39" y="9144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745735" y="3825240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1" y="0"/>
                </a:moveTo>
                <a:lnTo>
                  <a:pt x="19073" y="2387"/>
                </a:lnTo>
                <a:lnTo>
                  <a:pt x="9143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3" y="52054"/>
                </a:lnTo>
                <a:lnTo>
                  <a:pt x="19073" y="58572"/>
                </a:lnTo>
                <a:lnTo>
                  <a:pt x="31241" y="60960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4" y="30480"/>
                </a:lnTo>
                <a:lnTo>
                  <a:pt x="60031" y="18591"/>
                </a:lnTo>
                <a:lnTo>
                  <a:pt x="53339" y="8905"/>
                </a:lnTo>
                <a:lnTo>
                  <a:pt x="43410" y="2387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222235" y="1848611"/>
            <a:ext cx="1418844" cy="1804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117591" y="3825240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30480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80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058155" y="3697223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2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2"/>
                </a:lnTo>
                <a:lnTo>
                  <a:pt x="57096" y="19073"/>
                </a:lnTo>
                <a:lnTo>
                  <a:pt x="50720" y="9143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106667" y="4454652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356603" y="4392167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1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1"/>
                </a:lnTo>
                <a:lnTo>
                  <a:pt x="57096" y="19073"/>
                </a:lnTo>
                <a:lnTo>
                  <a:pt x="50720" y="9143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808220" y="275082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39" y="9144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673852" y="3759708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2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058155" y="2750820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1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1"/>
                </a:lnTo>
                <a:lnTo>
                  <a:pt x="57096" y="19073"/>
                </a:lnTo>
                <a:lnTo>
                  <a:pt x="50720" y="9144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601968" y="502615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3" y="53340"/>
                </a:lnTo>
                <a:lnTo>
                  <a:pt x="19073" y="60031"/>
                </a:lnTo>
                <a:lnTo>
                  <a:pt x="31241" y="62484"/>
                </a:lnTo>
                <a:lnTo>
                  <a:pt x="43410" y="60031"/>
                </a:lnTo>
                <a:lnTo>
                  <a:pt x="53339" y="53340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39" y="9144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342631" y="5343144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79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59"/>
                </a:lnTo>
                <a:lnTo>
                  <a:pt x="43410" y="58572"/>
                </a:lnTo>
                <a:lnTo>
                  <a:pt x="53340" y="52054"/>
                </a:lnTo>
                <a:lnTo>
                  <a:pt x="60031" y="42368"/>
                </a:lnTo>
                <a:lnTo>
                  <a:pt x="62484" y="30479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900416" y="502615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3" y="53340"/>
                </a:lnTo>
                <a:lnTo>
                  <a:pt x="19073" y="60031"/>
                </a:lnTo>
                <a:lnTo>
                  <a:pt x="31241" y="62484"/>
                </a:lnTo>
                <a:lnTo>
                  <a:pt x="43410" y="60031"/>
                </a:lnTo>
                <a:lnTo>
                  <a:pt x="53339" y="53340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39" y="9144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673852" y="4076700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31242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4"/>
                </a:lnTo>
                <a:lnTo>
                  <a:pt x="2452" y="44451"/>
                </a:lnTo>
                <a:lnTo>
                  <a:pt x="9144" y="54625"/>
                </a:lnTo>
                <a:lnTo>
                  <a:pt x="19073" y="61489"/>
                </a:lnTo>
                <a:lnTo>
                  <a:pt x="31242" y="64007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4" y="32004"/>
                </a:lnTo>
                <a:lnTo>
                  <a:pt x="60031" y="19556"/>
                </a:lnTo>
                <a:lnTo>
                  <a:pt x="53340" y="9382"/>
                </a:lnTo>
                <a:lnTo>
                  <a:pt x="43410" y="2518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673852" y="4265676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231635" y="3570732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31241" y="0"/>
                </a:moveTo>
                <a:lnTo>
                  <a:pt x="19073" y="2518"/>
                </a:lnTo>
                <a:lnTo>
                  <a:pt x="9143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3" y="54625"/>
                </a:lnTo>
                <a:lnTo>
                  <a:pt x="19073" y="61489"/>
                </a:lnTo>
                <a:lnTo>
                  <a:pt x="31241" y="64007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4" y="32003"/>
                </a:lnTo>
                <a:lnTo>
                  <a:pt x="60031" y="19556"/>
                </a:lnTo>
                <a:lnTo>
                  <a:pt x="53339" y="9382"/>
                </a:lnTo>
                <a:lnTo>
                  <a:pt x="43410" y="2518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983223" y="3380232"/>
            <a:ext cx="60960" cy="66040"/>
          </a:xfrm>
          <a:custGeom>
            <a:avLst/>
            <a:gdLst/>
            <a:ahLst/>
            <a:cxnLst/>
            <a:rect l="l" t="t" r="r" b="b"/>
            <a:pathLst>
              <a:path w="60960" h="66039">
                <a:moveTo>
                  <a:pt x="30479" y="0"/>
                </a:moveTo>
                <a:lnTo>
                  <a:pt x="18591" y="2583"/>
                </a:lnTo>
                <a:lnTo>
                  <a:pt x="8905" y="9620"/>
                </a:lnTo>
                <a:lnTo>
                  <a:pt x="2387" y="20038"/>
                </a:lnTo>
                <a:lnTo>
                  <a:pt x="0" y="32765"/>
                </a:lnTo>
                <a:lnTo>
                  <a:pt x="2387" y="45493"/>
                </a:lnTo>
                <a:lnTo>
                  <a:pt x="8905" y="55911"/>
                </a:lnTo>
                <a:lnTo>
                  <a:pt x="18591" y="62948"/>
                </a:lnTo>
                <a:lnTo>
                  <a:pt x="30479" y="65531"/>
                </a:lnTo>
                <a:lnTo>
                  <a:pt x="42368" y="62948"/>
                </a:lnTo>
                <a:lnTo>
                  <a:pt x="52054" y="55911"/>
                </a:lnTo>
                <a:lnTo>
                  <a:pt x="58572" y="45493"/>
                </a:lnTo>
                <a:lnTo>
                  <a:pt x="60960" y="32765"/>
                </a:lnTo>
                <a:lnTo>
                  <a:pt x="58572" y="20038"/>
                </a:lnTo>
                <a:lnTo>
                  <a:pt x="52054" y="9620"/>
                </a:lnTo>
                <a:lnTo>
                  <a:pt x="42368" y="2583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281671" y="4646676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59" h="62864">
                <a:moveTo>
                  <a:pt x="30479" y="0"/>
                </a:moveTo>
                <a:lnTo>
                  <a:pt x="18591" y="2452"/>
                </a:lnTo>
                <a:lnTo>
                  <a:pt x="8905" y="9143"/>
                </a:lnTo>
                <a:lnTo>
                  <a:pt x="2387" y="19073"/>
                </a:lnTo>
                <a:lnTo>
                  <a:pt x="0" y="31242"/>
                </a:lnTo>
                <a:lnTo>
                  <a:pt x="2387" y="43410"/>
                </a:lnTo>
                <a:lnTo>
                  <a:pt x="8905" y="53339"/>
                </a:lnTo>
                <a:lnTo>
                  <a:pt x="18591" y="60031"/>
                </a:lnTo>
                <a:lnTo>
                  <a:pt x="30479" y="62484"/>
                </a:lnTo>
                <a:lnTo>
                  <a:pt x="42368" y="60031"/>
                </a:lnTo>
                <a:lnTo>
                  <a:pt x="52054" y="53340"/>
                </a:lnTo>
                <a:lnTo>
                  <a:pt x="58572" y="43410"/>
                </a:lnTo>
                <a:lnTo>
                  <a:pt x="60959" y="31242"/>
                </a:lnTo>
                <a:lnTo>
                  <a:pt x="58572" y="19073"/>
                </a:lnTo>
                <a:lnTo>
                  <a:pt x="52054" y="9143"/>
                </a:lnTo>
                <a:lnTo>
                  <a:pt x="42368" y="245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467600" y="2052827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31242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4"/>
                </a:lnTo>
                <a:lnTo>
                  <a:pt x="2452" y="44451"/>
                </a:lnTo>
                <a:lnTo>
                  <a:pt x="9144" y="54625"/>
                </a:lnTo>
                <a:lnTo>
                  <a:pt x="19073" y="61489"/>
                </a:lnTo>
                <a:lnTo>
                  <a:pt x="31242" y="64008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3" y="32004"/>
                </a:lnTo>
                <a:lnTo>
                  <a:pt x="60031" y="19556"/>
                </a:lnTo>
                <a:lnTo>
                  <a:pt x="53340" y="9382"/>
                </a:lnTo>
                <a:lnTo>
                  <a:pt x="43410" y="2518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909816" y="3570732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31241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3" y="54625"/>
                </a:lnTo>
                <a:lnTo>
                  <a:pt x="19073" y="61489"/>
                </a:lnTo>
                <a:lnTo>
                  <a:pt x="31241" y="64007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3" y="32003"/>
                </a:lnTo>
                <a:lnTo>
                  <a:pt x="60031" y="19556"/>
                </a:lnTo>
                <a:lnTo>
                  <a:pt x="53339" y="9382"/>
                </a:lnTo>
                <a:lnTo>
                  <a:pt x="43410" y="2518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673852" y="3380232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5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034783" y="509015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40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087868" y="4898135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4">
                <a:moveTo>
                  <a:pt x="29717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1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7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5" y="31241"/>
                </a:lnTo>
                <a:lnTo>
                  <a:pt x="57096" y="19073"/>
                </a:lnTo>
                <a:lnTo>
                  <a:pt x="50720" y="9143"/>
                </a:lnTo>
                <a:lnTo>
                  <a:pt x="41273" y="2452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294120" y="2368295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477000" y="293979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178552" y="217932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5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034783" y="42031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40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726935" y="521512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40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40" y="53340"/>
                </a:lnTo>
                <a:lnTo>
                  <a:pt x="60031" y="43410"/>
                </a:lnTo>
                <a:lnTo>
                  <a:pt x="62484" y="31242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569195" y="344576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117591" y="4140708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60" h="62864">
                <a:moveTo>
                  <a:pt x="30480" y="0"/>
                </a:moveTo>
                <a:lnTo>
                  <a:pt x="18591" y="2452"/>
                </a:lnTo>
                <a:lnTo>
                  <a:pt x="8905" y="9144"/>
                </a:lnTo>
                <a:lnTo>
                  <a:pt x="2387" y="19073"/>
                </a:lnTo>
                <a:lnTo>
                  <a:pt x="0" y="31242"/>
                </a:lnTo>
                <a:lnTo>
                  <a:pt x="2387" y="43410"/>
                </a:lnTo>
                <a:lnTo>
                  <a:pt x="8905" y="53340"/>
                </a:lnTo>
                <a:lnTo>
                  <a:pt x="18591" y="60031"/>
                </a:lnTo>
                <a:lnTo>
                  <a:pt x="30480" y="62484"/>
                </a:lnTo>
                <a:lnTo>
                  <a:pt x="42368" y="60031"/>
                </a:lnTo>
                <a:lnTo>
                  <a:pt x="52054" y="53340"/>
                </a:lnTo>
                <a:lnTo>
                  <a:pt x="58572" y="43410"/>
                </a:lnTo>
                <a:lnTo>
                  <a:pt x="60960" y="31242"/>
                </a:lnTo>
                <a:lnTo>
                  <a:pt x="58572" y="19073"/>
                </a:lnTo>
                <a:lnTo>
                  <a:pt x="52054" y="9144"/>
                </a:lnTo>
                <a:lnTo>
                  <a:pt x="42368" y="2452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664452" y="572109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4"/>
                </a:lnTo>
                <a:lnTo>
                  <a:pt x="9144" y="9148"/>
                </a:lnTo>
                <a:lnTo>
                  <a:pt x="2452" y="19079"/>
                </a:lnTo>
                <a:lnTo>
                  <a:pt x="0" y="31241"/>
                </a:lnTo>
                <a:lnTo>
                  <a:pt x="2452" y="43404"/>
                </a:lnTo>
                <a:lnTo>
                  <a:pt x="9144" y="53335"/>
                </a:lnTo>
                <a:lnTo>
                  <a:pt x="19073" y="60029"/>
                </a:lnTo>
                <a:lnTo>
                  <a:pt x="31242" y="62483"/>
                </a:lnTo>
                <a:lnTo>
                  <a:pt x="43410" y="60029"/>
                </a:lnTo>
                <a:lnTo>
                  <a:pt x="53339" y="53335"/>
                </a:lnTo>
                <a:lnTo>
                  <a:pt x="60031" y="43404"/>
                </a:lnTo>
                <a:lnTo>
                  <a:pt x="62483" y="31241"/>
                </a:lnTo>
                <a:lnTo>
                  <a:pt x="60031" y="19079"/>
                </a:lnTo>
                <a:lnTo>
                  <a:pt x="53340" y="9148"/>
                </a:lnTo>
                <a:lnTo>
                  <a:pt x="43410" y="2454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539483" y="4837176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60"/>
                </a:lnTo>
                <a:lnTo>
                  <a:pt x="43410" y="58572"/>
                </a:lnTo>
                <a:lnTo>
                  <a:pt x="53340" y="52054"/>
                </a:lnTo>
                <a:lnTo>
                  <a:pt x="60031" y="42368"/>
                </a:lnTo>
                <a:lnTo>
                  <a:pt x="62484" y="30480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356603" y="5215128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2"/>
                </a:lnTo>
                <a:lnTo>
                  <a:pt x="2339" y="43410"/>
                </a:lnTo>
                <a:lnTo>
                  <a:pt x="8715" y="53340"/>
                </a:lnTo>
                <a:lnTo>
                  <a:pt x="18162" y="60031"/>
                </a:lnTo>
                <a:lnTo>
                  <a:pt x="29718" y="62484"/>
                </a:lnTo>
                <a:lnTo>
                  <a:pt x="41273" y="60031"/>
                </a:lnTo>
                <a:lnTo>
                  <a:pt x="50720" y="53340"/>
                </a:lnTo>
                <a:lnTo>
                  <a:pt x="57096" y="43410"/>
                </a:lnTo>
                <a:lnTo>
                  <a:pt x="59436" y="31242"/>
                </a:lnTo>
                <a:lnTo>
                  <a:pt x="57096" y="19073"/>
                </a:lnTo>
                <a:lnTo>
                  <a:pt x="50720" y="9144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416040" y="483717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30480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80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270747" y="5343144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79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59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3" y="30479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95671" y="2558795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31241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3" y="54625"/>
                </a:lnTo>
                <a:lnTo>
                  <a:pt x="19073" y="61489"/>
                </a:lnTo>
                <a:lnTo>
                  <a:pt x="31241" y="64007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3" y="32003"/>
                </a:lnTo>
                <a:lnTo>
                  <a:pt x="60031" y="19556"/>
                </a:lnTo>
                <a:lnTo>
                  <a:pt x="53339" y="9382"/>
                </a:lnTo>
                <a:lnTo>
                  <a:pt x="43410" y="2518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655052" y="3634740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2"/>
                </a:lnTo>
                <a:lnTo>
                  <a:pt x="2339" y="43410"/>
                </a:lnTo>
                <a:lnTo>
                  <a:pt x="8715" y="53340"/>
                </a:lnTo>
                <a:lnTo>
                  <a:pt x="18162" y="60031"/>
                </a:lnTo>
                <a:lnTo>
                  <a:pt x="29718" y="62484"/>
                </a:lnTo>
                <a:lnTo>
                  <a:pt x="41273" y="60031"/>
                </a:lnTo>
                <a:lnTo>
                  <a:pt x="50720" y="53340"/>
                </a:lnTo>
                <a:lnTo>
                  <a:pt x="57096" y="43410"/>
                </a:lnTo>
                <a:lnTo>
                  <a:pt x="59436" y="31242"/>
                </a:lnTo>
                <a:lnTo>
                  <a:pt x="57096" y="19073"/>
                </a:lnTo>
                <a:lnTo>
                  <a:pt x="50720" y="9144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241035" y="2874264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1" y="0"/>
                </a:moveTo>
                <a:lnTo>
                  <a:pt x="19073" y="2583"/>
                </a:lnTo>
                <a:lnTo>
                  <a:pt x="9143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2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34783" y="4582667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31242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4" y="54625"/>
                </a:lnTo>
                <a:lnTo>
                  <a:pt x="19073" y="61489"/>
                </a:lnTo>
                <a:lnTo>
                  <a:pt x="31242" y="64007"/>
                </a:lnTo>
                <a:lnTo>
                  <a:pt x="43410" y="61489"/>
                </a:lnTo>
                <a:lnTo>
                  <a:pt x="53340" y="54625"/>
                </a:lnTo>
                <a:lnTo>
                  <a:pt x="60031" y="44451"/>
                </a:lnTo>
                <a:lnTo>
                  <a:pt x="62484" y="32003"/>
                </a:lnTo>
                <a:lnTo>
                  <a:pt x="60031" y="19556"/>
                </a:lnTo>
                <a:lnTo>
                  <a:pt x="53340" y="9382"/>
                </a:lnTo>
                <a:lnTo>
                  <a:pt x="43410" y="2518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356603" y="3128772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1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1"/>
                </a:lnTo>
                <a:lnTo>
                  <a:pt x="57096" y="19073"/>
                </a:lnTo>
                <a:lnTo>
                  <a:pt x="50720" y="9144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601968" y="325374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2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22235" y="1927860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1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4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1"/>
                </a:lnTo>
                <a:lnTo>
                  <a:pt x="57096" y="19073"/>
                </a:lnTo>
                <a:lnTo>
                  <a:pt x="50720" y="9143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9445752" y="369722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580119" y="325374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2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837931" y="540410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4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40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40" y="53340"/>
                </a:lnTo>
                <a:lnTo>
                  <a:pt x="60031" y="43410"/>
                </a:lnTo>
                <a:lnTo>
                  <a:pt x="62484" y="31242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22235" y="4520184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4">
                <a:moveTo>
                  <a:pt x="29718" y="0"/>
                </a:moveTo>
                <a:lnTo>
                  <a:pt x="18162" y="2452"/>
                </a:lnTo>
                <a:lnTo>
                  <a:pt x="8715" y="9144"/>
                </a:lnTo>
                <a:lnTo>
                  <a:pt x="2339" y="19073"/>
                </a:lnTo>
                <a:lnTo>
                  <a:pt x="0" y="31242"/>
                </a:lnTo>
                <a:lnTo>
                  <a:pt x="2339" y="43410"/>
                </a:lnTo>
                <a:lnTo>
                  <a:pt x="8715" y="53340"/>
                </a:lnTo>
                <a:lnTo>
                  <a:pt x="18162" y="60031"/>
                </a:lnTo>
                <a:lnTo>
                  <a:pt x="29718" y="62484"/>
                </a:lnTo>
                <a:lnTo>
                  <a:pt x="41273" y="60031"/>
                </a:lnTo>
                <a:lnTo>
                  <a:pt x="50720" y="53340"/>
                </a:lnTo>
                <a:lnTo>
                  <a:pt x="57096" y="43410"/>
                </a:lnTo>
                <a:lnTo>
                  <a:pt x="59436" y="31242"/>
                </a:lnTo>
                <a:lnTo>
                  <a:pt x="57096" y="19073"/>
                </a:lnTo>
                <a:lnTo>
                  <a:pt x="50720" y="9144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81671" y="2496311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59" h="62864">
                <a:moveTo>
                  <a:pt x="30479" y="0"/>
                </a:moveTo>
                <a:lnTo>
                  <a:pt x="18591" y="2452"/>
                </a:lnTo>
                <a:lnTo>
                  <a:pt x="8905" y="9143"/>
                </a:lnTo>
                <a:lnTo>
                  <a:pt x="2387" y="19073"/>
                </a:lnTo>
                <a:lnTo>
                  <a:pt x="0" y="31241"/>
                </a:lnTo>
                <a:lnTo>
                  <a:pt x="2387" y="43410"/>
                </a:lnTo>
                <a:lnTo>
                  <a:pt x="8905" y="53339"/>
                </a:lnTo>
                <a:lnTo>
                  <a:pt x="18591" y="60031"/>
                </a:lnTo>
                <a:lnTo>
                  <a:pt x="30479" y="62484"/>
                </a:lnTo>
                <a:lnTo>
                  <a:pt x="42368" y="60031"/>
                </a:lnTo>
                <a:lnTo>
                  <a:pt x="52054" y="53339"/>
                </a:lnTo>
                <a:lnTo>
                  <a:pt x="58572" y="43410"/>
                </a:lnTo>
                <a:lnTo>
                  <a:pt x="60959" y="31241"/>
                </a:lnTo>
                <a:lnTo>
                  <a:pt x="58572" y="19073"/>
                </a:lnTo>
                <a:lnTo>
                  <a:pt x="52054" y="9144"/>
                </a:lnTo>
                <a:lnTo>
                  <a:pt x="42368" y="245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828531" y="350824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40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601968" y="3567684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983223" y="4076700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60" h="64135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4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4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42631" y="180136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4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40" y="53340"/>
                </a:lnTo>
                <a:lnTo>
                  <a:pt x="60031" y="43410"/>
                </a:lnTo>
                <a:lnTo>
                  <a:pt x="62484" y="31242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034783" y="217932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40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416040" y="5780532"/>
            <a:ext cx="60960" cy="66040"/>
          </a:xfrm>
          <a:custGeom>
            <a:avLst/>
            <a:gdLst/>
            <a:ahLst/>
            <a:cxnLst/>
            <a:rect l="l" t="t" r="r" b="b"/>
            <a:pathLst>
              <a:path w="60960" h="66039">
                <a:moveTo>
                  <a:pt x="30480" y="0"/>
                </a:moveTo>
                <a:lnTo>
                  <a:pt x="18591" y="2574"/>
                </a:lnTo>
                <a:lnTo>
                  <a:pt x="8905" y="9596"/>
                </a:lnTo>
                <a:lnTo>
                  <a:pt x="2387" y="20011"/>
                </a:lnTo>
                <a:lnTo>
                  <a:pt x="0" y="32766"/>
                </a:lnTo>
                <a:lnTo>
                  <a:pt x="2387" y="45520"/>
                </a:lnTo>
                <a:lnTo>
                  <a:pt x="8905" y="55935"/>
                </a:lnTo>
                <a:lnTo>
                  <a:pt x="18591" y="62957"/>
                </a:lnTo>
                <a:lnTo>
                  <a:pt x="30480" y="65532"/>
                </a:lnTo>
                <a:lnTo>
                  <a:pt x="42368" y="62957"/>
                </a:lnTo>
                <a:lnTo>
                  <a:pt x="52054" y="55935"/>
                </a:lnTo>
                <a:lnTo>
                  <a:pt x="58572" y="45520"/>
                </a:lnTo>
                <a:lnTo>
                  <a:pt x="60960" y="32766"/>
                </a:lnTo>
                <a:lnTo>
                  <a:pt x="58572" y="20011"/>
                </a:lnTo>
                <a:lnTo>
                  <a:pt x="52054" y="9596"/>
                </a:lnTo>
                <a:lnTo>
                  <a:pt x="42368" y="2574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601968" y="584606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4"/>
                </a:lnTo>
                <a:lnTo>
                  <a:pt x="9144" y="9148"/>
                </a:lnTo>
                <a:lnTo>
                  <a:pt x="2452" y="19079"/>
                </a:lnTo>
                <a:lnTo>
                  <a:pt x="0" y="31242"/>
                </a:lnTo>
                <a:lnTo>
                  <a:pt x="2452" y="43404"/>
                </a:lnTo>
                <a:lnTo>
                  <a:pt x="9143" y="53335"/>
                </a:lnTo>
                <a:lnTo>
                  <a:pt x="19073" y="60029"/>
                </a:lnTo>
                <a:lnTo>
                  <a:pt x="31241" y="62484"/>
                </a:lnTo>
                <a:lnTo>
                  <a:pt x="43410" y="60029"/>
                </a:lnTo>
                <a:lnTo>
                  <a:pt x="53339" y="53335"/>
                </a:lnTo>
                <a:lnTo>
                  <a:pt x="60031" y="43404"/>
                </a:lnTo>
                <a:lnTo>
                  <a:pt x="62483" y="31242"/>
                </a:lnTo>
                <a:lnTo>
                  <a:pt x="60031" y="19079"/>
                </a:lnTo>
                <a:lnTo>
                  <a:pt x="53339" y="9148"/>
                </a:lnTo>
                <a:lnTo>
                  <a:pt x="43410" y="2454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972300" y="5343144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79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59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3" y="30479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477000" y="43251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428488" y="3759708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2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625340" y="2558795"/>
            <a:ext cx="59690" cy="64135"/>
          </a:xfrm>
          <a:custGeom>
            <a:avLst/>
            <a:gdLst/>
            <a:ahLst/>
            <a:cxnLst/>
            <a:rect l="l" t="t" r="r" b="b"/>
            <a:pathLst>
              <a:path w="59689" h="64135">
                <a:moveTo>
                  <a:pt x="29718" y="0"/>
                </a:moveTo>
                <a:lnTo>
                  <a:pt x="18162" y="2518"/>
                </a:lnTo>
                <a:lnTo>
                  <a:pt x="8715" y="9382"/>
                </a:lnTo>
                <a:lnTo>
                  <a:pt x="2339" y="19556"/>
                </a:lnTo>
                <a:lnTo>
                  <a:pt x="0" y="32003"/>
                </a:lnTo>
                <a:lnTo>
                  <a:pt x="2339" y="44451"/>
                </a:lnTo>
                <a:lnTo>
                  <a:pt x="8715" y="54625"/>
                </a:lnTo>
                <a:lnTo>
                  <a:pt x="18162" y="61489"/>
                </a:lnTo>
                <a:lnTo>
                  <a:pt x="29718" y="64007"/>
                </a:lnTo>
                <a:lnTo>
                  <a:pt x="41273" y="61489"/>
                </a:lnTo>
                <a:lnTo>
                  <a:pt x="50720" y="54625"/>
                </a:lnTo>
                <a:lnTo>
                  <a:pt x="57096" y="44451"/>
                </a:lnTo>
                <a:lnTo>
                  <a:pt x="59436" y="32003"/>
                </a:lnTo>
                <a:lnTo>
                  <a:pt x="57096" y="19556"/>
                </a:lnTo>
                <a:lnTo>
                  <a:pt x="50720" y="9382"/>
                </a:lnTo>
                <a:lnTo>
                  <a:pt x="41273" y="2518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972300" y="48981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59752" y="48981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294120" y="6289547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31241" y="0"/>
                </a:moveTo>
                <a:lnTo>
                  <a:pt x="19073" y="2514"/>
                </a:lnTo>
                <a:lnTo>
                  <a:pt x="9144" y="9372"/>
                </a:lnTo>
                <a:lnTo>
                  <a:pt x="2452" y="19545"/>
                </a:lnTo>
                <a:lnTo>
                  <a:pt x="0" y="32003"/>
                </a:lnTo>
                <a:lnTo>
                  <a:pt x="2452" y="44462"/>
                </a:lnTo>
                <a:lnTo>
                  <a:pt x="9143" y="54635"/>
                </a:lnTo>
                <a:lnTo>
                  <a:pt x="19073" y="61493"/>
                </a:lnTo>
                <a:lnTo>
                  <a:pt x="31241" y="64007"/>
                </a:lnTo>
                <a:lnTo>
                  <a:pt x="43410" y="61493"/>
                </a:lnTo>
                <a:lnTo>
                  <a:pt x="53339" y="54635"/>
                </a:lnTo>
                <a:lnTo>
                  <a:pt x="60031" y="44462"/>
                </a:lnTo>
                <a:lnTo>
                  <a:pt x="62483" y="32003"/>
                </a:lnTo>
                <a:lnTo>
                  <a:pt x="60031" y="19545"/>
                </a:lnTo>
                <a:lnTo>
                  <a:pt x="53339" y="9372"/>
                </a:lnTo>
                <a:lnTo>
                  <a:pt x="43410" y="2514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8458200" y="5594603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96"/>
                </a:lnTo>
                <a:lnTo>
                  <a:pt x="9144" y="8929"/>
                </a:lnTo>
                <a:lnTo>
                  <a:pt x="2452" y="18618"/>
                </a:lnTo>
                <a:lnTo>
                  <a:pt x="0" y="30480"/>
                </a:lnTo>
                <a:lnTo>
                  <a:pt x="2452" y="42341"/>
                </a:lnTo>
                <a:lnTo>
                  <a:pt x="9144" y="52030"/>
                </a:lnTo>
                <a:lnTo>
                  <a:pt x="19073" y="58563"/>
                </a:lnTo>
                <a:lnTo>
                  <a:pt x="31242" y="60960"/>
                </a:lnTo>
                <a:lnTo>
                  <a:pt x="43410" y="58563"/>
                </a:lnTo>
                <a:lnTo>
                  <a:pt x="53339" y="52030"/>
                </a:lnTo>
                <a:lnTo>
                  <a:pt x="60031" y="42341"/>
                </a:lnTo>
                <a:lnTo>
                  <a:pt x="62483" y="30480"/>
                </a:lnTo>
                <a:lnTo>
                  <a:pt x="60031" y="18618"/>
                </a:lnTo>
                <a:lnTo>
                  <a:pt x="53340" y="8929"/>
                </a:lnTo>
                <a:lnTo>
                  <a:pt x="43410" y="2396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664452" y="43251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40" y="9143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798820" y="4390644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1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79"/>
                </a:lnTo>
                <a:lnTo>
                  <a:pt x="2452" y="42368"/>
                </a:lnTo>
                <a:lnTo>
                  <a:pt x="9143" y="52054"/>
                </a:lnTo>
                <a:lnTo>
                  <a:pt x="19073" y="58572"/>
                </a:lnTo>
                <a:lnTo>
                  <a:pt x="31241" y="60959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3" y="30479"/>
                </a:lnTo>
                <a:lnTo>
                  <a:pt x="60031" y="18591"/>
                </a:lnTo>
                <a:lnTo>
                  <a:pt x="53339" y="8905"/>
                </a:lnTo>
                <a:lnTo>
                  <a:pt x="43410" y="2387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62855" y="199034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3"/>
                </a:lnTo>
                <a:lnTo>
                  <a:pt x="43410" y="60031"/>
                </a:lnTo>
                <a:lnTo>
                  <a:pt x="53340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428488" y="40218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39" y="9143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550408" y="3895344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60" h="64135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59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231635" y="5919215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1" y="0"/>
                </a:moveTo>
                <a:lnTo>
                  <a:pt x="19073" y="2396"/>
                </a:lnTo>
                <a:lnTo>
                  <a:pt x="9143" y="8929"/>
                </a:lnTo>
                <a:lnTo>
                  <a:pt x="2452" y="18618"/>
                </a:lnTo>
                <a:lnTo>
                  <a:pt x="0" y="30480"/>
                </a:lnTo>
                <a:lnTo>
                  <a:pt x="2452" y="42341"/>
                </a:lnTo>
                <a:lnTo>
                  <a:pt x="9143" y="52030"/>
                </a:lnTo>
                <a:lnTo>
                  <a:pt x="19073" y="58563"/>
                </a:lnTo>
                <a:lnTo>
                  <a:pt x="31241" y="60960"/>
                </a:lnTo>
                <a:lnTo>
                  <a:pt x="43410" y="58563"/>
                </a:lnTo>
                <a:lnTo>
                  <a:pt x="53339" y="52030"/>
                </a:lnTo>
                <a:lnTo>
                  <a:pt x="60031" y="42341"/>
                </a:lnTo>
                <a:lnTo>
                  <a:pt x="62484" y="30480"/>
                </a:lnTo>
                <a:lnTo>
                  <a:pt x="60031" y="18618"/>
                </a:lnTo>
                <a:lnTo>
                  <a:pt x="53339" y="8929"/>
                </a:lnTo>
                <a:lnTo>
                  <a:pt x="43410" y="2396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39483" y="5475732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60"/>
                </a:lnTo>
                <a:lnTo>
                  <a:pt x="43410" y="58572"/>
                </a:lnTo>
                <a:lnTo>
                  <a:pt x="53340" y="52054"/>
                </a:lnTo>
                <a:lnTo>
                  <a:pt x="60031" y="42368"/>
                </a:lnTo>
                <a:lnTo>
                  <a:pt x="62484" y="30480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01968" y="623468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4"/>
                </a:lnTo>
                <a:lnTo>
                  <a:pt x="9144" y="9148"/>
                </a:lnTo>
                <a:lnTo>
                  <a:pt x="2452" y="19079"/>
                </a:lnTo>
                <a:lnTo>
                  <a:pt x="0" y="31241"/>
                </a:lnTo>
                <a:lnTo>
                  <a:pt x="2452" y="43404"/>
                </a:lnTo>
                <a:lnTo>
                  <a:pt x="9143" y="53335"/>
                </a:lnTo>
                <a:lnTo>
                  <a:pt x="19073" y="60029"/>
                </a:lnTo>
                <a:lnTo>
                  <a:pt x="31241" y="62483"/>
                </a:lnTo>
                <a:lnTo>
                  <a:pt x="43410" y="60029"/>
                </a:lnTo>
                <a:lnTo>
                  <a:pt x="53339" y="53335"/>
                </a:lnTo>
                <a:lnTo>
                  <a:pt x="60031" y="43404"/>
                </a:lnTo>
                <a:lnTo>
                  <a:pt x="62483" y="31241"/>
                </a:lnTo>
                <a:lnTo>
                  <a:pt x="60031" y="19079"/>
                </a:lnTo>
                <a:lnTo>
                  <a:pt x="53339" y="9148"/>
                </a:lnTo>
                <a:lnTo>
                  <a:pt x="43410" y="2454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983223" y="6170676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60" h="62864">
                <a:moveTo>
                  <a:pt x="30479" y="0"/>
                </a:moveTo>
                <a:lnTo>
                  <a:pt x="18591" y="2454"/>
                </a:lnTo>
                <a:lnTo>
                  <a:pt x="8905" y="9148"/>
                </a:lnTo>
                <a:lnTo>
                  <a:pt x="2387" y="19079"/>
                </a:lnTo>
                <a:lnTo>
                  <a:pt x="0" y="31242"/>
                </a:lnTo>
                <a:lnTo>
                  <a:pt x="2387" y="43404"/>
                </a:lnTo>
                <a:lnTo>
                  <a:pt x="8905" y="53335"/>
                </a:lnTo>
                <a:lnTo>
                  <a:pt x="18591" y="60029"/>
                </a:lnTo>
                <a:lnTo>
                  <a:pt x="30479" y="62484"/>
                </a:lnTo>
                <a:lnTo>
                  <a:pt x="42368" y="60029"/>
                </a:lnTo>
                <a:lnTo>
                  <a:pt x="52054" y="53335"/>
                </a:lnTo>
                <a:lnTo>
                  <a:pt x="58572" y="43404"/>
                </a:lnTo>
                <a:lnTo>
                  <a:pt x="60960" y="31242"/>
                </a:lnTo>
                <a:lnTo>
                  <a:pt x="58572" y="19079"/>
                </a:lnTo>
                <a:lnTo>
                  <a:pt x="52054" y="9148"/>
                </a:lnTo>
                <a:lnTo>
                  <a:pt x="42368" y="2454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416040" y="4844796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60" h="62864">
                <a:moveTo>
                  <a:pt x="30480" y="0"/>
                </a:moveTo>
                <a:lnTo>
                  <a:pt x="18591" y="2452"/>
                </a:lnTo>
                <a:lnTo>
                  <a:pt x="8905" y="9143"/>
                </a:lnTo>
                <a:lnTo>
                  <a:pt x="2387" y="19073"/>
                </a:lnTo>
                <a:lnTo>
                  <a:pt x="0" y="31241"/>
                </a:lnTo>
                <a:lnTo>
                  <a:pt x="2387" y="43410"/>
                </a:lnTo>
                <a:lnTo>
                  <a:pt x="8905" y="53339"/>
                </a:lnTo>
                <a:lnTo>
                  <a:pt x="18591" y="60031"/>
                </a:lnTo>
                <a:lnTo>
                  <a:pt x="30480" y="62483"/>
                </a:lnTo>
                <a:lnTo>
                  <a:pt x="42368" y="60031"/>
                </a:lnTo>
                <a:lnTo>
                  <a:pt x="52054" y="53339"/>
                </a:lnTo>
                <a:lnTo>
                  <a:pt x="58572" y="43410"/>
                </a:lnTo>
                <a:lnTo>
                  <a:pt x="60960" y="31241"/>
                </a:lnTo>
                <a:lnTo>
                  <a:pt x="58572" y="19073"/>
                </a:lnTo>
                <a:lnTo>
                  <a:pt x="52054" y="9143"/>
                </a:lnTo>
                <a:lnTo>
                  <a:pt x="42368" y="2452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530083" y="5161788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5" h="60960">
                <a:moveTo>
                  <a:pt x="31242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4" y="52054"/>
                </a:lnTo>
                <a:lnTo>
                  <a:pt x="19073" y="58572"/>
                </a:lnTo>
                <a:lnTo>
                  <a:pt x="31242" y="60960"/>
                </a:lnTo>
                <a:lnTo>
                  <a:pt x="43410" y="58572"/>
                </a:lnTo>
                <a:lnTo>
                  <a:pt x="53340" y="52054"/>
                </a:lnTo>
                <a:lnTo>
                  <a:pt x="60031" y="42368"/>
                </a:lnTo>
                <a:lnTo>
                  <a:pt x="62484" y="30480"/>
                </a:lnTo>
                <a:lnTo>
                  <a:pt x="60031" y="18591"/>
                </a:lnTo>
                <a:lnTo>
                  <a:pt x="53340" y="8905"/>
                </a:lnTo>
                <a:lnTo>
                  <a:pt x="43410" y="2387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333231" y="5096255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2"/>
                </a:lnTo>
                <a:lnTo>
                  <a:pt x="43410" y="62948"/>
                </a:lnTo>
                <a:lnTo>
                  <a:pt x="53340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726935" y="4590288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40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303520" y="42108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39" y="9143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798820" y="3643884"/>
            <a:ext cx="62865" cy="60960"/>
          </a:xfrm>
          <a:custGeom>
            <a:avLst/>
            <a:gdLst/>
            <a:ahLst/>
            <a:cxnLst/>
            <a:rect l="l" t="t" r="r" b="b"/>
            <a:pathLst>
              <a:path w="62864" h="60960">
                <a:moveTo>
                  <a:pt x="31241" y="0"/>
                </a:moveTo>
                <a:lnTo>
                  <a:pt x="19073" y="2387"/>
                </a:lnTo>
                <a:lnTo>
                  <a:pt x="9144" y="8905"/>
                </a:lnTo>
                <a:lnTo>
                  <a:pt x="2452" y="18591"/>
                </a:lnTo>
                <a:lnTo>
                  <a:pt x="0" y="30480"/>
                </a:lnTo>
                <a:lnTo>
                  <a:pt x="2452" y="42368"/>
                </a:lnTo>
                <a:lnTo>
                  <a:pt x="9143" y="52054"/>
                </a:lnTo>
                <a:lnTo>
                  <a:pt x="19073" y="58572"/>
                </a:lnTo>
                <a:lnTo>
                  <a:pt x="31241" y="60960"/>
                </a:lnTo>
                <a:lnTo>
                  <a:pt x="43410" y="58572"/>
                </a:lnTo>
                <a:lnTo>
                  <a:pt x="53339" y="52054"/>
                </a:lnTo>
                <a:lnTo>
                  <a:pt x="60031" y="42368"/>
                </a:lnTo>
                <a:lnTo>
                  <a:pt x="62483" y="30480"/>
                </a:lnTo>
                <a:lnTo>
                  <a:pt x="60031" y="18591"/>
                </a:lnTo>
                <a:lnTo>
                  <a:pt x="53339" y="8905"/>
                </a:lnTo>
                <a:lnTo>
                  <a:pt x="43410" y="2387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861303" y="3072383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4" y="32765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477000" y="408432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467600" y="395935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40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39" y="53340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95671" y="2060448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1241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5"/>
                </a:lnTo>
                <a:lnTo>
                  <a:pt x="2452" y="45493"/>
                </a:lnTo>
                <a:lnTo>
                  <a:pt x="9143" y="55911"/>
                </a:lnTo>
                <a:lnTo>
                  <a:pt x="19073" y="62948"/>
                </a:lnTo>
                <a:lnTo>
                  <a:pt x="31241" y="65531"/>
                </a:lnTo>
                <a:lnTo>
                  <a:pt x="43410" y="62948"/>
                </a:lnTo>
                <a:lnTo>
                  <a:pt x="53339" y="55911"/>
                </a:lnTo>
                <a:lnTo>
                  <a:pt x="60031" y="45493"/>
                </a:lnTo>
                <a:lnTo>
                  <a:pt x="62483" y="32765"/>
                </a:lnTo>
                <a:lnTo>
                  <a:pt x="60031" y="20038"/>
                </a:lnTo>
                <a:lnTo>
                  <a:pt x="53339" y="9620"/>
                </a:lnTo>
                <a:lnTo>
                  <a:pt x="43410" y="2583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342631" y="2188464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31242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4" y="54625"/>
                </a:lnTo>
                <a:lnTo>
                  <a:pt x="19073" y="61489"/>
                </a:lnTo>
                <a:lnTo>
                  <a:pt x="31242" y="64008"/>
                </a:lnTo>
                <a:lnTo>
                  <a:pt x="43410" y="61489"/>
                </a:lnTo>
                <a:lnTo>
                  <a:pt x="53340" y="54625"/>
                </a:lnTo>
                <a:lnTo>
                  <a:pt x="60031" y="44451"/>
                </a:lnTo>
                <a:lnTo>
                  <a:pt x="62484" y="32003"/>
                </a:lnTo>
                <a:lnTo>
                  <a:pt x="60031" y="19556"/>
                </a:lnTo>
                <a:lnTo>
                  <a:pt x="53340" y="9382"/>
                </a:lnTo>
                <a:lnTo>
                  <a:pt x="43410" y="2518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766047" y="294741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2" y="0"/>
                </a:moveTo>
                <a:lnTo>
                  <a:pt x="19073" y="2452"/>
                </a:lnTo>
                <a:lnTo>
                  <a:pt x="9144" y="9144"/>
                </a:lnTo>
                <a:lnTo>
                  <a:pt x="2452" y="19073"/>
                </a:lnTo>
                <a:lnTo>
                  <a:pt x="0" y="31242"/>
                </a:lnTo>
                <a:lnTo>
                  <a:pt x="2452" y="43410"/>
                </a:lnTo>
                <a:lnTo>
                  <a:pt x="9144" y="53339"/>
                </a:lnTo>
                <a:lnTo>
                  <a:pt x="19073" y="60031"/>
                </a:lnTo>
                <a:lnTo>
                  <a:pt x="31242" y="62484"/>
                </a:lnTo>
                <a:lnTo>
                  <a:pt x="43410" y="60031"/>
                </a:lnTo>
                <a:lnTo>
                  <a:pt x="53339" y="53340"/>
                </a:lnTo>
                <a:lnTo>
                  <a:pt x="60031" y="43410"/>
                </a:lnTo>
                <a:lnTo>
                  <a:pt x="62483" y="31242"/>
                </a:lnTo>
                <a:lnTo>
                  <a:pt x="60031" y="19073"/>
                </a:lnTo>
                <a:lnTo>
                  <a:pt x="53340" y="9144"/>
                </a:lnTo>
                <a:lnTo>
                  <a:pt x="43410" y="2452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703564" y="370484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3" y="31241"/>
                </a:lnTo>
                <a:lnTo>
                  <a:pt x="60031" y="19073"/>
                </a:lnTo>
                <a:lnTo>
                  <a:pt x="53339" y="9143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9508235" y="3895344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5">
                <a:moveTo>
                  <a:pt x="30480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80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386316" y="3200400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90" h="60960">
                <a:moveTo>
                  <a:pt x="29717" y="0"/>
                </a:moveTo>
                <a:lnTo>
                  <a:pt x="18162" y="2387"/>
                </a:lnTo>
                <a:lnTo>
                  <a:pt x="8715" y="8905"/>
                </a:lnTo>
                <a:lnTo>
                  <a:pt x="2339" y="18591"/>
                </a:lnTo>
                <a:lnTo>
                  <a:pt x="0" y="30479"/>
                </a:lnTo>
                <a:lnTo>
                  <a:pt x="2339" y="42368"/>
                </a:lnTo>
                <a:lnTo>
                  <a:pt x="8715" y="52054"/>
                </a:lnTo>
                <a:lnTo>
                  <a:pt x="18162" y="58572"/>
                </a:lnTo>
                <a:lnTo>
                  <a:pt x="29717" y="60960"/>
                </a:lnTo>
                <a:lnTo>
                  <a:pt x="41273" y="58572"/>
                </a:lnTo>
                <a:lnTo>
                  <a:pt x="50720" y="52054"/>
                </a:lnTo>
                <a:lnTo>
                  <a:pt x="57096" y="42368"/>
                </a:lnTo>
                <a:lnTo>
                  <a:pt x="59435" y="30479"/>
                </a:lnTo>
                <a:lnTo>
                  <a:pt x="57096" y="18591"/>
                </a:lnTo>
                <a:lnTo>
                  <a:pt x="50720" y="8905"/>
                </a:lnTo>
                <a:lnTo>
                  <a:pt x="41273" y="2387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477000" y="65516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242" y="0"/>
                </a:moveTo>
                <a:lnTo>
                  <a:pt x="19073" y="2454"/>
                </a:lnTo>
                <a:lnTo>
                  <a:pt x="9144" y="9148"/>
                </a:lnTo>
                <a:lnTo>
                  <a:pt x="2452" y="19079"/>
                </a:lnTo>
                <a:lnTo>
                  <a:pt x="0" y="31242"/>
                </a:lnTo>
                <a:lnTo>
                  <a:pt x="2452" y="43404"/>
                </a:lnTo>
                <a:lnTo>
                  <a:pt x="9144" y="53335"/>
                </a:lnTo>
                <a:lnTo>
                  <a:pt x="19073" y="60029"/>
                </a:lnTo>
                <a:lnTo>
                  <a:pt x="31242" y="62484"/>
                </a:lnTo>
                <a:lnTo>
                  <a:pt x="43410" y="60029"/>
                </a:lnTo>
                <a:lnTo>
                  <a:pt x="53339" y="53335"/>
                </a:lnTo>
                <a:lnTo>
                  <a:pt x="60031" y="43404"/>
                </a:lnTo>
                <a:lnTo>
                  <a:pt x="62483" y="31242"/>
                </a:lnTo>
                <a:lnTo>
                  <a:pt x="60031" y="19079"/>
                </a:lnTo>
                <a:lnTo>
                  <a:pt x="53340" y="9148"/>
                </a:lnTo>
                <a:lnTo>
                  <a:pt x="43410" y="2454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61303" y="2694432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31242" y="0"/>
                </a:moveTo>
                <a:lnTo>
                  <a:pt x="19073" y="2518"/>
                </a:lnTo>
                <a:lnTo>
                  <a:pt x="9144" y="9382"/>
                </a:lnTo>
                <a:lnTo>
                  <a:pt x="2452" y="19556"/>
                </a:lnTo>
                <a:lnTo>
                  <a:pt x="0" y="32003"/>
                </a:lnTo>
                <a:lnTo>
                  <a:pt x="2452" y="44451"/>
                </a:lnTo>
                <a:lnTo>
                  <a:pt x="9144" y="54625"/>
                </a:lnTo>
                <a:lnTo>
                  <a:pt x="19073" y="61489"/>
                </a:lnTo>
                <a:lnTo>
                  <a:pt x="31242" y="64007"/>
                </a:lnTo>
                <a:lnTo>
                  <a:pt x="43410" y="61489"/>
                </a:lnTo>
                <a:lnTo>
                  <a:pt x="53339" y="54625"/>
                </a:lnTo>
                <a:lnTo>
                  <a:pt x="60031" y="44451"/>
                </a:lnTo>
                <a:lnTo>
                  <a:pt x="62484" y="32003"/>
                </a:lnTo>
                <a:lnTo>
                  <a:pt x="60031" y="19556"/>
                </a:lnTo>
                <a:lnTo>
                  <a:pt x="53340" y="9382"/>
                </a:lnTo>
                <a:lnTo>
                  <a:pt x="43410" y="2518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437888" y="225247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241" y="0"/>
                </a:moveTo>
                <a:lnTo>
                  <a:pt x="19073" y="2452"/>
                </a:lnTo>
                <a:lnTo>
                  <a:pt x="9144" y="9143"/>
                </a:lnTo>
                <a:lnTo>
                  <a:pt x="2452" y="19073"/>
                </a:lnTo>
                <a:lnTo>
                  <a:pt x="0" y="31241"/>
                </a:lnTo>
                <a:lnTo>
                  <a:pt x="2452" y="43410"/>
                </a:lnTo>
                <a:lnTo>
                  <a:pt x="9143" y="53339"/>
                </a:lnTo>
                <a:lnTo>
                  <a:pt x="19073" y="60031"/>
                </a:lnTo>
                <a:lnTo>
                  <a:pt x="31241" y="62483"/>
                </a:lnTo>
                <a:lnTo>
                  <a:pt x="43410" y="60031"/>
                </a:lnTo>
                <a:lnTo>
                  <a:pt x="53339" y="53339"/>
                </a:lnTo>
                <a:lnTo>
                  <a:pt x="60031" y="43410"/>
                </a:lnTo>
                <a:lnTo>
                  <a:pt x="62484" y="31241"/>
                </a:lnTo>
                <a:lnTo>
                  <a:pt x="60031" y="19073"/>
                </a:lnTo>
                <a:lnTo>
                  <a:pt x="53339" y="9144"/>
                </a:lnTo>
                <a:lnTo>
                  <a:pt x="43410" y="2452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222235" y="4210811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4">
                <a:moveTo>
                  <a:pt x="29718" y="0"/>
                </a:moveTo>
                <a:lnTo>
                  <a:pt x="18162" y="2452"/>
                </a:lnTo>
                <a:lnTo>
                  <a:pt x="8715" y="9143"/>
                </a:lnTo>
                <a:lnTo>
                  <a:pt x="2339" y="19073"/>
                </a:lnTo>
                <a:lnTo>
                  <a:pt x="0" y="31242"/>
                </a:lnTo>
                <a:lnTo>
                  <a:pt x="2339" y="43410"/>
                </a:lnTo>
                <a:lnTo>
                  <a:pt x="8715" y="53339"/>
                </a:lnTo>
                <a:lnTo>
                  <a:pt x="18162" y="60031"/>
                </a:lnTo>
                <a:lnTo>
                  <a:pt x="29718" y="62483"/>
                </a:lnTo>
                <a:lnTo>
                  <a:pt x="41273" y="60031"/>
                </a:lnTo>
                <a:lnTo>
                  <a:pt x="50720" y="53339"/>
                </a:lnTo>
                <a:lnTo>
                  <a:pt x="57096" y="43410"/>
                </a:lnTo>
                <a:lnTo>
                  <a:pt x="59436" y="31242"/>
                </a:lnTo>
                <a:lnTo>
                  <a:pt x="57096" y="19073"/>
                </a:lnTo>
                <a:lnTo>
                  <a:pt x="50720" y="9143"/>
                </a:lnTo>
                <a:lnTo>
                  <a:pt x="41273" y="2452"/>
                </a:lnTo>
                <a:lnTo>
                  <a:pt x="29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342631" y="3767328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5" h="66039">
                <a:moveTo>
                  <a:pt x="31242" y="0"/>
                </a:moveTo>
                <a:lnTo>
                  <a:pt x="19073" y="2583"/>
                </a:lnTo>
                <a:lnTo>
                  <a:pt x="9144" y="9620"/>
                </a:lnTo>
                <a:lnTo>
                  <a:pt x="2452" y="20038"/>
                </a:lnTo>
                <a:lnTo>
                  <a:pt x="0" y="32766"/>
                </a:lnTo>
                <a:lnTo>
                  <a:pt x="2452" y="45493"/>
                </a:lnTo>
                <a:lnTo>
                  <a:pt x="9144" y="55911"/>
                </a:lnTo>
                <a:lnTo>
                  <a:pt x="19073" y="62948"/>
                </a:lnTo>
                <a:lnTo>
                  <a:pt x="31242" y="65532"/>
                </a:lnTo>
                <a:lnTo>
                  <a:pt x="43410" y="62948"/>
                </a:lnTo>
                <a:lnTo>
                  <a:pt x="53340" y="55911"/>
                </a:lnTo>
                <a:lnTo>
                  <a:pt x="60031" y="45493"/>
                </a:lnTo>
                <a:lnTo>
                  <a:pt x="62484" y="32766"/>
                </a:lnTo>
                <a:lnTo>
                  <a:pt x="60031" y="20038"/>
                </a:lnTo>
                <a:lnTo>
                  <a:pt x="53340" y="9620"/>
                </a:lnTo>
                <a:lnTo>
                  <a:pt x="43410" y="2583"/>
                </a:lnTo>
                <a:lnTo>
                  <a:pt x="31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069079" y="3078479"/>
            <a:ext cx="94488" cy="89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662171" y="3241548"/>
            <a:ext cx="92963" cy="89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232147" y="2915411"/>
            <a:ext cx="91439" cy="89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395215" y="2752344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232147" y="3241548"/>
            <a:ext cx="91439" cy="89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579876" y="1446275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069079" y="2180844"/>
            <a:ext cx="94488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375147" y="5362955"/>
            <a:ext cx="89915" cy="89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129784" y="5526023"/>
            <a:ext cx="94488" cy="89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618988" y="5443728"/>
            <a:ext cx="91439" cy="92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701284" y="5280659"/>
            <a:ext cx="94488" cy="929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538215" y="4954523"/>
            <a:ext cx="94488" cy="91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782055" y="4628388"/>
            <a:ext cx="91440" cy="92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109715" y="4791455"/>
            <a:ext cx="92964" cy="92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4" name="object 354"/>
          <p:cNvGrpSpPr/>
          <p:nvPr/>
        </p:nvGrpSpPr>
        <p:grpSpPr>
          <a:xfrm>
            <a:off x="5538215" y="4139184"/>
            <a:ext cx="94615" cy="90170"/>
            <a:chOff x="5538215" y="4139184"/>
            <a:chExt cx="94615" cy="90170"/>
          </a:xfrm>
        </p:grpSpPr>
        <p:sp>
          <p:nvSpPr>
            <p:cNvPr id="355" name="object 355"/>
            <p:cNvSpPr/>
            <p:nvPr/>
          </p:nvSpPr>
          <p:spPr>
            <a:xfrm>
              <a:off x="5542787" y="4143756"/>
              <a:ext cx="85725" cy="81280"/>
            </a:xfrm>
            <a:custGeom>
              <a:avLst/>
              <a:gdLst/>
              <a:ahLst/>
              <a:cxnLst/>
              <a:rect l="l" t="t" r="r" b="b"/>
              <a:pathLst>
                <a:path w="85725" h="81279">
                  <a:moveTo>
                    <a:pt x="42672" y="0"/>
                  </a:moveTo>
                  <a:lnTo>
                    <a:pt x="26038" y="3167"/>
                  </a:lnTo>
                  <a:lnTo>
                    <a:pt x="12477" y="11811"/>
                  </a:lnTo>
                  <a:lnTo>
                    <a:pt x="3345" y="24645"/>
                  </a:lnTo>
                  <a:lnTo>
                    <a:pt x="0" y="40386"/>
                  </a:lnTo>
                  <a:lnTo>
                    <a:pt x="3345" y="56126"/>
                  </a:lnTo>
                  <a:lnTo>
                    <a:pt x="12477" y="68961"/>
                  </a:lnTo>
                  <a:lnTo>
                    <a:pt x="26038" y="77604"/>
                  </a:lnTo>
                  <a:lnTo>
                    <a:pt x="42672" y="80772"/>
                  </a:lnTo>
                  <a:lnTo>
                    <a:pt x="59305" y="77604"/>
                  </a:lnTo>
                  <a:lnTo>
                    <a:pt x="72866" y="68961"/>
                  </a:lnTo>
                  <a:lnTo>
                    <a:pt x="81998" y="56126"/>
                  </a:lnTo>
                  <a:lnTo>
                    <a:pt x="85344" y="40386"/>
                  </a:lnTo>
                  <a:lnTo>
                    <a:pt x="81998" y="24645"/>
                  </a:lnTo>
                  <a:lnTo>
                    <a:pt x="72866" y="11811"/>
                  </a:lnTo>
                  <a:lnTo>
                    <a:pt x="59305" y="3167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542787" y="4143756"/>
              <a:ext cx="85725" cy="81280"/>
            </a:xfrm>
            <a:custGeom>
              <a:avLst/>
              <a:gdLst/>
              <a:ahLst/>
              <a:cxnLst/>
              <a:rect l="l" t="t" r="r" b="b"/>
              <a:pathLst>
                <a:path w="85725" h="81279">
                  <a:moveTo>
                    <a:pt x="0" y="40386"/>
                  </a:moveTo>
                  <a:lnTo>
                    <a:pt x="3345" y="24645"/>
                  </a:lnTo>
                  <a:lnTo>
                    <a:pt x="12477" y="11811"/>
                  </a:lnTo>
                  <a:lnTo>
                    <a:pt x="26038" y="3167"/>
                  </a:lnTo>
                  <a:lnTo>
                    <a:pt x="42672" y="0"/>
                  </a:lnTo>
                  <a:lnTo>
                    <a:pt x="59305" y="3167"/>
                  </a:lnTo>
                  <a:lnTo>
                    <a:pt x="72866" y="11811"/>
                  </a:lnTo>
                  <a:lnTo>
                    <a:pt x="81998" y="24645"/>
                  </a:lnTo>
                  <a:lnTo>
                    <a:pt x="85344" y="40386"/>
                  </a:lnTo>
                  <a:lnTo>
                    <a:pt x="81998" y="56126"/>
                  </a:lnTo>
                  <a:lnTo>
                    <a:pt x="72866" y="68961"/>
                  </a:lnTo>
                  <a:lnTo>
                    <a:pt x="59305" y="77604"/>
                  </a:lnTo>
                  <a:lnTo>
                    <a:pt x="42672" y="80772"/>
                  </a:lnTo>
                  <a:lnTo>
                    <a:pt x="26038" y="77604"/>
                  </a:lnTo>
                  <a:lnTo>
                    <a:pt x="12477" y="68961"/>
                  </a:lnTo>
                  <a:lnTo>
                    <a:pt x="3345" y="56126"/>
                  </a:lnTo>
                  <a:lnTo>
                    <a:pt x="0" y="403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7" name="object 357"/>
          <p:cNvSpPr/>
          <p:nvPr/>
        </p:nvSpPr>
        <p:spPr>
          <a:xfrm>
            <a:off x="5618988" y="4383023"/>
            <a:ext cx="91439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8" name="object 358"/>
          <p:cNvGrpSpPr/>
          <p:nvPr/>
        </p:nvGrpSpPr>
        <p:grpSpPr>
          <a:xfrm>
            <a:off x="6598919" y="4791455"/>
            <a:ext cx="94615" cy="93345"/>
            <a:chOff x="6598919" y="4791455"/>
            <a:chExt cx="94615" cy="93345"/>
          </a:xfrm>
        </p:grpSpPr>
        <p:sp>
          <p:nvSpPr>
            <p:cNvPr id="359" name="object 359"/>
            <p:cNvSpPr/>
            <p:nvPr/>
          </p:nvSpPr>
          <p:spPr>
            <a:xfrm>
              <a:off x="6603491" y="4796027"/>
              <a:ext cx="85725" cy="83820"/>
            </a:xfrm>
            <a:custGeom>
              <a:avLst/>
              <a:gdLst/>
              <a:ahLst/>
              <a:cxnLst/>
              <a:rect l="l" t="t" r="r" b="b"/>
              <a:pathLst>
                <a:path w="85725" h="83820">
                  <a:moveTo>
                    <a:pt x="42672" y="0"/>
                  </a:moveTo>
                  <a:lnTo>
                    <a:pt x="26038" y="3298"/>
                  </a:lnTo>
                  <a:lnTo>
                    <a:pt x="12477" y="12287"/>
                  </a:lnTo>
                  <a:lnTo>
                    <a:pt x="3345" y="25610"/>
                  </a:lnTo>
                  <a:lnTo>
                    <a:pt x="0" y="41910"/>
                  </a:lnTo>
                  <a:lnTo>
                    <a:pt x="3345" y="58209"/>
                  </a:lnTo>
                  <a:lnTo>
                    <a:pt x="12477" y="71532"/>
                  </a:lnTo>
                  <a:lnTo>
                    <a:pt x="26038" y="80521"/>
                  </a:lnTo>
                  <a:lnTo>
                    <a:pt x="42672" y="83820"/>
                  </a:lnTo>
                  <a:lnTo>
                    <a:pt x="59305" y="80521"/>
                  </a:lnTo>
                  <a:lnTo>
                    <a:pt x="72866" y="71532"/>
                  </a:lnTo>
                  <a:lnTo>
                    <a:pt x="81998" y="58209"/>
                  </a:lnTo>
                  <a:lnTo>
                    <a:pt x="85343" y="41910"/>
                  </a:lnTo>
                  <a:lnTo>
                    <a:pt x="81998" y="25610"/>
                  </a:lnTo>
                  <a:lnTo>
                    <a:pt x="72866" y="12287"/>
                  </a:lnTo>
                  <a:lnTo>
                    <a:pt x="59305" y="3298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603491" y="4796027"/>
              <a:ext cx="85725" cy="83820"/>
            </a:xfrm>
            <a:custGeom>
              <a:avLst/>
              <a:gdLst/>
              <a:ahLst/>
              <a:cxnLst/>
              <a:rect l="l" t="t" r="r" b="b"/>
              <a:pathLst>
                <a:path w="85725" h="83820">
                  <a:moveTo>
                    <a:pt x="0" y="41910"/>
                  </a:moveTo>
                  <a:lnTo>
                    <a:pt x="3345" y="25610"/>
                  </a:lnTo>
                  <a:lnTo>
                    <a:pt x="12477" y="12287"/>
                  </a:lnTo>
                  <a:lnTo>
                    <a:pt x="26038" y="3298"/>
                  </a:lnTo>
                  <a:lnTo>
                    <a:pt x="42672" y="0"/>
                  </a:lnTo>
                  <a:lnTo>
                    <a:pt x="59305" y="3298"/>
                  </a:lnTo>
                  <a:lnTo>
                    <a:pt x="72866" y="12287"/>
                  </a:lnTo>
                  <a:lnTo>
                    <a:pt x="81998" y="25610"/>
                  </a:lnTo>
                  <a:lnTo>
                    <a:pt x="85343" y="41910"/>
                  </a:lnTo>
                  <a:lnTo>
                    <a:pt x="81998" y="58209"/>
                  </a:lnTo>
                  <a:lnTo>
                    <a:pt x="72866" y="71532"/>
                  </a:lnTo>
                  <a:lnTo>
                    <a:pt x="59305" y="80521"/>
                  </a:lnTo>
                  <a:lnTo>
                    <a:pt x="42672" y="83820"/>
                  </a:lnTo>
                  <a:lnTo>
                    <a:pt x="26038" y="80521"/>
                  </a:lnTo>
                  <a:lnTo>
                    <a:pt x="12477" y="71532"/>
                  </a:lnTo>
                  <a:lnTo>
                    <a:pt x="3345" y="58209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1" name="object 361"/>
          <p:cNvGrpSpPr/>
          <p:nvPr/>
        </p:nvGrpSpPr>
        <p:grpSpPr>
          <a:xfrm>
            <a:off x="6272784" y="4546091"/>
            <a:ext cx="90170" cy="91440"/>
            <a:chOff x="6272784" y="4546091"/>
            <a:chExt cx="90170" cy="91440"/>
          </a:xfrm>
        </p:grpSpPr>
        <p:sp>
          <p:nvSpPr>
            <p:cNvPr id="362" name="object 362"/>
            <p:cNvSpPr/>
            <p:nvPr/>
          </p:nvSpPr>
          <p:spPr>
            <a:xfrm>
              <a:off x="6277356" y="4550663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40386" y="0"/>
                  </a:moveTo>
                  <a:lnTo>
                    <a:pt x="24645" y="3232"/>
                  </a:lnTo>
                  <a:lnTo>
                    <a:pt x="11811" y="12049"/>
                  </a:lnTo>
                  <a:lnTo>
                    <a:pt x="3167" y="25128"/>
                  </a:lnTo>
                  <a:lnTo>
                    <a:pt x="0" y="41148"/>
                  </a:lnTo>
                  <a:lnTo>
                    <a:pt x="3167" y="57167"/>
                  </a:lnTo>
                  <a:lnTo>
                    <a:pt x="11811" y="70246"/>
                  </a:lnTo>
                  <a:lnTo>
                    <a:pt x="24645" y="79063"/>
                  </a:lnTo>
                  <a:lnTo>
                    <a:pt x="40386" y="82296"/>
                  </a:lnTo>
                  <a:lnTo>
                    <a:pt x="56126" y="79063"/>
                  </a:lnTo>
                  <a:lnTo>
                    <a:pt x="68961" y="70246"/>
                  </a:lnTo>
                  <a:lnTo>
                    <a:pt x="77604" y="57167"/>
                  </a:lnTo>
                  <a:lnTo>
                    <a:pt x="80772" y="41148"/>
                  </a:lnTo>
                  <a:lnTo>
                    <a:pt x="77604" y="25128"/>
                  </a:lnTo>
                  <a:lnTo>
                    <a:pt x="68961" y="12049"/>
                  </a:lnTo>
                  <a:lnTo>
                    <a:pt x="56126" y="3232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277356" y="4550663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0" y="41148"/>
                  </a:moveTo>
                  <a:lnTo>
                    <a:pt x="3167" y="25128"/>
                  </a:lnTo>
                  <a:lnTo>
                    <a:pt x="11811" y="12049"/>
                  </a:lnTo>
                  <a:lnTo>
                    <a:pt x="24645" y="3232"/>
                  </a:lnTo>
                  <a:lnTo>
                    <a:pt x="40386" y="0"/>
                  </a:lnTo>
                  <a:lnTo>
                    <a:pt x="56126" y="3232"/>
                  </a:lnTo>
                  <a:lnTo>
                    <a:pt x="68961" y="12049"/>
                  </a:lnTo>
                  <a:lnTo>
                    <a:pt x="77604" y="25128"/>
                  </a:lnTo>
                  <a:lnTo>
                    <a:pt x="80772" y="41148"/>
                  </a:lnTo>
                  <a:lnTo>
                    <a:pt x="77604" y="57167"/>
                  </a:lnTo>
                  <a:lnTo>
                    <a:pt x="68961" y="70246"/>
                  </a:lnTo>
                  <a:lnTo>
                    <a:pt x="56126" y="79063"/>
                  </a:lnTo>
                  <a:lnTo>
                    <a:pt x="40386" y="82296"/>
                  </a:lnTo>
                  <a:lnTo>
                    <a:pt x="24645" y="79063"/>
                  </a:lnTo>
                  <a:lnTo>
                    <a:pt x="11811" y="70246"/>
                  </a:lnTo>
                  <a:lnTo>
                    <a:pt x="3167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4" name="object 364"/>
          <p:cNvGrpSpPr/>
          <p:nvPr/>
        </p:nvGrpSpPr>
        <p:grpSpPr>
          <a:xfrm>
            <a:off x="7251192" y="4873752"/>
            <a:ext cx="91440" cy="90170"/>
            <a:chOff x="7251192" y="4873752"/>
            <a:chExt cx="91440" cy="90170"/>
          </a:xfrm>
        </p:grpSpPr>
        <p:sp>
          <p:nvSpPr>
            <p:cNvPr id="365" name="object 365"/>
            <p:cNvSpPr/>
            <p:nvPr/>
          </p:nvSpPr>
          <p:spPr>
            <a:xfrm>
              <a:off x="7255764" y="4878324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41147" y="0"/>
                  </a:moveTo>
                  <a:lnTo>
                    <a:pt x="25128" y="3167"/>
                  </a:lnTo>
                  <a:lnTo>
                    <a:pt x="12049" y="11811"/>
                  </a:lnTo>
                  <a:lnTo>
                    <a:pt x="3232" y="24645"/>
                  </a:lnTo>
                  <a:lnTo>
                    <a:pt x="0" y="40386"/>
                  </a:lnTo>
                  <a:lnTo>
                    <a:pt x="3232" y="56126"/>
                  </a:lnTo>
                  <a:lnTo>
                    <a:pt x="12049" y="68961"/>
                  </a:lnTo>
                  <a:lnTo>
                    <a:pt x="25128" y="77604"/>
                  </a:lnTo>
                  <a:lnTo>
                    <a:pt x="41147" y="80771"/>
                  </a:lnTo>
                  <a:lnTo>
                    <a:pt x="57167" y="77604"/>
                  </a:lnTo>
                  <a:lnTo>
                    <a:pt x="70246" y="68961"/>
                  </a:lnTo>
                  <a:lnTo>
                    <a:pt x="79063" y="56126"/>
                  </a:lnTo>
                  <a:lnTo>
                    <a:pt x="82295" y="40386"/>
                  </a:lnTo>
                  <a:lnTo>
                    <a:pt x="79063" y="24645"/>
                  </a:lnTo>
                  <a:lnTo>
                    <a:pt x="70246" y="11810"/>
                  </a:lnTo>
                  <a:lnTo>
                    <a:pt x="57167" y="3167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255764" y="4878324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0" y="40386"/>
                  </a:moveTo>
                  <a:lnTo>
                    <a:pt x="3232" y="24645"/>
                  </a:lnTo>
                  <a:lnTo>
                    <a:pt x="12049" y="11811"/>
                  </a:lnTo>
                  <a:lnTo>
                    <a:pt x="25128" y="3167"/>
                  </a:lnTo>
                  <a:lnTo>
                    <a:pt x="41147" y="0"/>
                  </a:lnTo>
                  <a:lnTo>
                    <a:pt x="57167" y="3167"/>
                  </a:lnTo>
                  <a:lnTo>
                    <a:pt x="70246" y="11810"/>
                  </a:lnTo>
                  <a:lnTo>
                    <a:pt x="79063" y="24645"/>
                  </a:lnTo>
                  <a:lnTo>
                    <a:pt x="82295" y="40386"/>
                  </a:lnTo>
                  <a:lnTo>
                    <a:pt x="79063" y="56126"/>
                  </a:lnTo>
                  <a:lnTo>
                    <a:pt x="70246" y="68961"/>
                  </a:lnTo>
                  <a:lnTo>
                    <a:pt x="57167" y="77604"/>
                  </a:lnTo>
                  <a:lnTo>
                    <a:pt x="41147" y="80771"/>
                  </a:lnTo>
                  <a:lnTo>
                    <a:pt x="25128" y="77604"/>
                  </a:lnTo>
                  <a:lnTo>
                    <a:pt x="12049" y="68961"/>
                  </a:lnTo>
                  <a:lnTo>
                    <a:pt x="3232" y="56126"/>
                  </a:lnTo>
                  <a:lnTo>
                    <a:pt x="0" y="403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7" name="object 367"/>
          <p:cNvSpPr/>
          <p:nvPr/>
        </p:nvSpPr>
        <p:spPr>
          <a:xfrm>
            <a:off x="5618988" y="5932932"/>
            <a:ext cx="91439" cy="91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803647" y="5852159"/>
            <a:ext cx="91439" cy="929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292852" y="4628388"/>
            <a:ext cx="94487" cy="929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0" name="object 370"/>
          <p:cNvGrpSpPr/>
          <p:nvPr/>
        </p:nvGrpSpPr>
        <p:grpSpPr>
          <a:xfrm>
            <a:off x="5375147" y="4139184"/>
            <a:ext cx="90170" cy="90170"/>
            <a:chOff x="5375147" y="4139184"/>
            <a:chExt cx="90170" cy="90170"/>
          </a:xfrm>
        </p:grpSpPr>
        <p:sp>
          <p:nvSpPr>
            <p:cNvPr id="371" name="object 371"/>
            <p:cNvSpPr/>
            <p:nvPr/>
          </p:nvSpPr>
          <p:spPr>
            <a:xfrm>
              <a:off x="5379719" y="4143756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40385" y="0"/>
                  </a:moveTo>
                  <a:lnTo>
                    <a:pt x="24645" y="3167"/>
                  </a:lnTo>
                  <a:lnTo>
                    <a:pt x="11810" y="11811"/>
                  </a:lnTo>
                  <a:lnTo>
                    <a:pt x="3167" y="24645"/>
                  </a:lnTo>
                  <a:lnTo>
                    <a:pt x="0" y="40386"/>
                  </a:lnTo>
                  <a:lnTo>
                    <a:pt x="3167" y="56126"/>
                  </a:lnTo>
                  <a:lnTo>
                    <a:pt x="11810" y="68961"/>
                  </a:lnTo>
                  <a:lnTo>
                    <a:pt x="24645" y="77604"/>
                  </a:lnTo>
                  <a:lnTo>
                    <a:pt x="40385" y="80772"/>
                  </a:lnTo>
                  <a:lnTo>
                    <a:pt x="56126" y="77604"/>
                  </a:lnTo>
                  <a:lnTo>
                    <a:pt x="68961" y="68961"/>
                  </a:lnTo>
                  <a:lnTo>
                    <a:pt x="77604" y="56126"/>
                  </a:lnTo>
                  <a:lnTo>
                    <a:pt x="80771" y="40386"/>
                  </a:lnTo>
                  <a:lnTo>
                    <a:pt x="77604" y="24645"/>
                  </a:lnTo>
                  <a:lnTo>
                    <a:pt x="68960" y="11811"/>
                  </a:lnTo>
                  <a:lnTo>
                    <a:pt x="56126" y="3167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379719" y="4143756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0" y="40386"/>
                  </a:moveTo>
                  <a:lnTo>
                    <a:pt x="3167" y="24645"/>
                  </a:lnTo>
                  <a:lnTo>
                    <a:pt x="11810" y="11811"/>
                  </a:lnTo>
                  <a:lnTo>
                    <a:pt x="24645" y="3167"/>
                  </a:lnTo>
                  <a:lnTo>
                    <a:pt x="40385" y="0"/>
                  </a:lnTo>
                  <a:lnTo>
                    <a:pt x="56126" y="3167"/>
                  </a:lnTo>
                  <a:lnTo>
                    <a:pt x="68960" y="11811"/>
                  </a:lnTo>
                  <a:lnTo>
                    <a:pt x="77604" y="24645"/>
                  </a:lnTo>
                  <a:lnTo>
                    <a:pt x="80771" y="40386"/>
                  </a:lnTo>
                  <a:lnTo>
                    <a:pt x="77604" y="56126"/>
                  </a:lnTo>
                  <a:lnTo>
                    <a:pt x="68961" y="68961"/>
                  </a:lnTo>
                  <a:lnTo>
                    <a:pt x="56126" y="77604"/>
                  </a:lnTo>
                  <a:lnTo>
                    <a:pt x="40385" y="80772"/>
                  </a:lnTo>
                  <a:lnTo>
                    <a:pt x="24645" y="77604"/>
                  </a:lnTo>
                  <a:lnTo>
                    <a:pt x="11810" y="68961"/>
                  </a:lnTo>
                  <a:lnTo>
                    <a:pt x="3167" y="56126"/>
                  </a:lnTo>
                  <a:lnTo>
                    <a:pt x="0" y="403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373"/>
          <p:cNvSpPr/>
          <p:nvPr/>
        </p:nvSpPr>
        <p:spPr>
          <a:xfrm>
            <a:off x="7822692" y="4791455"/>
            <a:ext cx="94487" cy="92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842759" y="4546091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5" name="object 375"/>
          <p:cNvGrpSpPr/>
          <p:nvPr/>
        </p:nvGrpSpPr>
        <p:grpSpPr>
          <a:xfrm>
            <a:off x="7903464" y="4465320"/>
            <a:ext cx="91440" cy="90170"/>
            <a:chOff x="7903464" y="4465320"/>
            <a:chExt cx="91440" cy="90170"/>
          </a:xfrm>
        </p:grpSpPr>
        <p:sp>
          <p:nvSpPr>
            <p:cNvPr id="376" name="object 376"/>
            <p:cNvSpPr/>
            <p:nvPr/>
          </p:nvSpPr>
          <p:spPr>
            <a:xfrm>
              <a:off x="7908036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41148" y="0"/>
                  </a:moveTo>
                  <a:lnTo>
                    <a:pt x="25128" y="3167"/>
                  </a:lnTo>
                  <a:lnTo>
                    <a:pt x="12049" y="11810"/>
                  </a:lnTo>
                  <a:lnTo>
                    <a:pt x="3232" y="24645"/>
                  </a:lnTo>
                  <a:lnTo>
                    <a:pt x="0" y="40385"/>
                  </a:lnTo>
                  <a:lnTo>
                    <a:pt x="3232" y="56126"/>
                  </a:lnTo>
                  <a:lnTo>
                    <a:pt x="12049" y="68960"/>
                  </a:lnTo>
                  <a:lnTo>
                    <a:pt x="25128" y="77604"/>
                  </a:lnTo>
                  <a:lnTo>
                    <a:pt x="41148" y="80771"/>
                  </a:lnTo>
                  <a:lnTo>
                    <a:pt x="57167" y="77604"/>
                  </a:lnTo>
                  <a:lnTo>
                    <a:pt x="70246" y="68960"/>
                  </a:lnTo>
                  <a:lnTo>
                    <a:pt x="79063" y="56126"/>
                  </a:lnTo>
                  <a:lnTo>
                    <a:pt x="82296" y="40385"/>
                  </a:lnTo>
                  <a:lnTo>
                    <a:pt x="79063" y="24645"/>
                  </a:lnTo>
                  <a:lnTo>
                    <a:pt x="70246" y="11810"/>
                  </a:lnTo>
                  <a:lnTo>
                    <a:pt x="57167" y="3167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908036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0" y="40385"/>
                  </a:moveTo>
                  <a:lnTo>
                    <a:pt x="3232" y="24645"/>
                  </a:lnTo>
                  <a:lnTo>
                    <a:pt x="12049" y="11810"/>
                  </a:lnTo>
                  <a:lnTo>
                    <a:pt x="25128" y="3167"/>
                  </a:lnTo>
                  <a:lnTo>
                    <a:pt x="41148" y="0"/>
                  </a:lnTo>
                  <a:lnTo>
                    <a:pt x="57167" y="3167"/>
                  </a:lnTo>
                  <a:lnTo>
                    <a:pt x="70246" y="11810"/>
                  </a:lnTo>
                  <a:lnTo>
                    <a:pt x="79063" y="24645"/>
                  </a:lnTo>
                  <a:lnTo>
                    <a:pt x="82296" y="40385"/>
                  </a:lnTo>
                  <a:lnTo>
                    <a:pt x="79063" y="56126"/>
                  </a:lnTo>
                  <a:lnTo>
                    <a:pt x="70246" y="68960"/>
                  </a:lnTo>
                  <a:lnTo>
                    <a:pt x="57167" y="77604"/>
                  </a:lnTo>
                  <a:lnTo>
                    <a:pt x="41148" y="80771"/>
                  </a:lnTo>
                  <a:lnTo>
                    <a:pt x="25128" y="77604"/>
                  </a:lnTo>
                  <a:lnTo>
                    <a:pt x="12049" y="68960"/>
                  </a:lnTo>
                  <a:lnTo>
                    <a:pt x="3232" y="56126"/>
                  </a:lnTo>
                  <a:lnTo>
                    <a:pt x="0" y="4038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8" name="object 378"/>
          <p:cNvGrpSpPr/>
          <p:nvPr/>
        </p:nvGrpSpPr>
        <p:grpSpPr>
          <a:xfrm>
            <a:off x="7333488" y="4383023"/>
            <a:ext cx="90170" cy="93345"/>
            <a:chOff x="7333488" y="4383023"/>
            <a:chExt cx="90170" cy="93345"/>
          </a:xfrm>
        </p:grpSpPr>
        <p:sp>
          <p:nvSpPr>
            <p:cNvPr id="379" name="object 379"/>
            <p:cNvSpPr/>
            <p:nvPr/>
          </p:nvSpPr>
          <p:spPr>
            <a:xfrm>
              <a:off x="7338060" y="4387595"/>
              <a:ext cx="81280" cy="83820"/>
            </a:xfrm>
            <a:custGeom>
              <a:avLst/>
              <a:gdLst/>
              <a:ahLst/>
              <a:cxnLst/>
              <a:rect l="l" t="t" r="r" b="b"/>
              <a:pathLst>
                <a:path w="81279" h="83820">
                  <a:moveTo>
                    <a:pt x="40386" y="0"/>
                  </a:moveTo>
                  <a:lnTo>
                    <a:pt x="24645" y="3298"/>
                  </a:lnTo>
                  <a:lnTo>
                    <a:pt x="11811" y="12287"/>
                  </a:lnTo>
                  <a:lnTo>
                    <a:pt x="3167" y="25610"/>
                  </a:lnTo>
                  <a:lnTo>
                    <a:pt x="0" y="41909"/>
                  </a:lnTo>
                  <a:lnTo>
                    <a:pt x="3167" y="58209"/>
                  </a:lnTo>
                  <a:lnTo>
                    <a:pt x="11811" y="71532"/>
                  </a:lnTo>
                  <a:lnTo>
                    <a:pt x="24645" y="80521"/>
                  </a:lnTo>
                  <a:lnTo>
                    <a:pt x="40386" y="83819"/>
                  </a:lnTo>
                  <a:lnTo>
                    <a:pt x="56126" y="80521"/>
                  </a:lnTo>
                  <a:lnTo>
                    <a:pt x="68961" y="71532"/>
                  </a:lnTo>
                  <a:lnTo>
                    <a:pt x="77604" y="58209"/>
                  </a:lnTo>
                  <a:lnTo>
                    <a:pt x="80772" y="41909"/>
                  </a:lnTo>
                  <a:lnTo>
                    <a:pt x="77604" y="25610"/>
                  </a:lnTo>
                  <a:lnTo>
                    <a:pt x="68961" y="12287"/>
                  </a:lnTo>
                  <a:lnTo>
                    <a:pt x="56126" y="3298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338060" y="4387595"/>
              <a:ext cx="81280" cy="83820"/>
            </a:xfrm>
            <a:custGeom>
              <a:avLst/>
              <a:gdLst/>
              <a:ahLst/>
              <a:cxnLst/>
              <a:rect l="l" t="t" r="r" b="b"/>
              <a:pathLst>
                <a:path w="81279" h="83820">
                  <a:moveTo>
                    <a:pt x="0" y="41909"/>
                  </a:moveTo>
                  <a:lnTo>
                    <a:pt x="3167" y="25610"/>
                  </a:lnTo>
                  <a:lnTo>
                    <a:pt x="11811" y="12287"/>
                  </a:lnTo>
                  <a:lnTo>
                    <a:pt x="24645" y="3298"/>
                  </a:lnTo>
                  <a:lnTo>
                    <a:pt x="40386" y="0"/>
                  </a:lnTo>
                  <a:lnTo>
                    <a:pt x="56126" y="3298"/>
                  </a:lnTo>
                  <a:lnTo>
                    <a:pt x="68961" y="12287"/>
                  </a:lnTo>
                  <a:lnTo>
                    <a:pt x="77604" y="25610"/>
                  </a:lnTo>
                  <a:lnTo>
                    <a:pt x="80772" y="41909"/>
                  </a:lnTo>
                  <a:lnTo>
                    <a:pt x="77604" y="58209"/>
                  </a:lnTo>
                  <a:lnTo>
                    <a:pt x="68961" y="71532"/>
                  </a:lnTo>
                  <a:lnTo>
                    <a:pt x="56126" y="80521"/>
                  </a:lnTo>
                  <a:lnTo>
                    <a:pt x="40386" y="83819"/>
                  </a:lnTo>
                  <a:lnTo>
                    <a:pt x="24645" y="80521"/>
                  </a:lnTo>
                  <a:lnTo>
                    <a:pt x="11811" y="71532"/>
                  </a:lnTo>
                  <a:lnTo>
                    <a:pt x="3167" y="58209"/>
                  </a:lnTo>
                  <a:lnTo>
                    <a:pt x="0" y="419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1" name="object 381"/>
          <p:cNvSpPr/>
          <p:nvPr/>
        </p:nvSpPr>
        <p:spPr>
          <a:xfrm>
            <a:off x="5782055" y="3813047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455920" y="3485388"/>
            <a:ext cx="91440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395215" y="3159251"/>
            <a:ext cx="91440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497579" y="1200911"/>
            <a:ext cx="91440" cy="91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395215" y="3404615"/>
            <a:ext cx="91440" cy="92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906011" y="3322320"/>
            <a:ext cx="91439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069079" y="2752344"/>
            <a:ext cx="94488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416808" y="2996183"/>
            <a:ext cx="94488" cy="92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9" name="object 389"/>
          <p:cNvGrpSpPr/>
          <p:nvPr/>
        </p:nvGrpSpPr>
        <p:grpSpPr>
          <a:xfrm>
            <a:off x="4558284" y="2589276"/>
            <a:ext cx="91440" cy="91440"/>
            <a:chOff x="4558284" y="2589276"/>
            <a:chExt cx="91440" cy="91440"/>
          </a:xfrm>
        </p:grpSpPr>
        <p:sp>
          <p:nvSpPr>
            <p:cNvPr id="390" name="object 390"/>
            <p:cNvSpPr/>
            <p:nvPr/>
          </p:nvSpPr>
          <p:spPr>
            <a:xfrm>
              <a:off x="4562856" y="259384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48" y="0"/>
                  </a:move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3232" y="57167"/>
                  </a:lnTo>
                  <a:lnTo>
                    <a:pt x="12049" y="70246"/>
                  </a:lnTo>
                  <a:lnTo>
                    <a:pt x="25128" y="79063"/>
                  </a:lnTo>
                  <a:lnTo>
                    <a:pt x="41148" y="82296"/>
                  </a:lnTo>
                  <a:lnTo>
                    <a:pt x="57167" y="79063"/>
                  </a:lnTo>
                  <a:lnTo>
                    <a:pt x="70246" y="70246"/>
                  </a:lnTo>
                  <a:lnTo>
                    <a:pt x="79063" y="57167"/>
                  </a:lnTo>
                  <a:lnTo>
                    <a:pt x="82296" y="41148"/>
                  </a:lnTo>
                  <a:lnTo>
                    <a:pt x="79063" y="25128"/>
                  </a:lnTo>
                  <a:lnTo>
                    <a:pt x="70246" y="12049"/>
                  </a:lnTo>
                  <a:lnTo>
                    <a:pt x="57167" y="323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62856" y="259384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8"/>
                  </a:ln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6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2" name="object 392"/>
          <p:cNvSpPr/>
          <p:nvPr/>
        </p:nvSpPr>
        <p:spPr>
          <a:xfrm>
            <a:off x="4966715" y="2915411"/>
            <a:ext cx="91440" cy="89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129784" y="2506979"/>
            <a:ext cx="94488" cy="91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803647" y="2261616"/>
            <a:ext cx="91439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640579" y="1854707"/>
            <a:ext cx="89916" cy="89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640579" y="2424683"/>
            <a:ext cx="89916" cy="91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5455920" y="3159251"/>
            <a:ext cx="91440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761988" y="2996183"/>
            <a:ext cx="94488" cy="92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9" name="object 399"/>
          <p:cNvGrpSpPr/>
          <p:nvPr/>
        </p:nvGrpSpPr>
        <p:grpSpPr>
          <a:xfrm>
            <a:off x="6435852" y="3730752"/>
            <a:ext cx="90170" cy="91440"/>
            <a:chOff x="6435852" y="3730752"/>
            <a:chExt cx="90170" cy="91440"/>
          </a:xfrm>
        </p:grpSpPr>
        <p:sp>
          <p:nvSpPr>
            <p:cNvPr id="400" name="object 400"/>
            <p:cNvSpPr/>
            <p:nvPr/>
          </p:nvSpPr>
          <p:spPr>
            <a:xfrm>
              <a:off x="6440424" y="3735324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40386" y="0"/>
                  </a:moveTo>
                  <a:lnTo>
                    <a:pt x="24645" y="3232"/>
                  </a:lnTo>
                  <a:lnTo>
                    <a:pt x="11811" y="12049"/>
                  </a:lnTo>
                  <a:lnTo>
                    <a:pt x="3167" y="25128"/>
                  </a:lnTo>
                  <a:lnTo>
                    <a:pt x="0" y="41148"/>
                  </a:lnTo>
                  <a:lnTo>
                    <a:pt x="3167" y="57167"/>
                  </a:lnTo>
                  <a:lnTo>
                    <a:pt x="11811" y="70246"/>
                  </a:lnTo>
                  <a:lnTo>
                    <a:pt x="24645" y="79063"/>
                  </a:lnTo>
                  <a:lnTo>
                    <a:pt x="40386" y="82295"/>
                  </a:lnTo>
                  <a:lnTo>
                    <a:pt x="56126" y="79063"/>
                  </a:lnTo>
                  <a:lnTo>
                    <a:pt x="68961" y="70246"/>
                  </a:lnTo>
                  <a:lnTo>
                    <a:pt x="77604" y="57167"/>
                  </a:lnTo>
                  <a:lnTo>
                    <a:pt x="80772" y="41148"/>
                  </a:lnTo>
                  <a:lnTo>
                    <a:pt x="77604" y="25128"/>
                  </a:lnTo>
                  <a:lnTo>
                    <a:pt x="68960" y="12049"/>
                  </a:lnTo>
                  <a:lnTo>
                    <a:pt x="56126" y="3232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440424" y="3735324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0" y="41148"/>
                  </a:moveTo>
                  <a:lnTo>
                    <a:pt x="3167" y="25128"/>
                  </a:lnTo>
                  <a:lnTo>
                    <a:pt x="11811" y="12049"/>
                  </a:lnTo>
                  <a:lnTo>
                    <a:pt x="24645" y="3232"/>
                  </a:lnTo>
                  <a:lnTo>
                    <a:pt x="40386" y="0"/>
                  </a:lnTo>
                  <a:lnTo>
                    <a:pt x="56126" y="3232"/>
                  </a:lnTo>
                  <a:lnTo>
                    <a:pt x="68960" y="12049"/>
                  </a:lnTo>
                  <a:lnTo>
                    <a:pt x="77604" y="25128"/>
                  </a:lnTo>
                  <a:lnTo>
                    <a:pt x="80772" y="41148"/>
                  </a:lnTo>
                  <a:lnTo>
                    <a:pt x="77604" y="57167"/>
                  </a:lnTo>
                  <a:lnTo>
                    <a:pt x="68961" y="70246"/>
                  </a:lnTo>
                  <a:lnTo>
                    <a:pt x="56126" y="79063"/>
                  </a:lnTo>
                  <a:lnTo>
                    <a:pt x="40386" y="82295"/>
                  </a:lnTo>
                  <a:lnTo>
                    <a:pt x="24645" y="79063"/>
                  </a:lnTo>
                  <a:lnTo>
                    <a:pt x="11811" y="70246"/>
                  </a:lnTo>
                  <a:lnTo>
                    <a:pt x="3167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2" name="object 402"/>
          <p:cNvSpPr/>
          <p:nvPr/>
        </p:nvSpPr>
        <p:spPr>
          <a:xfrm>
            <a:off x="6516623" y="3893820"/>
            <a:ext cx="91440" cy="91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761988" y="2343911"/>
            <a:ext cx="94488" cy="929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005828" y="2589276"/>
            <a:ext cx="94488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598919" y="1935479"/>
            <a:ext cx="94487" cy="92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825240" y="1609344"/>
            <a:ext cx="92964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008376" y="1200911"/>
            <a:ext cx="94488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497579" y="548640"/>
            <a:ext cx="91440" cy="91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005828" y="1528572"/>
            <a:ext cx="94488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516623" y="1120139"/>
            <a:ext cx="91440" cy="929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251192" y="874775"/>
            <a:ext cx="91439" cy="929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925056" y="1037844"/>
            <a:ext cx="89916" cy="91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761988" y="548640"/>
            <a:ext cx="94488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557259" y="2424683"/>
            <a:ext cx="89916" cy="91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83395" y="2017776"/>
            <a:ext cx="92964" cy="899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535668" y="2343911"/>
            <a:ext cx="91439" cy="92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7" name="object 417"/>
          <p:cNvGrpSpPr/>
          <p:nvPr/>
        </p:nvGrpSpPr>
        <p:grpSpPr>
          <a:xfrm>
            <a:off x="9372600" y="2670048"/>
            <a:ext cx="90170" cy="91440"/>
            <a:chOff x="9372600" y="2670048"/>
            <a:chExt cx="90170" cy="91440"/>
          </a:xfrm>
        </p:grpSpPr>
        <p:sp>
          <p:nvSpPr>
            <p:cNvPr id="418" name="object 418"/>
            <p:cNvSpPr/>
            <p:nvPr/>
          </p:nvSpPr>
          <p:spPr>
            <a:xfrm>
              <a:off x="9377172" y="2674620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40385" y="0"/>
                  </a:moveTo>
                  <a:lnTo>
                    <a:pt x="24645" y="3232"/>
                  </a:lnTo>
                  <a:lnTo>
                    <a:pt x="11810" y="12049"/>
                  </a:lnTo>
                  <a:lnTo>
                    <a:pt x="3167" y="25128"/>
                  </a:lnTo>
                  <a:lnTo>
                    <a:pt x="0" y="41147"/>
                  </a:lnTo>
                  <a:lnTo>
                    <a:pt x="3167" y="57167"/>
                  </a:lnTo>
                  <a:lnTo>
                    <a:pt x="11810" y="70246"/>
                  </a:lnTo>
                  <a:lnTo>
                    <a:pt x="24645" y="79063"/>
                  </a:lnTo>
                  <a:lnTo>
                    <a:pt x="40385" y="82295"/>
                  </a:lnTo>
                  <a:lnTo>
                    <a:pt x="56126" y="79063"/>
                  </a:lnTo>
                  <a:lnTo>
                    <a:pt x="68960" y="70246"/>
                  </a:lnTo>
                  <a:lnTo>
                    <a:pt x="77604" y="57167"/>
                  </a:lnTo>
                  <a:lnTo>
                    <a:pt x="80772" y="41147"/>
                  </a:lnTo>
                  <a:lnTo>
                    <a:pt x="77604" y="25128"/>
                  </a:lnTo>
                  <a:lnTo>
                    <a:pt x="68960" y="12049"/>
                  </a:lnTo>
                  <a:lnTo>
                    <a:pt x="56126" y="3232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9377172" y="2674620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0" y="41147"/>
                  </a:moveTo>
                  <a:lnTo>
                    <a:pt x="3167" y="25128"/>
                  </a:lnTo>
                  <a:lnTo>
                    <a:pt x="11810" y="12049"/>
                  </a:lnTo>
                  <a:lnTo>
                    <a:pt x="24645" y="3232"/>
                  </a:lnTo>
                  <a:lnTo>
                    <a:pt x="40385" y="0"/>
                  </a:lnTo>
                  <a:lnTo>
                    <a:pt x="56126" y="3232"/>
                  </a:lnTo>
                  <a:lnTo>
                    <a:pt x="68960" y="12049"/>
                  </a:lnTo>
                  <a:lnTo>
                    <a:pt x="77604" y="25128"/>
                  </a:lnTo>
                  <a:lnTo>
                    <a:pt x="80772" y="41147"/>
                  </a:lnTo>
                  <a:lnTo>
                    <a:pt x="77604" y="57167"/>
                  </a:lnTo>
                  <a:lnTo>
                    <a:pt x="68960" y="70246"/>
                  </a:lnTo>
                  <a:lnTo>
                    <a:pt x="56126" y="79063"/>
                  </a:lnTo>
                  <a:lnTo>
                    <a:pt x="40385" y="82295"/>
                  </a:lnTo>
                  <a:lnTo>
                    <a:pt x="24645" y="79063"/>
                  </a:lnTo>
                  <a:lnTo>
                    <a:pt x="11810" y="70246"/>
                  </a:lnTo>
                  <a:lnTo>
                    <a:pt x="3167" y="57167"/>
                  </a:lnTo>
                  <a:lnTo>
                    <a:pt x="0" y="411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0" name="object 420"/>
          <p:cNvGrpSpPr/>
          <p:nvPr/>
        </p:nvGrpSpPr>
        <p:grpSpPr>
          <a:xfrm>
            <a:off x="7170419" y="1854707"/>
            <a:ext cx="93345" cy="90170"/>
            <a:chOff x="7170419" y="1854707"/>
            <a:chExt cx="93345" cy="90170"/>
          </a:xfrm>
        </p:grpSpPr>
        <p:sp>
          <p:nvSpPr>
            <p:cNvPr id="421" name="object 421"/>
            <p:cNvSpPr/>
            <p:nvPr/>
          </p:nvSpPr>
          <p:spPr>
            <a:xfrm>
              <a:off x="7174991" y="1859279"/>
              <a:ext cx="83820" cy="81280"/>
            </a:xfrm>
            <a:custGeom>
              <a:avLst/>
              <a:gdLst/>
              <a:ahLst/>
              <a:cxnLst/>
              <a:rect l="l" t="t" r="r" b="b"/>
              <a:pathLst>
                <a:path w="83820" h="81280">
                  <a:moveTo>
                    <a:pt x="41909" y="0"/>
                  </a:moveTo>
                  <a:lnTo>
                    <a:pt x="25610" y="3167"/>
                  </a:lnTo>
                  <a:lnTo>
                    <a:pt x="12287" y="11811"/>
                  </a:lnTo>
                  <a:lnTo>
                    <a:pt x="3298" y="24645"/>
                  </a:lnTo>
                  <a:lnTo>
                    <a:pt x="0" y="40386"/>
                  </a:lnTo>
                  <a:lnTo>
                    <a:pt x="3298" y="56126"/>
                  </a:lnTo>
                  <a:lnTo>
                    <a:pt x="12287" y="68961"/>
                  </a:lnTo>
                  <a:lnTo>
                    <a:pt x="25610" y="77604"/>
                  </a:lnTo>
                  <a:lnTo>
                    <a:pt x="41909" y="80772"/>
                  </a:lnTo>
                  <a:lnTo>
                    <a:pt x="58209" y="77604"/>
                  </a:lnTo>
                  <a:lnTo>
                    <a:pt x="71532" y="68961"/>
                  </a:lnTo>
                  <a:lnTo>
                    <a:pt x="80521" y="56126"/>
                  </a:lnTo>
                  <a:lnTo>
                    <a:pt x="83819" y="40386"/>
                  </a:lnTo>
                  <a:lnTo>
                    <a:pt x="80521" y="24645"/>
                  </a:lnTo>
                  <a:lnTo>
                    <a:pt x="71532" y="11811"/>
                  </a:lnTo>
                  <a:lnTo>
                    <a:pt x="58209" y="3167"/>
                  </a:lnTo>
                  <a:lnTo>
                    <a:pt x="419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7174991" y="1859279"/>
              <a:ext cx="83820" cy="81280"/>
            </a:xfrm>
            <a:custGeom>
              <a:avLst/>
              <a:gdLst/>
              <a:ahLst/>
              <a:cxnLst/>
              <a:rect l="l" t="t" r="r" b="b"/>
              <a:pathLst>
                <a:path w="83820" h="81280">
                  <a:moveTo>
                    <a:pt x="0" y="40386"/>
                  </a:moveTo>
                  <a:lnTo>
                    <a:pt x="3298" y="24645"/>
                  </a:lnTo>
                  <a:lnTo>
                    <a:pt x="12287" y="11811"/>
                  </a:lnTo>
                  <a:lnTo>
                    <a:pt x="25610" y="3167"/>
                  </a:lnTo>
                  <a:lnTo>
                    <a:pt x="41909" y="0"/>
                  </a:lnTo>
                  <a:lnTo>
                    <a:pt x="58209" y="3167"/>
                  </a:lnTo>
                  <a:lnTo>
                    <a:pt x="71532" y="11811"/>
                  </a:lnTo>
                  <a:lnTo>
                    <a:pt x="80521" y="24645"/>
                  </a:lnTo>
                  <a:lnTo>
                    <a:pt x="83819" y="40386"/>
                  </a:lnTo>
                  <a:lnTo>
                    <a:pt x="80521" y="56126"/>
                  </a:lnTo>
                  <a:lnTo>
                    <a:pt x="71532" y="68961"/>
                  </a:lnTo>
                  <a:lnTo>
                    <a:pt x="58209" y="77604"/>
                  </a:lnTo>
                  <a:lnTo>
                    <a:pt x="41909" y="80772"/>
                  </a:lnTo>
                  <a:lnTo>
                    <a:pt x="25610" y="77604"/>
                  </a:lnTo>
                  <a:lnTo>
                    <a:pt x="12287" y="68961"/>
                  </a:lnTo>
                  <a:lnTo>
                    <a:pt x="3298" y="56126"/>
                  </a:lnTo>
                  <a:lnTo>
                    <a:pt x="0" y="403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3" name="object 423"/>
          <p:cNvSpPr/>
          <p:nvPr/>
        </p:nvSpPr>
        <p:spPr>
          <a:xfrm>
            <a:off x="6598919" y="711708"/>
            <a:ext cx="94487" cy="92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049011" y="3485388"/>
            <a:ext cx="89915" cy="914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5" name="object 425"/>
          <p:cNvGrpSpPr/>
          <p:nvPr/>
        </p:nvGrpSpPr>
        <p:grpSpPr>
          <a:xfrm>
            <a:off x="6027420" y="2506979"/>
            <a:ext cx="91440" cy="91440"/>
            <a:chOff x="6027420" y="2506979"/>
            <a:chExt cx="91440" cy="91440"/>
          </a:xfrm>
        </p:grpSpPr>
        <p:sp>
          <p:nvSpPr>
            <p:cNvPr id="426" name="object 426"/>
            <p:cNvSpPr/>
            <p:nvPr/>
          </p:nvSpPr>
          <p:spPr>
            <a:xfrm>
              <a:off x="6031992" y="25115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48" y="0"/>
                  </a:move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3232" y="57167"/>
                  </a:lnTo>
                  <a:lnTo>
                    <a:pt x="12049" y="70246"/>
                  </a:lnTo>
                  <a:lnTo>
                    <a:pt x="25128" y="79063"/>
                  </a:lnTo>
                  <a:lnTo>
                    <a:pt x="41148" y="82296"/>
                  </a:lnTo>
                  <a:lnTo>
                    <a:pt x="57167" y="79063"/>
                  </a:lnTo>
                  <a:lnTo>
                    <a:pt x="70246" y="70246"/>
                  </a:lnTo>
                  <a:lnTo>
                    <a:pt x="79063" y="57167"/>
                  </a:lnTo>
                  <a:lnTo>
                    <a:pt x="82296" y="41148"/>
                  </a:lnTo>
                  <a:lnTo>
                    <a:pt x="79063" y="25128"/>
                  </a:lnTo>
                  <a:lnTo>
                    <a:pt x="70246" y="12049"/>
                  </a:lnTo>
                  <a:lnTo>
                    <a:pt x="57167" y="323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031992" y="25115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8"/>
                  </a:ln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6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8" name="object 428"/>
          <p:cNvGrpSpPr/>
          <p:nvPr/>
        </p:nvGrpSpPr>
        <p:grpSpPr>
          <a:xfrm>
            <a:off x="4395215" y="2261616"/>
            <a:ext cx="91440" cy="91440"/>
            <a:chOff x="4395215" y="2261616"/>
            <a:chExt cx="91440" cy="91440"/>
          </a:xfrm>
        </p:grpSpPr>
        <p:sp>
          <p:nvSpPr>
            <p:cNvPr id="429" name="object 429"/>
            <p:cNvSpPr/>
            <p:nvPr/>
          </p:nvSpPr>
          <p:spPr>
            <a:xfrm>
              <a:off x="4399787" y="2266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48" y="0"/>
                  </a:move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3232" y="57167"/>
                  </a:lnTo>
                  <a:lnTo>
                    <a:pt x="12049" y="70246"/>
                  </a:lnTo>
                  <a:lnTo>
                    <a:pt x="25128" y="79063"/>
                  </a:lnTo>
                  <a:lnTo>
                    <a:pt x="41148" y="82296"/>
                  </a:lnTo>
                  <a:lnTo>
                    <a:pt x="57167" y="79063"/>
                  </a:lnTo>
                  <a:lnTo>
                    <a:pt x="70246" y="70246"/>
                  </a:lnTo>
                  <a:lnTo>
                    <a:pt x="79063" y="57167"/>
                  </a:lnTo>
                  <a:lnTo>
                    <a:pt x="82296" y="41148"/>
                  </a:lnTo>
                  <a:lnTo>
                    <a:pt x="79063" y="25128"/>
                  </a:lnTo>
                  <a:lnTo>
                    <a:pt x="70246" y="12049"/>
                  </a:lnTo>
                  <a:lnTo>
                    <a:pt x="57167" y="323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399787" y="2266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8"/>
                  </a:ln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6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1" name="object 431"/>
          <p:cNvSpPr/>
          <p:nvPr/>
        </p:nvSpPr>
        <p:spPr>
          <a:xfrm>
            <a:off x="6190488" y="3813047"/>
            <a:ext cx="91439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2" name="object 432"/>
          <p:cNvGrpSpPr/>
          <p:nvPr/>
        </p:nvGrpSpPr>
        <p:grpSpPr>
          <a:xfrm>
            <a:off x="6109715" y="4219955"/>
            <a:ext cx="93345" cy="93345"/>
            <a:chOff x="6109715" y="4219955"/>
            <a:chExt cx="93345" cy="93345"/>
          </a:xfrm>
        </p:grpSpPr>
        <p:sp>
          <p:nvSpPr>
            <p:cNvPr id="433" name="object 433"/>
            <p:cNvSpPr/>
            <p:nvPr/>
          </p:nvSpPr>
          <p:spPr>
            <a:xfrm>
              <a:off x="6114287" y="4224527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41910" y="0"/>
                  </a:move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3298" y="58209"/>
                  </a:lnTo>
                  <a:lnTo>
                    <a:pt x="12287" y="71532"/>
                  </a:lnTo>
                  <a:lnTo>
                    <a:pt x="25610" y="80521"/>
                  </a:lnTo>
                  <a:lnTo>
                    <a:pt x="41910" y="83820"/>
                  </a:lnTo>
                  <a:lnTo>
                    <a:pt x="58209" y="80521"/>
                  </a:lnTo>
                  <a:lnTo>
                    <a:pt x="71532" y="71532"/>
                  </a:lnTo>
                  <a:lnTo>
                    <a:pt x="80521" y="58209"/>
                  </a:lnTo>
                  <a:lnTo>
                    <a:pt x="83820" y="41910"/>
                  </a:lnTo>
                  <a:lnTo>
                    <a:pt x="80521" y="25610"/>
                  </a:lnTo>
                  <a:lnTo>
                    <a:pt x="71532" y="12287"/>
                  </a:lnTo>
                  <a:lnTo>
                    <a:pt x="58209" y="3298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114287" y="4224527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58209" y="3298"/>
                  </a:lnTo>
                  <a:lnTo>
                    <a:pt x="71532" y="12287"/>
                  </a:lnTo>
                  <a:lnTo>
                    <a:pt x="80521" y="25610"/>
                  </a:lnTo>
                  <a:lnTo>
                    <a:pt x="83820" y="41910"/>
                  </a:lnTo>
                  <a:lnTo>
                    <a:pt x="80521" y="58209"/>
                  </a:lnTo>
                  <a:lnTo>
                    <a:pt x="71532" y="71532"/>
                  </a:lnTo>
                  <a:lnTo>
                    <a:pt x="58209" y="80521"/>
                  </a:lnTo>
                  <a:lnTo>
                    <a:pt x="41910" y="83820"/>
                  </a:lnTo>
                  <a:lnTo>
                    <a:pt x="25610" y="80521"/>
                  </a:lnTo>
                  <a:lnTo>
                    <a:pt x="12287" y="71532"/>
                  </a:lnTo>
                  <a:lnTo>
                    <a:pt x="3298" y="58209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5" name="object 435"/>
          <p:cNvSpPr/>
          <p:nvPr/>
        </p:nvSpPr>
        <p:spPr>
          <a:xfrm>
            <a:off x="6353555" y="4219955"/>
            <a:ext cx="94488" cy="92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496556" y="1691639"/>
            <a:ext cx="89916" cy="91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474964" y="1691639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8" name="object 438"/>
          <p:cNvGrpSpPr/>
          <p:nvPr/>
        </p:nvGrpSpPr>
        <p:grpSpPr>
          <a:xfrm>
            <a:off x="9453371" y="2915411"/>
            <a:ext cx="94615" cy="90170"/>
            <a:chOff x="9453371" y="2915411"/>
            <a:chExt cx="94615" cy="90170"/>
          </a:xfrm>
        </p:grpSpPr>
        <p:sp>
          <p:nvSpPr>
            <p:cNvPr id="439" name="object 439"/>
            <p:cNvSpPr/>
            <p:nvPr/>
          </p:nvSpPr>
          <p:spPr>
            <a:xfrm>
              <a:off x="9457943" y="2919983"/>
              <a:ext cx="85725" cy="81280"/>
            </a:xfrm>
            <a:custGeom>
              <a:avLst/>
              <a:gdLst/>
              <a:ahLst/>
              <a:cxnLst/>
              <a:rect l="l" t="t" r="r" b="b"/>
              <a:pathLst>
                <a:path w="85725" h="81280">
                  <a:moveTo>
                    <a:pt x="42672" y="0"/>
                  </a:moveTo>
                  <a:lnTo>
                    <a:pt x="26038" y="3167"/>
                  </a:lnTo>
                  <a:lnTo>
                    <a:pt x="12477" y="11811"/>
                  </a:lnTo>
                  <a:lnTo>
                    <a:pt x="3345" y="24645"/>
                  </a:lnTo>
                  <a:lnTo>
                    <a:pt x="0" y="40386"/>
                  </a:lnTo>
                  <a:lnTo>
                    <a:pt x="3345" y="56126"/>
                  </a:lnTo>
                  <a:lnTo>
                    <a:pt x="12477" y="68961"/>
                  </a:lnTo>
                  <a:lnTo>
                    <a:pt x="26038" y="77604"/>
                  </a:lnTo>
                  <a:lnTo>
                    <a:pt x="42672" y="80771"/>
                  </a:lnTo>
                  <a:lnTo>
                    <a:pt x="59305" y="77604"/>
                  </a:lnTo>
                  <a:lnTo>
                    <a:pt x="72866" y="68961"/>
                  </a:lnTo>
                  <a:lnTo>
                    <a:pt x="81998" y="56126"/>
                  </a:lnTo>
                  <a:lnTo>
                    <a:pt x="85344" y="40386"/>
                  </a:lnTo>
                  <a:lnTo>
                    <a:pt x="81998" y="24645"/>
                  </a:lnTo>
                  <a:lnTo>
                    <a:pt x="72866" y="11810"/>
                  </a:lnTo>
                  <a:lnTo>
                    <a:pt x="59305" y="3167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457943" y="2919983"/>
              <a:ext cx="85725" cy="81280"/>
            </a:xfrm>
            <a:custGeom>
              <a:avLst/>
              <a:gdLst/>
              <a:ahLst/>
              <a:cxnLst/>
              <a:rect l="l" t="t" r="r" b="b"/>
              <a:pathLst>
                <a:path w="85725" h="81280">
                  <a:moveTo>
                    <a:pt x="0" y="40386"/>
                  </a:moveTo>
                  <a:lnTo>
                    <a:pt x="3345" y="24645"/>
                  </a:lnTo>
                  <a:lnTo>
                    <a:pt x="12477" y="11811"/>
                  </a:lnTo>
                  <a:lnTo>
                    <a:pt x="26038" y="3167"/>
                  </a:lnTo>
                  <a:lnTo>
                    <a:pt x="42672" y="0"/>
                  </a:lnTo>
                  <a:lnTo>
                    <a:pt x="59305" y="3167"/>
                  </a:lnTo>
                  <a:lnTo>
                    <a:pt x="72866" y="11810"/>
                  </a:lnTo>
                  <a:lnTo>
                    <a:pt x="81998" y="24645"/>
                  </a:lnTo>
                  <a:lnTo>
                    <a:pt x="85344" y="40386"/>
                  </a:lnTo>
                  <a:lnTo>
                    <a:pt x="81998" y="56126"/>
                  </a:lnTo>
                  <a:lnTo>
                    <a:pt x="72866" y="68961"/>
                  </a:lnTo>
                  <a:lnTo>
                    <a:pt x="59305" y="77604"/>
                  </a:lnTo>
                  <a:lnTo>
                    <a:pt x="42672" y="80771"/>
                  </a:lnTo>
                  <a:lnTo>
                    <a:pt x="26038" y="77604"/>
                  </a:lnTo>
                  <a:lnTo>
                    <a:pt x="12477" y="68961"/>
                  </a:lnTo>
                  <a:lnTo>
                    <a:pt x="3345" y="56126"/>
                  </a:lnTo>
                  <a:lnTo>
                    <a:pt x="0" y="4038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1" name="object 441"/>
          <p:cNvSpPr/>
          <p:nvPr/>
        </p:nvSpPr>
        <p:spPr>
          <a:xfrm>
            <a:off x="9290304" y="2017776"/>
            <a:ext cx="94488" cy="89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2" name="object 442"/>
          <p:cNvGrpSpPr/>
          <p:nvPr/>
        </p:nvGrpSpPr>
        <p:grpSpPr>
          <a:xfrm>
            <a:off x="6190488" y="4465320"/>
            <a:ext cx="91440" cy="90170"/>
            <a:chOff x="6190488" y="4465320"/>
            <a:chExt cx="91440" cy="90170"/>
          </a:xfrm>
        </p:grpSpPr>
        <p:sp>
          <p:nvSpPr>
            <p:cNvPr id="443" name="object 443"/>
            <p:cNvSpPr/>
            <p:nvPr/>
          </p:nvSpPr>
          <p:spPr>
            <a:xfrm>
              <a:off x="6195060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41148" y="0"/>
                  </a:moveTo>
                  <a:lnTo>
                    <a:pt x="25128" y="3167"/>
                  </a:lnTo>
                  <a:lnTo>
                    <a:pt x="12049" y="11810"/>
                  </a:lnTo>
                  <a:lnTo>
                    <a:pt x="3232" y="24645"/>
                  </a:lnTo>
                  <a:lnTo>
                    <a:pt x="0" y="40385"/>
                  </a:lnTo>
                  <a:lnTo>
                    <a:pt x="3232" y="56126"/>
                  </a:lnTo>
                  <a:lnTo>
                    <a:pt x="12049" y="68960"/>
                  </a:lnTo>
                  <a:lnTo>
                    <a:pt x="25128" y="77604"/>
                  </a:lnTo>
                  <a:lnTo>
                    <a:pt x="41148" y="80771"/>
                  </a:lnTo>
                  <a:lnTo>
                    <a:pt x="57167" y="77604"/>
                  </a:lnTo>
                  <a:lnTo>
                    <a:pt x="70246" y="68960"/>
                  </a:lnTo>
                  <a:lnTo>
                    <a:pt x="79063" y="56126"/>
                  </a:lnTo>
                  <a:lnTo>
                    <a:pt x="82295" y="40385"/>
                  </a:lnTo>
                  <a:lnTo>
                    <a:pt x="79063" y="24645"/>
                  </a:lnTo>
                  <a:lnTo>
                    <a:pt x="70246" y="11810"/>
                  </a:lnTo>
                  <a:lnTo>
                    <a:pt x="57167" y="3167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195060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0" y="40385"/>
                  </a:moveTo>
                  <a:lnTo>
                    <a:pt x="3232" y="24645"/>
                  </a:lnTo>
                  <a:lnTo>
                    <a:pt x="12049" y="11810"/>
                  </a:lnTo>
                  <a:lnTo>
                    <a:pt x="25128" y="3167"/>
                  </a:lnTo>
                  <a:lnTo>
                    <a:pt x="41148" y="0"/>
                  </a:lnTo>
                  <a:lnTo>
                    <a:pt x="57167" y="3167"/>
                  </a:lnTo>
                  <a:lnTo>
                    <a:pt x="70246" y="11810"/>
                  </a:lnTo>
                  <a:lnTo>
                    <a:pt x="79063" y="24645"/>
                  </a:lnTo>
                  <a:lnTo>
                    <a:pt x="82295" y="40385"/>
                  </a:lnTo>
                  <a:lnTo>
                    <a:pt x="79063" y="56126"/>
                  </a:lnTo>
                  <a:lnTo>
                    <a:pt x="70246" y="68960"/>
                  </a:lnTo>
                  <a:lnTo>
                    <a:pt x="57167" y="77604"/>
                  </a:lnTo>
                  <a:lnTo>
                    <a:pt x="41148" y="80771"/>
                  </a:lnTo>
                  <a:lnTo>
                    <a:pt x="25128" y="77604"/>
                  </a:lnTo>
                  <a:lnTo>
                    <a:pt x="12049" y="68960"/>
                  </a:lnTo>
                  <a:lnTo>
                    <a:pt x="3232" y="56126"/>
                  </a:lnTo>
                  <a:lnTo>
                    <a:pt x="0" y="4038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5" name="object 445"/>
          <p:cNvSpPr/>
          <p:nvPr/>
        </p:nvSpPr>
        <p:spPr>
          <a:xfrm>
            <a:off x="5212079" y="6015228"/>
            <a:ext cx="89916" cy="914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6" name="object 446"/>
          <p:cNvGrpSpPr/>
          <p:nvPr/>
        </p:nvGrpSpPr>
        <p:grpSpPr>
          <a:xfrm>
            <a:off x="7577328" y="4219955"/>
            <a:ext cx="94615" cy="93345"/>
            <a:chOff x="7577328" y="4219955"/>
            <a:chExt cx="94615" cy="93345"/>
          </a:xfrm>
        </p:grpSpPr>
        <p:sp>
          <p:nvSpPr>
            <p:cNvPr id="447" name="object 447"/>
            <p:cNvSpPr/>
            <p:nvPr/>
          </p:nvSpPr>
          <p:spPr>
            <a:xfrm>
              <a:off x="7581900" y="4224527"/>
              <a:ext cx="85725" cy="83820"/>
            </a:xfrm>
            <a:custGeom>
              <a:avLst/>
              <a:gdLst/>
              <a:ahLst/>
              <a:cxnLst/>
              <a:rect l="l" t="t" r="r" b="b"/>
              <a:pathLst>
                <a:path w="85725" h="83820">
                  <a:moveTo>
                    <a:pt x="42672" y="0"/>
                  </a:moveTo>
                  <a:lnTo>
                    <a:pt x="26038" y="3298"/>
                  </a:lnTo>
                  <a:lnTo>
                    <a:pt x="12477" y="12287"/>
                  </a:lnTo>
                  <a:lnTo>
                    <a:pt x="3345" y="25610"/>
                  </a:lnTo>
                  <a:lnTo>
                    <a:pt x="0" y="41910"/>
                  </a:lnTo>
                  <a:lnTo>
                    <a:pt x="3345" y="58209"/>
                  </a:lnTo>
                  <a:lnTo>
                    <a:pt x="12477" y="71532"/>
                  </a:lnTo>
                  <a:lnTo>
                    <a:pt x="26038" y="80521"/>
                  </a:lnTo>
                  <a:lnTo>
                    <a:pt x="42672" y="83820"/>
                  </a:lnTo>
                  <a:lnTo>
                    <a:pt x="59305" y="80521"/>
                  </a:lnTo>
                  <a:lnTo>
                    <a:pt x="72866" y="71532"/>
                  </a:lnTo>
                  <a:lnTo>
                    <a:pt x="81998" y="58209"/>
                  </a:lnTo>
                  <a:lnTo>
                    <a:pt x="85344" y="41910"/>
                  </a:lnTo>
                  <a:lnTo>
                    <a:pt x="81998" y="25610"/>
                  </a:lnTo>
                  <a:lnTo>
                    <a:pt x="72866" y="12287"/>
                  </a:lnTo>
                  <a:lnTo>
                    <a:pt x="59305" y="3298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7581900" y="4224527"/>
              <a:ext cx="85725" cy="83820"/>
            </a:xfrm>
            <a:custGeom>
              <a:avLst/>
              <a:gdLst/>
              <a:ahLst/>
              <a:cxnLst/>
              <a:rect l="l" t="t" r="r" b="b"/>
              <a:pathLst>
                <a:path w="85725" h="83820">
                  <a:moveTo>
                    <a:pt x="0" y="41910"/>
                  </a:moveTo>
                  <a:lnTo>
                    <a:pt x="3345" y="25610"/>
                  </a:lnTo>
                  <a:lnTo>
                    <a:pt x="12477" y="12287"/>
                  </a:lnTo>
                  <a:lnTo>
                    <a:pt x="26038" y="3298"/>
                  </a:lnTo>
                  <a:lnTo>
                    <a:pt x="42672" y="0"/>
                  </a:lnTo>
                  <a:lnTo>
                    <a:pt x="59305" y="3298"/>
                  </a:lnTo>
                  <a:lnTo>
                    <a:pt x="72866" y="12287"/>
                  </a:lnTo>
                  <a:lnTo>
                    <a:pt x="81998" y="25610"/>
                  </a:lnTo>
                  <a:lnTo>
                    <a:pt x="85344" y="41910"/>
                  </a:lnTo>
                  <a:lnTo>
                    <a:pt x="81998" y="58209"/>
                  </a:lnTo>
                  <a:lnTo>
                    <a:pt x="72866" y="71532"/>
                  </a:lnTo>
                  <a:lnTo>
                    <a:pt x="59305" y="80521"/>
                  </a:lnTo>
                  <a:lnTo>
                    <a:pt x="42672" y="83820"/>
                  </a:lnTo>
                  <a:lnTo>
                    <a:pt x="26038" y="80521"/>
                  </a:lnTo>
                  <a:lnTo>
                    <a:pt x="12477" y="71532"/>
                  </a:lnTo>
                  <a:lnTo>
                    <a:pt x="3345" y="58209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9" name="object 449"/>
          <p:cNvSpPr/>
          <p:nvPr/>
        </p:nvSpPr>
        <p:spPr>
          <a:xfrm>
            <a:off x="8066531" y="5117591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455920" y="6341364"/>
            <a:ext cx="9144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3171444" y="2833116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3662171" y="2833116"/>
            <a:ext cx="92963" cy="914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579876" y="2670048"/>
            <a:ext cx="91440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4" name="object 454"/>
          <p:cNvGrpSpPr/>
          <p:nvPr/>
        </p:nvGrpSpPr>
        <p:grpSpPr>
          <a:xfrm>
            <a:off x="4966715" y="3648455"/>
            <a:ext cx="91440" cy="91440"/>
            <a:chOff x="4966715" y="3648455"/>
            <a:chExt cx="91440" cy="91440"/>
          </a:xfrm>
        </p:grpSpPr>
        <p:sp>
          <p:nvSpPr>
            <p:cNvPr id="455" name="object 455"/>
            <p:cNvSpPr/>
            <p:nvPr/>
          </p:nvSpPr>
          <p:spPr>
            <a:xfrm>
              <a:off x="4971287" y="365302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48" y="0"/>
                  </a:move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3232" y="57167"/>
                  </a:lnTo>
                  <a:lnTo>
                    <a:pt x="12049" y="70246"/>
                  </a:lnTo>
                  <a:lnTo>
                    <a:pt x="25128" y="79063"/>
                  </a:lnTo>
                  <a:lnTo>
                    <a:pt x="41148" y="82296"/>
                  </a:lnTo>
                  <a:lnTo>
                    <a:pt x="57167" y="79063"/>
                  </a:lnTo>
                  <a:lnTo>
                    <a:pt x="70246" y="70246"/>
                  </a:lnTo>
                  <a:lnTo>
                    <a:pt x="79063" y="57167"/>
                  </a:lnTo>
                  <a:lnTo>
                    <a:pt x="82296" y="41148"/>
                  </a:lnTo>
                  <a:lnTo>
                    <a:pt x="79063" y="25128"/>
                  </a:lnTo>
                  <a:lnTo>
                    <a:pt x="70246" y="12049"/>
                  </a:lnTo>
                  <a:lnTo>
                    <a:pt x="57167" y="323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971287" y="365302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8"/>
                  </a:ln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6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7" name="object 457"/>
          <p:cNvSpPr/>
          <p:nvPr/>
        </p:nvSpPr>
        <p:spPr>
          <a:xfrm>
            <a:off x="5701284" y="3485388"/>
            <a:ext cx="94488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212079" y="957072"/>
            <a:ext cx="89916" cy="89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292852" y="3567684"/>
            <a:ext cx="94487" cy="92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640579" y="1363980"/>
            <a:ext cx="89916" cy="914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558284" y="3567684"/>
            <a:ext cx="91440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618988" y="2506979"/>
            <a:ext cx="91439" cy="914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455920" y="1691639"/>
            <a:ext cx="91440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292852" y="1935479"/>
            <a:ext cx="94487" cy="929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618988" y="2098548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927604" y="467868"/>
            <a:ext cx="89916" cy="91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764535" y="794004"/>
            <a:ext cx="89916" cy="89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742944" y="711708"/>
            <a:ext cx="91440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253740" y="1446275"/>
            <a:ext cx="94487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803647" y="3159251"/>
            <a:ext cx="91439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1" name="object 471"/>
          <p:cNvGrpSpPr/>
          <p:nvPr/>
        </p:nvGrpSpPr>
        <p:grpSpPr>
          <a:xfrm>
            <a:off x="6435852" y="3322320"/>
            <a:ext cx="90170" cy="91440"/>
            <a:chOff x="6435852" y="3322320"/>
            <a:chExt cx="90170" cy="91440"/>
          </a:xfrm>
        </p:grpSpPr>
        <p:sp>
          <p:nvSpPr>
            <p:cNvPr id="472" name="object 472"/>
            <p:cNvSpPr/>
            <p:nvPr/>
          </p:nvSpPr>
          <p:spPr>
            <a:xfrm>
              <a:off x="6440424" y="3326892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40386" y="0"/>
                  </a:moveTo>
                  <a:lnTo>
                    <a:pt x="24645" y="3232"/>
                  </a:lnTo>
                  <a:lnTo>
                    <a:pt x="11811" y="12049"/>
                  </a:lnTo>
                  <a:lnTo>
                    <a:pt x="3167" y="25128"/>
                  </a:lnTo>
                  <a:lnTo>
                    <a:pt x="0" y="41148"/>
                  </a:lnTo>
                  <a:lnTo>
                    <a:pt x="3167" y="57167"/>
                  </a:lnTo>
                  <a:lnTo>
                    <a:pt x="11811" y="70246"/>
                  </a:lnTo>
                  <a:lnTo>
                    <a:pt x="24645" y="79063"/>
                  </a:lnTo>
                  <a:lnTo>
                    <a:pt x="40386" y="82296"/>
                  </a:lnTo>
                  <a:lnTo>
                    <a:pt x="56126" y="79063"/>
                  </a:lnTo>
                  <a:lnTo>
                    <a:pt x="68961" y="70246"/>
                  </a:lnTo>
                  <a:lnTo>
                    <a:pt x="77604" y="57167"/>
                  </a:lnTo>
                  <a:lnTo>
                    <a:pt x="80772" y="41148"/>
                  </a:lnTo>
                  <a:lnTo>
                    <a:pt x="77604" y="25128"/>
                  </a:lnTo>
                  <a:lnTo>
                    <a:pt x="68960" y="12049"/>
                  </a:lnTo>
                  <a:lnTo>
                    <a:pt x="56126" y="3232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40424" y="3326892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0" y="41148"/>
                  </a:moveTo>
                  <a:lnTo>
                    <a:pt x="3167" y="25128"/>
                  </a:lnTo>
                  <a:lnTo>
                    <a:pt x="11811" y="12049"/>
                  </a:lnTo>
                  <a:lnTo>
                    <a:pt x="24645" y="3232"/>
                  </a:lnTo>
                  <a:lnTo>
                    <a:pt x="40386" y="0"/>
                  </a:lnTo>
                  <a:lnTo>
                    <a:pt x="56126" y="3232"/>
                  </a:lnTo>
                  <a:lnTo>
                    <a:pt x="68960" y="12049"/>
                  </a:lnTo>
                  <a:lnTo>
                    <a:pt x="77604" y="25128"/>
                  </a:lnTo>
                  <a:lnTo>
                    <a:pt x="80772" y="41148"/>
                  </a:lnTo>
                  <a:lnTo>
                    <a:pt x="77604" y="57167"/>
                  </a:lnTo>
                  <a:lnTo>
                    <a:pt x="68961" y="70246"/>
                  </a:lnTo>
                  <a:lnTo>
                    <a:pt x="56126" y="79063"/>
                  </a:lnTo>
                  <a:lnTo>
                    <a:pt x="40386" y="82296"/>
                  </a:lnTo>
                  <a:lnTo>
                    <a:pt x="24645" y="79063"/>
                  </a:lnTo>
                  <a:lnTo>
                    <a:pt x="11811" y="70246"/>
                  </a:lnTo>
                  <a:lnTo>
                    <a:pt x="3167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4" name="object 474"/>
          <p:cNvGrpSpPr/>
          <p:nvPr/>
        </p:nvGrpSpPr>
        <p:grpSpPr>
          <a:xfrm>
            <a:off x="6190488" y="3322320"/>
            <a:ext cx="91440" cy="91440"/>
            <a:chOff x="6190488" y="3322320"/>
            <a:chExt cx="91440" cy="91440"/>
          </a:xfrm>
        </p:grpSpPr>
        <p:sp>
          <p:nvSpPr>
            <p:cNvPr id="475" name="object 475"/>
            <p:cNvSpPr/>
            <p:nvPr/>
          </p:nvSpPr>
          <p:spPr>
            <a:xfrm>
              <a:off x="6195060" y="3326892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48" y="0"/>
                  </a:move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3232" y="57167"/>
                  </a:lnTo>
                  <a:lnTo>
                    <a:pt x="12049" y="70246"/>
                  </a:lnTo>
                  <a:lnTo>
                    <a:pt x="25128" y="79063"/>
                  </a:lnTo>
                  <a:lnTo>
                    <a:pt x="41148" y="82296"/>
                  </a:lnTo>
                  <a:lnTo>
                    <a:pt x="57167" y="79063"/>
                  </a:lnTo>
                  <a:lnTo>
                    <a:pt x="70246" y="70246"/>
                  </a:lnTo>
                  <a:lnTo>
                    <a:pt x="79063" y="57167"/>
                  </a:lnTo>
                  <a:lnTo>
                    <a:pt x="82295" y="41148"/>
                  </a:lnTo>
                  <a:lnTo>
                    <a:pt x="79063" y="25128"/>
                  </a:lnTo>
                  <a:lnTo>
                    <a:pt x="70246" y="12049"/>
                  </a:lnTo>
                  <a:lnTo>
                    <a:pt x="57167" y="323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195060" y="3326892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5" y="41148"/>
                  </a:ln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6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7" name="object 477"/>
          <p:cNvSpPr/>
          <p:nvPr/>
        </p:nvSpPr>
        <p:spPr>
          <a:xfrm>
            <a:off x="6435852" y="2506979"/>
            <a:ext cx="89916" cy="914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598919" y="2752344"/>
            <a:ext cx="94487" cy="914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251192" y="1283208"/>
            <a:ext cx="91439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7088123" y="467868"/>
            <a:ext cx="91440" cy="91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435852" y="385572"/>
            <a:ext cx="89916" cy="914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598919" y="222504"/>
            <a:ext cx="94487" cy="899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190488" y="711708"/>
            <a:ext cx="91439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 txBox="1">
            <a:spLocks noGrp="1"/>
          </p:cNvSpPr>
          <p:nvPr>
            <p:ph type="title"/>
          </p:nvPr>
        </p:nvSpPr>
        <p:spPr>
          <a:xfrm>
            <a:off x="2136394" y="4674870"/>
            <a:ext cx="21609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Each point is a  local</a:t>
            </a:r>
            <a:r>
              <a:rPr sz="2400" spc="-25" dirty="0"/>
              <a:t> </a:t>
            </a:r>
            <a:r>
              <a:rPr sz="2400" spc="-5" dirty="0"/>
              <a:t>descriptor,</a:t>
            </a:r>
            <a:endParaRPr sz="2400"/>
          </a:p>
        </p:txBody>
      </p:sp>
      <p:sp>
        <p:nvSpPr>
          <p:cNvPr id="486" name="object 4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38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2136394" y="5406644"/>
            <a:ext cx="227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e.g. SIFT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vector.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9079" y="3078479"/>
            <a:ext cx="94488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62171" y="3241548"/>
            <a:ext cx="92963" cy="89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32147" y="2915411"/>
            <a:ext cx="91439" cy="89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5215" y="2752344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2147" y="3241548"/>
            <a:ext cx="91439" cy="89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9876" y="1446275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69079" y="2180844"/>
            <a:ext cx="94488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5147" y="5362955"/>
            <a:ext cx="89915" cy="89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29784" y="5526023"/>
            <a:ext cx="94488" cy="89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8988" y="5443728"/>
            <a:ext cx="91439" cy="92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5280659"/>
            <a:ext cx="94488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8215" y="4954523"/>
            <a:ext cx="94488" cy="91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82055" y="4628388"/>
            <a:ext cx="91440" cy="929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9715" y="4791455"/>
            <a:ext cx="92964" cy="92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8215" y="4139184"/>
            <a:ext cx="94488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8988" y="4383023"/>
            <a:ext cx="91439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98919" y="4791455"/>
            <a:ext cx="94487" cy="92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272784" y="4546091"/>
            <a:ext cx="90170" cy="91440"/>
            <a:chOff x="6272784" y="4546091"/>
            <a:chExt cx="90170" cy="91440"/>
          </a:xfrm>
        </p:grpSpPr>
        <p:sp>
          <p:nvSpPr>
            <p:cNvPr id="20" name="object 20"/>
            <p:cNvSpPr/>
            <p:nvPr/>
          </p:nvSpPr>
          <p:spPr>
            <a:xfrm>
              <a:off x="6277356" y="4550663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40386" y="0"/>
                  </a:moveTo>
                  <a:lnTo>
                    <a:pt x="24645" y="3232"/>
                  </a:lnTo>
                  <a:lnTo>
                    <a:pt x="11811" y="12049"/>
                  </a:lnTo>
                  <a:lnTo>
                    <a:pt x="3167" y="25128"/>
                  </a:lnTo>
                  <a:lnTo>
                    <a:pt x="0" y="41148"/>
                  </a:lnTo>
                  <a:lnTo>
                    <a:pt x="3167" y="57167"/>
                  </a:lnTo>
                  <a:lnTo>
                    <a:pt x="11811" y="70246"/>
                  </a:lnTo>
                  <a:lnTo>
                    <a:pt x="24645" y="79063"/>
                  </a:lnTo>
                  <a:lnTo>
                    <a:pt x="40386" y="82296"/>
                  </a:lnTo>
                  <a:lnTo>
                    <a:pt x="56126" y="79063"/>
                  </a:lnTo>
                  <a:lnTo>
                    <a:pt x="68961" y="70246"/>
                  </a:lnTo>
                  <a:lnTo>
                    <a:pt x="77604" y="57167"/>
                  </a:lnTo>
                  <a:lnTo>
                    <a:pt x="80772" y="41148"/>
                  </a:lnTo>
                  <a:lnTo>
                    <a:pt x="77604" y="25128"/>
                  </a:lnTo>
                  <a:lnTo>
                    <a:pt x="68961" y="12049"/>
                  </a:lnTo>
                  <a:lnTo>
                    <a:pt x="56126" y="3232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77356" y="4550663"/>
              <a:ext cx="81280" cy="82550"/>
            </a:xfrm>
            <a:custGeom>
              <a:avLst/>
              <a:gdLst/>
              <a:ahLst/>
              <a:cxnLst/>
              <a:rect l="l" t="t" r="r" b="b"/>
              <a:pathLst>
                <a:path w="81279" h="82550">
                  <a:moveTo>
                    <a:pt x="0" y="41148"/>
                  </a:moveTo>
                  <a:lnTo>
                    <a:pt x="3167" y="25128"/>
                  </a:lnTo>
                  <a:lnTo>
                    <a:pt x="11811" y="12049"/>
                  </a:lnTo>
                  <a:lnTo>
                    <a:pt x="24645" y="3232"/>
                  </a:lnTo>
                  <a:lnTo>
                    <a:pt x="40386" y="0"/>
                  </a:lnTo>
                  <a:lnTo>
                    <a:pt x="56126" y="3232"/>
                  </a:lnTo>
                  <a:lnTo>
                    <a:pt x="68961" y="12049"/>
                  </a:lnTo>
                  <a:lnTo>
                    <a:pt x="77604" y="25128"/>
                  </a:lnTo>
                  <a:lnTo>
                    <a:pt x="80772" y="41148"/>
                  </a:lnTo>
                  <a:lnTo>
                    <a:pt x="77604" y="57167"/>
                  </a:lnTo>
                  <a:lnTo>
                    <a:pt x="68961" y="70246"/>
                  </a:lnTo>
                  <a:lnTo>
                    <a:pt x="56126" y="79063"/>
                  </a:lnTo>
                  <a:lnTo>
                    <a:pt x="40386" y="82296"/>
                  </a:lnTo>
                  <a:lnTo>
                    <a:pt x="24645" y="79063"/>
                  </a:lnTo>
                  <a:lnTo>
                    <a:pt x="11811" y="70246"/>
                  </a:lnTo>
                  <a:lnTo>
                    <a:pt x="3167" y="57167"/>
                  </a:lnTo>
                  <a:lnTo>
                    <a:pt x="0" y="411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251192" y="4873752"/>
            <a:ext cx="91439" cy="89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8988" y="5932932"/>
            <a:ext cx="91439" cy="91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3647" y="5852159"/>
            <a:ext cx="91439" cy="929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92852" y="4628388"/>
            <a:ext cx="94487" cy="92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5147" y="4139184"/>
            <a:ext cx="89915" cy="89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2692" y="4791455"/>
            <a:ext cx="94487" cy="92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42759" y="4546091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03464" y="4465320"/>
            <a:ext cx="91440" cy="899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33488" y="4383023"/>
            <a:ext cx="89916" cy="929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82055" y="3813047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55920" y="3485388"/>
            <a:ext cx="91440" cy="9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95215" y="3159251"/>
            <a:ext cx="91440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7579" y="1200911"/>
            <a:ext cx="91440" cy="914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215" y="3404615"/>
            <a:ext cx="91440" cy="929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06011" y="3322320"/>
            <a:ext cx="91439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69079" y="2752344"/>
            <a:ext cx="94488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6808" y="2996183"/>
            <a:ext cx="94488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58284" y="2589276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66715" y="2915411"/>
            <a:ext cx="91440" cy="89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29784" y="2506979"/>
            <a:ext cx="94488" cy="91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3647" y="2261616"/>
            <a:ext cx="91439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40579" y="1854707"/>
            <a:ext cx="89916" cy="89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40579" y="2424683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5920" y="3159251"/>
            <a:ext cx="91440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61988" y="2996183"/>
            <a:ext cx="94488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35852" y="3730752"/>
            <a:ext cx="89916" cy="914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6623" y="3893820"/>
            <a:ext cx="91440" cy="914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14259" y="2343911"/>
            <a:ext cx="94488" cy="92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61988" y="2343911"/>
            <a:ext cx="94488" cy="92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5828" y="2589276"/>
            <a:ext cx="94488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5759" y="2343911"/>
            <a:ext cx="94488" cy="92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98919" y="1935479"/>
            <a:ext cx="94487" cy="92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25240" y="1609344"/>
            <a:ext cx="92964" cy="91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08376" y="1200911"/>
            <a:ext cx="94488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7579" y="548640"/>
            <a:ext cx="91440" cy="914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05828" y="1528572"/>
            <a:ext cx="94488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16623" y="1120139"/>
            <a:ext cx="91440" cy="929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51192" y="874775"/>
            <a:ext cx="91439" cy="929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25056" y="1037844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61988" y="548640"/>
            <a:ext cx="94488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57259" y="2424683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83395" y="2017776"/>
            <a:ext cx="92964" cy="899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35668" y="2343911"/>
            <a:ext cx="91439" cy="92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72600" y="2670048"/>
            <a:ext cx="89916" cy="91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70419" y="1854707"/>
            <a:ext cx="92963" cy="89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98919" y="711708"/>
            <a:ext cx="94487" cy="92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29600" y="2098548"/>
            <a:ext cx="94488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22692" y="2180844"/>
            <a:ext cx="94487" cy="914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49011" y="3485388"/>
            <a:ext cx="89915" cy="91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27420" y="2506979"/>
            <a:ext cx="91440" cy="914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95215" y="2261616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90488" y="3813047"/>
            <a:ext cx="91439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09715" y="4219955"/>
            <a:ext cx="92964" cy="92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53555" y="4219955"/>
            <a:ext cx="94488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59623" y="1935479"/>
            <a:ext cx="89916" cy="929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96556" y="1691639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85759" y="1935479"/>
            <a:ext cx="94488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74964" y="1691639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394192" y="2670048"/>
            <a:ext cx="92963" cy="914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53371" y="2915411"/>
            <a:ext cx="94488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0304" y="2017776"/>
            <a:ext cx="94488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6190488" y="4465320"/>
            <a:ext cx="91440" cy="90170"/>
            <a:chOff x="6190488" y="4465320"/>
            <a:chExt cx="91440" cy="90170"/>
          </a:xfrm>
        </p:grpSpPr>
        <p:sp>
          <p:nvSpPr>
            <p:cNvPr id="84" name="object 84"/>
            <p:cNvSpPr/>
            <p:nvPr/>
          </p:nvSpPr>
          <p:spPr>
            <a:xfrm>
              <a:off x="6195060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41148" y="0"/>
                  </a:moveTo>
                  <a:lnTo>
                    <a:pt x="25128" y="3167"/>
                  </a:lnTo>
                  <a:lnTo>
                    <a:pt x="12049" y="11810"/>
                  </a:lnTo>
                  <a:lnTo>
                    <a:pt x="3232" y="24645"/>
                  </a:lnTo>
                  <a:lnTo>
                    <a:pt x="0" y="40385"/>
                  </a:lnTo>
                  <a:lnTo>
                    <a:pt x="3232" y="56126"/>
                  </a:lnTo>
                  <a:lnTo>
                    <a:pt x="12049" y="68960"/>
                  </a:lnTo>
                  <a:lnTo>
                    <a:pt x="25128" y="77604"/>
                  </a:lnTo>
                  <a:lnTo>
                    <a:pt x="41148" y="80771"/>
                  </a:lnTo>
                  <a:lnTo>
                    <a:pt x="57167" y="77604"/>
                  </a:lnTo>
                  <a:lnTo>
                    <a:pt x="70246" y="68960"/>
                  </a:lnTo>
                  <a:lnTo>
                    <a:pt x="79063" y="56126"/>
                  </a:lnTo>
                  <a:lnTo>
                    <a:pt x="82295" y="40385"/>
                  </a:lnTo>
                  <a:lnTo>
                    <a:pt x="79063" y="24645"/>
                  </a:lnTo>
                  <a:lnTo>
                    <a:pt x="70246" y="11810"/>
                  </a:lnTo>
                  <a:lnTo>
                    <a:pt x="57167" y="3167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195060" y="4469892"/>
              <a:ext cx="82550" cy="81280"/>
            </a:xfrm>
            <a:custGeom>
              <a:avLst/>
              <a:gdLst/>
              <a:ahLst/>
              <a:cxnLst/>
              <a:rect l="l" t="t" r="r" b="b"/>
              <a:pathLst>
                <a:path w="82550" h="81279">
                  <a:moveTo>
                    <a:pt x="0" y="40385"/>
                  </a:moveTo>
                  <a:lnTo>
                    <a:pt x="3232" y="24645"/>
                  </a:lnTo>
                  <a:lnTo>
                    <a:pt x="12049" y="11810"/>
                  </a:lnTo>
                  <a:lnTo>
                    <a:pt x="25128" y="3167"/>
                  </a:lnTo>
                  <a:lnTo>
                    <a:pt x="41148" y="0"/>
                  </a:lnTo>
                  <a:lnTo>
                    <a:pt x="57167" y="3167"/>
                  </a:lnTo>
                  <a:lnTo>
                    <a:pt x="70246" y="11810"/>
                  </a:lnTo>
                  <a:lnTo>
                    <a:pt x="79063" y="24645"/>
                  </a:lnTo>
                  <a:lnTo>
                    <a:pt x="82295" y="40385"/>
                  </a:lnTo>
                  <a:lnTo>
                    <a:pt x="79063" y="56126"/>
                  </a:lnTo>
                  <a:lnTo>
                    <a:pt x="70246" y="68960"/>
                  </a:lnTo>
                  <a:lnTo>
                    <a:pt x="57167" y="77604"/>
                  </a:lnTo>
                  <a:lnTo>
                    <a:pt x="41148" y="80771"/>
                  </a:lnTo>
                  <a:lnTo>
                    <a:pt x="25128" y="77604"/>
                  </a:lnTo>
                  <a:lnTo>
                    <a:pt x="12049" y="68960"/>
                  </a:lnTo>
                  <a:lnTo>
                    <a:pt x="3232" y="56126"/>
                  </a:lnTo>
                  <a:lnTo>
                    <a:pt x="0" y="4038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5212079" y="6015228"/>
            <a:ext cx="89916" cy="914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577328" y="4219955"/>
            <a:ext cx="94488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66531" y="5117591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55920" y="6341364"/>
            <a:ext cx="9144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71444" y="2833116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62171" y="2833116"/>
            <a:ext cx="92963" cy="914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579876" y="2670048"/>
            <a:ext cx="91440" cy="9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66715" y="3648455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01284" y="3485388"/>
            <a:ext cx="94488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12079" y="957072"/>
            <a:ext cx="89916" cy="89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92852" y="3567684"/>
            <a:ext cx="94487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40579" y="1363980"/>
            <a:ext cx="89916" cy="914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58284" y="3567684"/>
            <a:ext cx="91440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18988" y="2506979"/>
            <a:ext cx="91439" cy="914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55920" y="1691639"/>
            <a:ext cx="91440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92852" y="1935479"/>
            <a:ext cx="94487" cy="929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18988" y="2098548"/>
            <a:ext cx="91439" cy="9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27604" y="467868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764535" y="794004"/>
            <a:ext cx="89916" cy="89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742944" y="711708"/>
            <a:ext cx="91440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53740" y="1446275"/>
            <a:ext cx="94487" cy="91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03647" y="3159251"/>
            <a:ext cx="91439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35852" y="3322320"/>
            <a:ext cx="89916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90488" y="3322320"/>
            <a:ext cx="91439" cy="9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35852" y="2506979"/>
            <a:ext cx="89916" cy="914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98919" y="2752344"/>
            <a:ext cx="94487" cy="914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51192" y="1283208"/>
            <a:ext cx="91439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88123" y="467868"/>
            <a:ext cx="91440" cy="914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35852" y="385572"/>
            <a:ext cx="89916" cy="91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98919" y="222504"/>
            <a:ext cx="94487" cy="899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90488" y="711708"/>
            <a:ext cx="91439" cy="92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3144011" y="390143"/>
            <a:ext cx="5450205" cy="4518660"/>
            <a:chOff x="3144011" y="390143"/>
            <a:chExt cx="5450205" cy="4518660"/>
          </a:xfrm>
        </p:grpSpPr>
        <p:sp>
          <p:nvSpPr>
            <p:cNvPr id="118" name="object 118"/>
            <p:cNvSpPr/>
            <p:nvPr/>
          </p:nvSpPr>
          <p:spPr>
            <a:xfrm>
              <a:off x="3176015" y="390143"/>
              <a:ext cx="5386070" cy="4486910"/>
            </a:xfrm>
            <a:custGeom>
              <a:avLst/>
              <a:gdLst/>
              <a:ahLst/>
              <a:cxnLst/>
              <a:rect l="l" t="t" r="r" b="b"/>
              <a:pathLst>
                <a:path w="5386070" h="4486910">
                  <a:moveTo>
                    <a:pt x="2692908" y="2284476"/>
                  </a:moveTo>
                  <a:lnTo>
                    <a:pt x="0" y="4486656"/>
                  </a:lnTo>
                </a:path>
                <a:path w="5386070" h="4486910">
                  <a:moveTo>
                    <a:pt x="2692908" y="2284476"/>
                  </a:moveTo>
                  <a:lnTo>
                    <a:pt x="2692908" y="0"/>
                  </a:lnTo>
                </a:path>
                <a:path w="5386070" h="4486910">
                  <a:moveTo>
                    <a:pt x="2692908" y="2284476"/>
                  </a:moveTo>
                  <a:lnTo>
                    <a:pt x="5385815" y="3997452"/>
                  </a:lnTo>
                </a:path>
              </a:pathLst>
            </a:custGeom>
            <a:ln w="64008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519927" y="4258055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87782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7782"/>
                  </a:lnTo>
                  <a:lnTo>
                    <a:pt x="119125" y="406908"/>
                  </a:lnTo>
                  <a:lnTo>
                    <a:pt x="287782" y="406908"/>
                  </a:lnTo>
                  <a:lnTo>
                    <a:pt x="406908" y="287782"/>
                  </a:lnTo>
                  <a:lnTo>
                    <a:pt x="406908" y="119126"/>
                  </a:lnTo>
                  <a:lnTo>
                    <a:pt x="287782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519927" y="4258055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0" y="119126"/>
                  </a:moveTo>
                  <a:lnTo>
                    <a:pt x="119125" y="0"/>
                  </a:lnTo>
                  <a:lnTo>
                    <a:pt x="287782" y="0"/>
                  </a:lnTo>
                  <a:lnTo>
                    <a:pt x="406908" y="119126"/>
                  </a:lnTo>
                  <a:lnTo>
                    <a:pt x="406908" y="287782"/>
                  </a:lnTo>
                  <a:lnTo>
                    <a:pt x="287782" y="406908"/>
                  </a:lnTo>
                  <a:lnTo>
                    <a:pt x="119125" y="406908"/>
                  </a:lnTo>
                  <a:lnTo>
                    <a:pt x="0" y="287782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48144" y="1807463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7782"/>
                  </a:lnTo>
                  <a:lnTo>
                    <a:pt x="119125" y="406908"/>
                  </a:lnTo>
                  <a:lnTo>
                    <a:pt x="287781" y="406908"/>
                  </a:lnTo>
                  <a:lnTo>
                    <a:pt x="406907" y="287782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248144" y="1807463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7782"/>
                  </a:lnTo>
                  <a:lnTo>
                    <a:pt x="287781" y="406908"/>
                  </a:lnTo>
                  <a:lnTo>
                    <a:pt x="119125" y="406908"/>
                  </a:lnTo>
                  <a:lnTo>
                    <a:pt x="0" y="287782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296155" y="1773935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5" h="405764">
                  <a:moveTo>
                    <a:pt x="288163" y="0"/>
                  </a:moveTo>
                  <a:lnTo>
                    <a:pt x="118745" y="0"/>
                  </a:lnTo>
                  <a:lnTo>
                    <a:pt x="0" y="118744"/>
                  </a:lnTo>
                  <a:lnTo>
                    <a:pt x="0" y="286638"/>
                  </a:lnTo>
                  <a:lnTo>
                    <a:pt x="118745" y="405384"/>
                  </a:lnTo>
                  <a:lnTo>
                    <a:pt x="288163" y="405384"/>
                  </a:lnTo>
                  <a:lnTo>
                    <a:pt x="406908" y="286638"/>
                  </a:lnTo>
                  <a:lnTo>
                    <a:pt x="406908" y="118744"/>
                  </a:lnTo>
                  <a:lnTo>
                    <a:pt x="288163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296155" y="1773935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5" h="405764">
                  <a:moveTo>
                    <a:pt x="0" y="118744"/>
                  </a:moveTo>
                  <a:lnTo>
                    <a:pt x="118745" y="0"/>
                  </a:lnTo>
                  <a:lnTo>
                    <a:pt x="288163" y="0"/>
                  </a:lnTo>
                  <a:lnTo>
                    <a:pt x="406908" y="118744"/>
                  </a:lnTo>
                  <a:lnTo>
                    <a:pt x="406908" y="286638"/>
                  </a:lnTo>
                  <a:lnTo>
                    <a:pt x="288163" y="405384"/>
                  </a:lnTo>
                  <a:lnTo>
                    <a:pt x="118745" y="405384"/>
                  </a:lnTo>
                  <a:lnTo>
                    <a:pt x="0" y="286638"/>
                  </a:lnTo>
                  <a:lnTo>
                    <a:pt x="0" y="1187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39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5735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Discussion </a:t>
            </a:r>
            <a:r>
              <a:rPr spc="-254" dirty="0"/>
              <a:t>–</a:t>
            </a:r>
            <a:r>
              <a:rPr spc="-250" dirty="0"/>
              <a:t> </a:t>
            </a:r>
            <a:r>
              <a:rPr spc="-200" dirty="0"/>
              <a:t>Think-pair-share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4535170" cy="355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Find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person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5" dirty="0">
                <a:latin typeface="Carlito"/>
                <a:cs typeface="Carlito"/>
              </a:rPr>
              <a:t>don’t</a:t>
            </a:r>
            <a:r>
              <a:rPr sz="2800" spc="9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know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Discuss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5" dirty="0">
                <a:latin typeface="Carlito"/>
                <a:cs typeface="Carlito"/>
              </a:rPr>
              <a:t>strength,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weakness, </a:t>
            </a:r>
            <a:r>
              <a:rPr sz="2400" dirty="0">
                <a:latin typeface="Carlito"/>
                <a:cs typeface="Carlito"/>
              </a:rPr>
              <a:t>and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potential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extension</a:t>
            </a:r>
            <a:endParaRPr sz="24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0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Share </a:t>
            </a:r>
            <a:r>
              <a:rPr sz="2800" spc="-5" dirty="0">
                <a:latin typeface="Carlito"/>
                <a:cs typeface="Carlito"/>
              </a:rPr>
              <a:t>with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class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86944"/>
            <a:ext cx="28454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Visual</a:t>
            </a:r>
            <a:r>
              <a:rPr spc="-300" dirty="0"/>
              <a:t> </a:t>
            </a:r>
            <a:r>
              <a:rPr spc="-200" dirty="0"/>
              <a:t>words</a:t>
            </a:r>
          </a:p>
        </p:txBody>
      </p:sp>
      <p:sp>
        <p:nvSpPr>
          <p:cNvPr id="3" name="object 3"/>
          <p:cNvSpPr/>
          <p:nvPr/>
        </p:nvSpPr>
        <p:spPr>
          <a:xfrm>
            <a:off x="2380488" y="2843783"/>
            <a:ext cx="4628388" cy="319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0190" y="5130165"/>
            <a:ext cx="20650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7870" marR="5080" indent="-725805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rlito"/>
                <a:cs typeface="Carlito"/>
              </a:rPr>
              <a:t>Descriptor’s </a:t>
            </a:r>
            <a:r>
              <a:rPr sz="2000" spc="-15" dirty="0">
                <a:latin typeface="Carlito"/>
                <a:cs typeface="Carlito"/>
              </a:rPr>
              <a:t>feature  </a:t>
            </a:r>
            <a:r>
              <a:rPr sz="2000" spc="-5" dirty="0">
                <a:latin typeface="Carlito"/>
                <a:cs typeface="Carlito"/>
              </a:rPr>
              <a:t>space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64123" y="2225039"/>
            <a:ext cx="32384" cy="32384"/>
            <a:chOff x="5564123" y="2225039"/>
            <a:chExt cx="32384" cy="32384"/>
          </a:xfrm>
        </p:grpSpPr>
        <p:sp>
          <p:nvSpPr>
            <p:cNvPr id="6" name="object 6"/>
            <p:cNvSpPr/>
            <p:nvPr/>
          </p:nvSpPr>
          <p:spPr>
            <a:xfrm>
              <a:off x="5568695" y="222961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17779" y="0"/>
                  </a:moveTo>
                  <a:lnTo>
                    <a:pt x="5079" y="0"/>
                  </a:lnTo>
                  <a:lnTo>
                    <a:pt x="0" y="5079"/>
                  </a:lnTo>
                  <a:lnTo>
                    <a:pt x="0" y="17779"/>
                  </a:lnTo>
                  <a:lnTo>
                    <a:pt x="5079" y="22860"/>
                  </a:lnTo>
                  <a:lnTo>
                    <a:pt x="17779" y="22860"/>
                  </a:lnTo>
                  <a:lnTo>
                    <a:pt x="22859" y="17779"/>
                  </a:lnTo>
                  <a:lnTo>
                    <a:pt x="22859" y="50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68695" y="222961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0" y="11429"/>
                  </a:moveTo>
                  <a:lnTo>
                    <a:pt x="0" y="5079"/>
                  </a:lnTo>
                  <a:lnTo>
                    <a:pt x="5079" y="0"/>
                  </a:lnTo>
                  <a:lnTo>
                    <a:pt x="11429" y="0"/>
                  </a:lnTo>
                  <a:lnTo>
                    <a:pt x="17779" y="0"/>
                  </a:lnTo>
                  <a:lnTo>
                    <a:pt x="22859" y="5079"/>
                  </a:lnTo>
                  <a:lnTo>
                    <a:pt x="22859" y="11429"/>
                  </a:lnTo>
                  <a:lnTo>
                    <a:pt x="22859" y="17779"/>
                  </a:lnTo>
                  <a:lnTo>
                    <a:pt x="17779" y="22860"/>
                  </a:lnTo>
                  <a:lnTo>
                    <a:pt x="11429" y="22860"/>
                  </a:lnTo>
                  <a:lnTo>
                    <a:pt x="5079" y="22860"/>
                  </a:lnTo>
                  <a:lnTo>
                    <a:pt x="0" y="17779"/>
                  </a:lnTo>
                  <a:lnTo>
                    <a:pt x="0" y="114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68895" y="3552444"/>
            <a:ext cx="32384" cy="35560"/>
            <a:chOff x="7168895" y="3552444"/>
            <a:chExt cx="32384" cy="35560"/>
          </a:xfrm>
        </p:grpSpPr>
        <p:sp>
          <p:nvSpPr>
            <p:cNvPr id="9" name="object 9"/>
            <p:cNvSpPr/>
            <p:nvPr/>
          </p:nvSpPr>
          <p:spPr>
            <a:xfrm>
              <a:off x="7173467" y="3557016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17779" y="0"/>
                  </a:moveTo>
                  <a:lnTo>
                    <a:pt x="5079" y="0"/>
                  </a:lnTo>
                  <a:lnTo>
                    <a:pt x="0" y="5842"/>
                  </a:lnTo>
                  <a:lnTo>
                    <a:pt x="0" y="20066"/>
                  </a:lnTo>
                  <a:lnTo>
                    <a:pt x="5079" y="25908"/>
                  </a:lnTo>
                  <a:lnTo>
                    <a:pt x="17779" y="25908"/>
                  </a:lnTo>
                  <a:lnTo>
                    <a:pt x="22859" y="20066"/>
                  </a:lnTo>
                  <a:lnTo>
                    <a:pt x="22859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73467" y="3557016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0" y="12954"/>
                  </a:moveTo>
                  <a:lnTo>
                    <a:pt x="0" y="5842"/>
                  </a:lnTo>
                  <a:lnTo>
                    <a:pt x="5079" y="0"/>
                  </a:lnTo>
                  <a:lnTo>
                    <a:pt x="11429" y="0"/>
                  </a:lnTo>
                  <a:lnTo>
                    <a:pt x="17779" y="0"/>
                  </a:lnTo>
                  <a:lnTo>
                    <a:pt x="22859" y="5842"/>
                  </a:lnTo>
                  <a:lnTo>
                    <a:pt x="22859" y="12954"/>
                  </a:lnTo>
                  <a:lnTo>
                    <a:pt x="22859" y="20066"/>
                  </a:lnTo>
                  <a:lnTo>
                    <a:pt x="17779" y="25908"/>
                  </a:lnTo>
                  <a:lnTo>
                    <a:pt x="11429" y="25908"/>
                  </a:lnTo>
                  <a:lnTo>
                    <a:pt x="5079" y="25908"/>
                  </a:lnTo>
                  <a:lnTo>
                    <a:pt x="0" y="20066"/>
                  </a:lnTo>
                  <a:lnTo>
                    <a:pt x="0" y="129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20128" y="3649979"/>
            <a:ext cx="58419" cy="104139"/>
            <a:chOff x="7120128" y="3649979"/>
            <a:chExt cx="58419" cy="104139"/>
          </a:xfrm>
        </p:grpSpPr>
        <p:sp>
          <p:nvSpPr>
            <p:cNvPr id="12" name="object 12"/>
            <p:cNvSpPr/>
            <p:nvPr/>
          </p:nvSpPr>
          <p:spPr>
            <a:xfrm>
              <a:off x="7124700" y="365455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779" y="0"/>
                  </a:moveTo>
                  <a:lnTo>
                    <a:pt x="5079" y="0"/>
                  </a:lnTo>
                  <a:lnTo>
                    <a:pt x="0" y="5080"/>
                  </a:lnTo>
                  <a:lnTo>
                    <a:pt x="0" y="17780"/>
                  </a:lnTo>
                  <a:lnTo>
                    <a:pt x="5079" y="22860"/>
                  </a:lnTo>
                  <a:lnTo>
                    <a:pt x="17779" y="22860"/>
                  </a:lnTo>
                  <a:lnTo>
                    <a:pt x="22859" y="17780"/>
                  </a:lnTo>
                  <a:lnTo>
                    <a:pt x="22859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24700" y="365455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0" y="11430"/>
                  </a:moveTo>
                  <a:lnTo>
                    <a:pt x="0" y="5080"/>
                  </a:lnTo>
                  <a:lnTo>
                    <a:pt x="5079" y="0"/>
                  </a:lnTo>
                  <a:lnTo>
                    <a:pt x="11429" y="0"/>
                  </a:lnTo>
                  <a:lnTo>
                    <a:pt x="17779" y="0"/>
                  </a:lnTo>
                  <a:lnTo>
                    <a:pt x="22859" y="5080"/>
                  </a:lnTo>
                  <a:lnTo>
                    <a:pt x="22859" y="11430"/>
                  </a:lnTo>
                  <a:lnTo>
                    <a:pt x="22859" y="17780"/>
                  </a:lnTo>
                  <a:lnTo>
                    <a:pt x="17779" y="22860"/>
                  </a:lnTo>
                  <a:lnTo>
                    <a:pt x="11429" y="22860"/>
                  </a:lnTo>
                  <a:lnTo>
                    <a:pt x="5079" y="22860"/>
                  </a:lnTo>
                  <a:lnTo>
                    <a:pt x="0" y="17780"/>
                  </a:lnTo>
                  <a:lnTo>
                    <a:pt x="0" y="114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47560" y="3726179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4" h="22860">
                  <a:moveTo>
                    <a:pt x="20066" y="0"/>
                  </a:moveTo>
                  <a:lnTo>
                    <a:pt x="5842" y="0"/>
                  </a:lnTo>
                  <a:lnTo>
                    <a:pt x="0" y="5080"/>
                  </a:lnTo>
                  <a:lnTo>
                    <a:pt x="0" y="17780"/>
                  </a:lnTo>
                  <a:lnTo>
                    <a:pt x="5842" y="22860"/>
                  </a:lnTo>
                  <a:lnTo>
                    <a:pt x="20066" y="22860"/>
                  </a:lnTo>
                  <a:lnTo>
                    <a:pt x="25908" y="17780"/>
                  </a:lnTo>
                  <a:lnTo>
                    <a:pt x="25908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7560" y="3726179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4" h="22860">
                  <a:moveTo>
                    <a:pt x="0" y="11430"/>
                  </a:moveTo>
                  <a:lnTo>
                    <a:pt x="0" y="5080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8" y="5080"/>
                  </a:lnTo>
                  <a:lnTo>
                    <a:pt x="25908" y="11430"/>
                  </a:lnTo>
                  <a:lnTo>
                    <a:pt x="25908" y="17780"/>
                  </a:lnTo>
                  <a:lnTo>
                    <a:pt x="20066" y="22860"/>
                  </a:lnTo>
                  <a:lnTo>
                    <a:pt x="12954" y="22860"/>
                  </a:lnTo>
                  <a:lnTo>
                    <a:pt x="5842" y="22860"/>
                  </a:lnTo>
                  <a:lnTo>
                    <a:pt x="0" y="17780"/>
                  </a:lnTo>
                  <a:lnTo>
                    <a:pt x="0" y="114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097268" y="3459479"/>
            <a:ext cx="32384" cy="32384"/>
            <a:chOff x="7097268" y="3459479"/>
            <a:chExt cx="32384" cy="32384"/>
          </a:xfrm>
        </p:grpSpPr>
        <p:sp>
          <p:nvSpPr>
            <p:cNvPr id="17" name="object 17"/>
            <p:cNvSpPr/>
            <p:nvPr/>
          </p:nvSpPr>
          <p:spPr>
            <a:xfrm>
              <a:off x="7101840" y="346405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779" y="0"/>
                  </a:moveTo>
                  <a:lnTo>
                    <a:pt x="5079" y="0"/>
                  </a:lnTo>
                  <a:lnTo>
                    <a:pt x="0" y="5080"/>
                  </a:lnTo>
                  <a:lnTo>
                    <a:pt x="0" y="17780"/>
                  </a:lnTo>
                  <a:lnTo>
                    <a:pt x="5079" y="22860"/>
                  </a:lnTo>
                  <a:lnTo>
                    <a:pt x="17779" y="22860"/>
                  </a:lnTo>
                  <a:lnTo>
                    <a:pt x="22859" y="17780"/>
                  </a:lnTo>
                  <a:lnTo>
                    <a:pt x="22859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1840" y="346405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0" y="11430"/>
                  </a:moveTo>
                  <a:lnTo>
                    <a:pt x="0" y="5080"/>
                  </a:lnTo>
                  <a:lnTo>
                    <a:pt x="5079" y="0"/>
                  </a:lnTo>
                  <a:lnTo>
                    <a:pt x="11429" y="0"/>
                  </a:lnTo>
                  <a:lnTo>
                    <a:pt x="17779" y="0"/>
                  </a:lnTo>
                  <a:lnTo>
                    <a:pt x="22859" y="5080"/>
                  </a:lnTo>
                  <a:lnTo>
                    <a:pt x="22859" y="11430"/>
                  </a:lnTo>
                  <a:lnTo>
                    <a:pt x="22859" y="17780"/>
                  </a:lnTo>
                  <a:lnTo>
                    <a:pt x="17779" y="22860"/>
                  </a:lnTo>
                  <a:lnTo>
                    <a:pt x="11429" y="22860"/>
                  </a:lnTo>
                  <a:lnTo>
                    <a:pt x="5079" y="22860"/>
                  </a:lnTo>
                  <a:lnTo>
                    <a:pt x="0" y="17780"/>
                  </a:lnTo>
                  <a:lnTo>
                    <a:pt x="0" y="114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60194" y="1186637"/>
            <a:ext cx="8452485" cy="32588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40132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Map high-dimensional </a:t>
            </a:r>
            <a:r>
              <a:rPr sz="2800" spc="-15" dirty="0">
                <a:latin typeface="Carlito"/>
                <a:cs typeface="Carlito"/>
              </a:rPr>
              <a:t>descriptors to tokens/words by  </a:t>
            </a:r>
            <a:r>
              <a:rPr sz="2800" spc="-10" dirty="0">
                <a:latin typeface="Carlito"/>
                <a:cs typeface="Carlito"/>
              </a:rPr>
              <a:t>quantizing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5" dirty="0">
                <a:latin typeface="Carlito"/>
                <a:cs typeface="Carlito"/>
              </a:rPr>
              <a:t>feature</a:t>
            </a:r>
            <a:r>
              <a:rPr sz="2800" spc="3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space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700">
              <a:latin typeface="Carlito"/>
              <a:cs typeface="Carlito"/>
            </a:endParaRPr>
          </a:p>
          <a:p>
            <a:pPr marL="5897880" marR="5080" lvl="1" indent="-231775">
              <a:lnSpc>
                <a:spcPct val="100000"/>
              </a:lnSpc>
              <a:buChar char="•"/>
              <a:tabLst>
                <a:tab pos="5898515" algn="l"/>
              </a:tabLst>
            </a:pPr>
            <a:r>
              <a:rPr sz="2400" spc="-130" dirty="0">
                <a:latin typeface="Arial"/>
                <a:cs typeface="Arial"/>
              </a:rPr>
              <a:t>Quantize </a:t>
            </a:r>
            <a:r>
              <a:rPr sz="2400" spc="-120" dirty="0">
                <a:latin typeface="Arial"/>
                <a:cs typeface="Arial"/>
              </a:rPr>
              <a:t>via  </a:t>
            </a:r>
            <a:r>
              <a:rPr sz="2400" spc="-95" dirty="0">
                <a:latin typeface="Arial"/>
                <a:cs typeface="Arial"/>
              </a:rPr>
              <a:t>clustering, </a:t>
            </a:r>
            <a:r>
              <a:rPr sz="2400" spc="-15" dirty="0">
                <a:latin typeface="Arial"/>
                <a:cs typeface="Arial"/>
              </a:rPr>
              <a:t>let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cluster  </a:t>
            </a:r>
            <a:r>
              <a:rPr sz="2400" spc="-114" dirty="0">
                <a:latin typeface="Arial"/>
                <a:cs typeface="Arial"/>
              </a:rPr>
              <a:t>centers </a:t>
            </a:r>
            <a:r>
              <a:rPr sz="2400" spc="-120" dirty="0">
                <a:latin typeface="Arial"/>
                <a:cs typeface="Arial"/>
              </a:rPr>
              <a:t>be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5897880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latin typeface="Arial"/>
                <a:cs typeface="Arial"/>
              </a:rPr>
              <a:t>prototype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“words”</a:t>
            </a:r>
            <a:endParaRPr sz="2400">
              <a:latin typeface="Arial"/>
              <a:cs typeface="Arial"/>
            </a:endParaRPr>
          </a:p>
          <a:p>
            <a:pPr marL="1460500">
              <a:lnSpc>
                <a:spcPct val="100000"/>
              </a:lnSpc>
              <a:spcBef>
                <a:spcPts val="1995"/>
              </a:spcBef>
            </a:pPr>
            <a:r>
              <a:rPr sz="1800" spc="-30" dirty="0">
                <a:solidFill>
                  <a:srgbClr val="FF0000"/>
                </a:solidFill>
                <a:latin typeface="Carlito"/>
                <a:cs typeface="Carlito"/>
              </a:rPr>
              <a:t>Word</a:t>
            </a:r>
            <a:r>
              <a:rPr sz="1800" spc="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#2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13980" y="4498670"/>
            <a:ext cx="278574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  <a:buChar char="•"/>
              <a:tabLst>
                <a:tab pos="244475" algn="l"/>
              </a:tabLst>
            </a:pPr>
            <a:r>
              <a:rPr sz="2400" spc="-95" dirty="0">
                <a:latin typeface="Arial"/>
                <a:cs typeface="Arial"/>
              </a:rPr>
              <a:t>Determine </a:t>
            </a:r>
            <a:r>
              <a:rPr sz="2400" spc="-85" dirty="0">
                <a:latin typeface="Arial"/>
                <a:cs typeface="Arial"/>
              </a:rPr>
              <a:t>which  </a:t>
            </a:r>
            <a:r>
              <a:rPr sz="2400" spc="-70" dirty="0">
                <a:latin typeface="Arial"/>
                <a:cs typeface="Arial"/>
              </a:rPr>
              <a:t>word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180" dirty="0">
                <a:latin typeface="Arial"/>
                <a:cs typeface="Arial"/>
              </a:rPr>
              <a:t>assign </a:t>
            </a:r>
            <a:r>
              <a:rPr sz="2400" spc="5" dirty="0">
                <a:latin typeface="Arial"/>
                <a:cs typeface="Arial"/>
              </a:rPr>
              <a:t>to  </a:t>
            </a:r>
            <a:r>
              <a:rPr sz="2400" spc="-160" dirty="0">
                <a:latin typeface="Arial"/>
                <a:cs typeface="Arial"/>
              </a:rPr>
              <a:t>each </a:t>
            </a:r>
            <a:r>
              <a:rPr sz="2400" spc="-105" dirty="0">
                <a:latin typeface="Arial"/>
                <a:cs typeface="Arial"/>
              </a:rPr>
              <a:t>new </a:t>
            </a:r>
            <a:r>
              <a:rPr sz="2400" spc="-140" dirty="0">
                <a:latin typeface="Arial"/>
                <a:cs typeface="Arial"/>
              </a:rPr>
              <a:t>image  </a:t>
            </a:r>
            <a:r>
              <a:rPr sz="2400" spc="-95" dirty="0">
                <a:latin typeface="Arial"/>
                <a:cs typeface="Arial"/>
              </a:rPr>
              <a:t>region </a:t>
            </a:r>
            <a:r>
              <a:rPr sz="2400" spc="-125" dirty="0">
                <a:latin typeface="Arial"/>
                <a:cs typeface="Arial"/>
              </a:rPr>
              <a:t>by </a:t>
            </a:r>
            <a:r>
              <a:rPr sz="2400" spc="-65" dirty="0">
                <a:latin typeface="Arial"/>
                <a:cs typeface="Arial"/>
              </a:rPr>
              <a:t>finding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the  </a:t>
            </a:r>
            <a:r>
              <a:rPr sz="2400" spc="-130" dirty="0">
                <a:latin typeface="Arial"/>
                <a:cs typeface="Arial"/>
              </a:rPr>
              <a:t>closest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5628" y="6328359"/>
            <a:ext cx="857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center.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00209" y="6572808"/>
            <a:ext cx="123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017" y="175006"/>
            <a:ext cx="3183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Visual</a:t>
            </a:r>
            <a:r>
              <a:rPr spc="-85" dirty="0"/>
              <a:t> </a:t>
            </a:r>
            <a:r>
              <a:rPr dirty="0"/>
              <a:t>words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230325"/>
            <a:ext cx="27241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114583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Example: each  group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patches  belongs </a:t>
            </a:r>
            <a:r>
              <a:rPr sz="2400" dirty="0">
                <a:latin typeface="Arial"/>
                <a:cs typeface="Arial"/>
              </a:rPr>
              <a:t>to the  same </a:t>
            </a:r>
            <a:r>
              <a:rPr sz="2400" spc="-5" dirty="0">
                <a:latin typeface="Arial"/>
                <a:cs typeface="Arial"/>
              </a:rPr>
              <a:t>visual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28844" y="1173480"/>
            <a:ext cx="5316220" cy="5351145"/>
            <a:chOff x="5228844" y="1173480"/>
            <a:chExt cx="5316220" cy="5351145"/>
          </a:xfrm>
        </p:grpSpPr>
        <p:sp>
          <p:nvSpPr>
            <p:cNvPr id="5" name="object 5"/>
            <p:cNvSpPr/>
            <p:nvPr/>
          </p:nvSpPr>
          <p:spPr>
            <a:xfrm>
              <a:off x="5436108" y="1232916"/>
              <a:ext cx="4940807" cy="52913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57800" y="1202436"/>
              <a:ext cx="5257800" cy="1600200"/>
            </a:xfrm>
            <a:custGeom>
              <a:avLst/>
              <a:gdLst/>
              <a:ahLst/>
              <a:cxnLst/>
              <a:rect l="l" t="t" r="r" b="b"/>
              <a:pathLst>
                <a:path w="5257800" h="1600200">
                  <a:moveTo>
                    <a:pt x="0" y="1600200"/>
                  </a:moveTo>
                  <a:lnTo>
                    <a:pt x="5257800" y="1600200"/>
                  </a:lnTo>
                  <a:lnTo>
                    <a:pt x="5257800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57912">
              <a:solidFill>
                <a:srgbClr val="292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18301" y="6532574"/>
            <a:ext cx="2877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Figure </a:t>
            </a:r>
            <a:r>
              <a:rPr sz="1200" dirty="0">
                <a:latin typeface="Trebuchet MS"/>
                <a:cs typeface="Trebuchet MS"/>
              </a:rPr>
              <a:t>from Sivic &amp; </a:t>
            </a:r>
            <a:r>
              <a:rPr sz="1200" spc="-5" dirty="0">
                <a:latin typeface="Trebuchet MS"/>
                <a:cs typeface="Trebuchet MS"/>
              </a:rPr>
              <a:t>Zisserman, ICCV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2003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55976" y="2738627"/>
            <a:ext cx="35560" cy="35560"/>
            <a:chOff x="2855976" y="2738627"/>
            <a:chExt cx="35560" cy="35560"/>
          </a:xfrm>
        </p:grpSpPr>
        <p:sp>
          <p:nvSpPr>
            <p:cNvPr id="9" name="object 9"/>
            <p:cNvSpPr/>
            <p:nvPr/>
          </p:nvSpPr>
          <p:spPr>
            <a:xfrm>
              <a:off x="2860548" y="274319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5" y="0"/>
                  </a:moveTo>
                  <a:lnTo>
                    <a:pt x="5841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841" y="25908"/>
                  </a:lnTo>
                  <a:lnTo>
                    <a:pt x="20065" y="25908"/>
                  </a:lnTo>
                  <a:lnTo>
                    <a:pt x="25907" y="20065"/>
                  </a:lnTo>
                  <a:lnTo>
                    <a:pt x="25907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0548" y="274319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1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841"/>
                  </a:lnTo>
                  <a:lnTo>
                    <a:pt x="25907" y="12953"/>
                  </a:lnTo>
                  <a:lnTo>
                    <a:pt x="25907" y="20065"/>
                  </a:lnTo>
                  <a:lnTo>
                    <a:pt x="20065" y="25908"/>
                  </a:lnTo>
                  <a:lnTo>
                    <a:pt x="12953" y="25908"/>
                  </a:lnTo>
                  <a:lnTo>
                    <a:pt x="5841" y="25908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487167" y="3314638"/>
            <a:ext cx="2521585" cy="1818639"/>
            <a:chOff x="2487167" y="3314638"/>
            <a:chExt cx="2521585" cy="1818639"/>
          </a:xfrm>
        </p:grpSpPr>
        <p:sp>
          <p:nvSpPr>
            <p:cNvPr id="12" name="object 12"/>
            <p:cNvSpPr/>
            <p:nvPr/>
          </p:nvSpPr>
          <p:spPr>
            <a:xfrm>
              <a:off x="2703575" y="391667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23" y="0"/>
                  </a:moveTo>
                  <a:lnTo>
                    <a:pt x="546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461" y="24384"/>
                  </a:lnTo>
                  <a:lnTo>
                    <a:pt x="18923" y="24384"/>
                  </a:lnTo>
                  <a:lnTo>
                    <a:pt x="24384" y="18923"/>
                  </a:lnTo>
                  <a:lnTo>
                    <a:pt x="24384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03575" y="391667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12192"/>
                  </a:moveTo>
                  <a:lnTo>
                    <a:pt x="0" y="5461"/>
                  </a:lnTo>
                  <a:lnTo>
                    <a:pt x="5461" y="0"/>
                  </a:lnTo>
                  <a:lnTo>
                    <a:pt x="12192" y="0"/>
                  </a:lnTo>
                  <a:lnTo>
                    <a:pt x="18923" y="0"/>
                  </a:lnTo>
                  <a:lnTo>
                    <a:pt x="24384" y="5461"/>
                  </a:lnTo>
                  <a:lnTo>
                    <a:pt x="24384" y="12192"/>
                  </a:lnTo>
                  <a:lnTo>
                    <a:pt x="24384" y="18923"/>
                  </a:lnTo>
                  <a:lnTo>
                    <a:pt x="18923" y="24384"/>
                  </a:lnTo>
                  <a:lnTo>
                    <a:pt x="12192" y="24384"/>
                  </a:lnTo>
                  <a:lnTo>
                    <a:pt x="546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1299" y="396849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6" y="0"/>
                  </a:moveTo>
                  <a:lnTo>
                    <a:pt x="5842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842" y="25907"/>
                  </a:lnTo>
                  <a:lnTo>
                    <a:pt x="20066" y="25907"/>
                  </a:lnTo>
                  <a:lnTo>
                    <a:pt x="25907" y="20065"/>
                  </a:lnTo>
                  <a:lnTo>
                    <a:pt x="25907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299" y="396849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1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7" y="5841"/>
                  </a:lnTo>
                  <a:lnTo>
                    <a:pt x="25907" y="12953"/>
                  </a:lnTo>
                  <a:lnTo>
                    <a:pt x="25907" y="20065"/>
                  </a:lnTo>
                  <a:lnTo>
                    <a:pt x="20066" y="25907"/>
                  </a:lnTo>
                  <a:lnTo>
                    <a:pt x="12954" y="25907"/>
                  </a:lnTo>
                  <a:lnTo>
                    <a:pt x="5842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7723" y="5024627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22478" y="0"/>
                  </a:moveTo>
                  <a:lnTo>
                    <a:pt x="6476" y="0"/>
                  </a:lnTo>
                  <a:lnTo>
                    <a:pt x="0" y="5842"/>
                  </a:lnTo>
                  <a:lnTo>
                    <a:pt x="0" y="20066"/>
                  </a:lnTo>
                  <a:lnTo>
                    <a:pt x="6476" y="25908"/>
                  </a:lnTo>
                  <a:lnTo>
                    <a:pt x="22478" y="25908"/>
                  </a:lnTo>
                  <a:lnTo>
                    <a:pt x="28955" y="20066"/>
                  </a:lnTo>
                  <a:lnTo>
                    <a:pt x="28955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7723" y="5024627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0" y="12954"/>
                  </a:moveTo>
                  <a:lnTo>
                    <a:pt x="0" y="5842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8" y="0"/>
                  </a:lnTo>
                  <a:lnTo>
                    <a:pt x="28955" y="5842"/>
                  </a:lnTo>
                  <a:lnTo>
                    <a:pt x="28955" y="12954"/>
                  </a:lnTo>
                  <a:lnTo>
                    <a:pt x="28955" y="20066"/>
                  </a:lnTo>
                  <a:lnTo>
                    <a:pt x="22478" y="25908"/>
                  </a:lnTo>
                  <a:lnTo>
                    <a:pt x="14477" y="25908"/>
                  </a:lnTo>
                  <a:lnTo>
                    <a:pt x="6476" y="25908"/>
                  </a:lnTo>
                  <a:lnTo>
                    <a:pt x="0" y="20066"/>
                  </a:lnTo>
                  <a:lnTo>
                    <a:pt x="0" y="1295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5175" y="4995672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20065" y="0"/>
                  </a:moveTo>
                  <a:lnTo>
                    <a:pt x="5841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5841" y="28955"/>
                  </a:lnTo>
                  <a:lnTo>
                    <a:pt x="20065" y="28955"/>
                  </a:lnTo>
                  <a:lnTo>
                    <a:pt x="25908" y="22478"/>
                  </a:lnTo>
                  <a:lnTo>
                    <a:pt x="25908" y="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5175" y="4995672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0" y="14477"/>
                  </a:moveTo>
                  <a:lnTo>
                    <a:pt x="0" y="6476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8" y="6476"/>
                  </a:lnTo>
                  <a:lnTo>
                    <a:pt x="25908" y="14477"/>
                  </a:lnTo>
                  <a:lnTo>
                    <a:pt x="25908" y="22478"/>
                  </a:lnTo>
                  <a:lnTo>
                    <a:pt x="20065" y="28955"/>
                  </a:lnTo>
                  <a:lnTo>
                    <a:pt x="12953" y="28955"/>
                  </a:lnTo>
                  <a:lnTo>
                    <a:pt x="5841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4619" y="383743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2479" y="0"/>
                  </a:moveTo>
                  <a:lnTo>
                    <a:pt x="6477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6477" y="24384"/>
                  </a:lnTo>
                  <a:lnTo>
                    <a:pt x="22479" y="24384"/>
                  </a:lnTo>
                  <a:lnTo>
                    <a:pt x="28956" y="18923"/>
                  </a:lnTo>
                  <a:lnTo>
                    <a:pt x="28956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74619" y="383743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0" y="12192"/>
                  </a:moveTo>
                  <a:lnTo>
                    <a:pt x="0" y="5461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5461"/>
                  </a:lnTo>
                  <a:lnTo>
                    <a:pt x="28956" y="12192"/>
                  </a:lnTo>
                  <a:lnTo>
                    <a:pt x="28956" y="18923"/>
                  </a:lnTo>
                  <a:lnTo>
                    <a:pt x="22479" y="24384"/>
                  </a:lnTo>
                  <a:lnTo>
                    <a:pt x="14478" y="24384"/>
                  </a:lnTo>
                  <a:lnTo>
                    <a:pt x="6477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7411" y="407365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9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9"/>
                  </a:lnTo>
                  <a:lnTo>
                    <a:pt x="27432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77411" y="407365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0" y="14478"/>
                  </a:moveTo>
                  <a:lnTo>
                    <a:pt x="0" y="6477"/>
                  </a:lnTo>
                  <a:lnTo>
                    <a:pt x="6096" y="0"/>
                  </a:lnTo>
                  <a:lnTo>
                    <a:pt x="13715" y="0"/>
                  </a:lnTo>
                  <a:lnTo>
                    <a:pt x="21336" y="0"/>
                  </a:lnTo>
                  <a:lnTo>
                    <a:pt x="27432" y="6477"/>
                  </a:lnTo>
                  <a:lnTo>
                    <a:pt x="27432" y="14478"/>
                  </a:lnTo>
                  <a:lnTo>
                    <a:pt x="27432" y="22479"/>
                  </a:lnTo>
                  <a:lnTo>
                    <a:pt x="21336" y="28956"/>
                  </a:lnTo>
                  <a:lnTo>
                    <a:pt x="13715" y="28956"/>
                  </a:lnTo>
                  <a:lnTo>
                    <a:pt x="6096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17647" y="3837431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17779" y="0"/>
                  </a:moveTo>
                  <a:lnTo>
                    <a:pt x="5079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079" y="24384"/>
                  </a:lnTo>
                  <a:lnTo>
                    <a:pt x="17779" y="24384"/>
                  </a:lnTo>
                  <a:lnTo>
                    <a:pt x="22859" y="18923"/>
                  </a:lnTo>
                  <a:lnTo>
                    <a:pt x="22859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17647" y="3837431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0" y="12192"/>
                  </a:moveTo>
                  <a:lnTo>
                    <a:pt x="0" y="5461"/>
                  </a:lnTo>
                  <a:lnTo>
                    <a:pt x="5079" y="0"/>
                  </a:lnTo>
                  <a:lnTo>
                    <a:pt x="11429" y="0"/>
                  </a:lnTo>
                  <a:lnTo>
                    <a:pt x="17779" y="0"/>
                  </a:lnTo>
                  <a:lnTo>
                    <a:pt x="22859" y="5461"/>
                  </a:lnTo>
                  <a:lnTo>
                    <a:pt x="22859" y="12192"/>
                  </a:lnTo>
                  <a:lnTo>
                    <a:pt x="22859" y="18923"/>
                  </a:lnTo>
                  <a:lnTo>
                    <a:pt x="17779" y="24384"/>
                  </a:lnTo>
                  <a:lnTo>
                    <a:pt x="11429" y="24384"/>
                  </a:lnTo>
                  <a:lnTo>
                    <a:pt x="5079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74619" y="3625595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22479" y="0"/>
                  </a:moveTo>
                  <a:lnTo>
                    <a:pt x="6477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6477" y="25907"/>
                  </a:lnTo>
                  <a:lnTo>
                    <a:pt x="22479" y="25907"/>
                  </a:lnTo>
                  <a:lnTo>
                    <a:pt x="28956" y="20065"/>
                  </a:lnTo>
                  <a:lnTo>
                    <a:pt x="28956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74619" y="3625595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0" y="12953"/>
                  </a:moveTo>
                  <a:lnTo>
                    <a:pt x="0" y="5841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5841"/>
                  </a:lnTo>
                  <a:lnTo>
                    <a:pt x="28956" y="12953"/>
                  </a:lnTo>
                  <a:lnTo>
                    <a:pt x="28956" y="20065"/>
                  </a:lnTo>
                  <a:lnTo>
                    <a:pt x="22479" y="25907"/>
                  </a:lnTo>
                  <a:lnTo>
                    <a:pt x="14478" y="25907"/>
                  </a:lnTo>
                  <a:lnTo>
                    <a:pt x="6477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867" y="3680459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2479" y="0"/>
                  </a:moveTo>
                  <a:lnTo>
                    <a:pt x="6476" y="0"/>
                  </a:lnTo>
                  <a:lnTo>
                    <a:pt x="0" y="5460"/>
                  </a:lnTo>
                  <a:lnTo>
                    <a:pt x="0" y="18922"/>
                  </a:lnTo>
                  <a:lnTo>
                    <a:pt x="6476" y="24383"/>
                  </a:lnTo>
                  <a:lnTo>
                    <a:pt x="22479" y="24383"/>
                  </a:lnTo>
                  <a:lnTo>
                    <a:pt x="28956" y="18922"/>
                  </a:lnTo>
                  <a:lnTo>
                    <a:pt x="28956" y="5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53867" y="3680459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0" y="12191"/>
                  </a:moveTo>
                  <a:lnTo>
                    <a:pt x="0" y="5460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9" y="0"/>
                  </a:lnTo>
                  <a:lnTo>
                    <a:pt x="28956" y="5460"/>
                  </a:lnTo>
                  <a:lnTo>
                    <a:pt x="28956" y="12191"/>
                  </a:lnTo>
                  <a:lnTo>
                    <a:pt x="28956" y="18922"/>
                  </a:lnTo>
                  <a:lnTo>
                    <a:pt x="22479" y="24383"/>
                  </a:lnTo>
                  <a:lnTo>
                    <a:pt x="14477" y="24383"/>
                  </a:lnTo>
                  <a:lnTo>
                    <a:pt x="6476" y="24383"/>
                  </a:lnTo>
                  <a:lnTo>
                    <a:pt x="0" y="18922"/>
                  </a:lnTo>
                  <a:lnTo>
                    <a:pt x="0" y="12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51503" y="381152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6" y="0"/>
                  </a:moveTo>
                  <a:lnTo>
                    <a:pt x="5842" y="0"/>
                  </a:lnTo>
                  <a:lnTo>
                    <a:pt x="0" y="5842"/>
                  </a:lnTo>
                  <a:lnTo>
                    <a:pt x="0" y="20065"/>
                  </a:lnTo>
                  <a:lnTo>
                    <a:pt x="5842" y="25907"/>
                  </a:lnTo>
                  <a:lnTo>
                    <a:pt x="20066" y="25907"/>
                  </a:lnTo>
                  <a:lnTo>
                    <a:pt x="25908" y="20065"/>
                  </a:lnTo>
                  <a:lnTo>
                    <a:pt x="25908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51503" y="381152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2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8" y="5842"/>
                  </a:lnTo>
                  <a:lnTo>
                    <a:pt x="25908" y="12953"/>
                  </a:lnTo>
                  <a:lnTo>
                    <a:pt x="25908" y="20065"/>
                  </a:lnTo>
                  <a:lnTo>
                    <a:pt x="20066" y="25907"/>
                  </a:lnTo>
                  <a:lnTo>
                    <a:pt x="12954" y="25907"/>
                  </a:lnTo>
                  <a:lnTo>
                    <a:pt x="5842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87723" y="373075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9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9"/>
                  </a:lnTo>
                  <a:lnTo>
                    <a:pt x="28955" y="6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87723" y="373075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8"/>
                  </a:moveTo>
                  <a:lnTo>
                    <a:pt x="0" y="6477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8" y="0"/>
                  </a:lnTo>
                  <a:lnTo>
                    <a:pt x="28955" y="6477"/>
                  </a:lnTo>
                  <a:lnTo>
                    <a:pt x="28955" y="14478"/>
                  </a:lnTo>
                  <a:lnTo>
                    <a:pt x="28955" y="22479"/>
                  </a:lnTo>
                  <a:lnTo>
                    <a:pt x="22478" y="28956"/>
                  </a:lnTo>
                  <a:lnTo>
                    <a:pt x="14477" y="28956"/>
                  </a:lnTo>
                  <a:lnTo>
                    <a:pt x="6476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84091" y="378256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20066" y="0"/>
                  </a:moveTo>
                  <a:lnTo>
                    <a:pt x="5842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5842" y="28955"/>
                  </a:lnTo>
                  <a:lnTo>
                    <a:pt x="20066" y="28955"/>
                  </a:lnTo>
                  <a:lnTo>
                    <a:pt x="25908" y="22478"/>
                  </a:lnTo>
                  <a:lnTo>
                    <a:pt x="25908" y="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84091" y="378256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0" y="14477"/>
                  </a:moveTo>
                  <a:lnTo>
                    <a:pt x="0" y="6476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8" y="6476"/>
                  </a:lnTo>
                  <a:lnTo>
                    <a:pt x="25908" y="14477"/>
                  </a:lnTo>
                  <a:lnTo>
                    <a:pt x="25908" y="22478"/>
                  </a:lnTo>
                  <a:lnTo>
                    <a:pt x="20066" y="28955"/>
                  </a:lnTo>
                  <a:lnTo>
                    <a:pt x="12954" y="28955"/>
                  </a:lnTo>
                  <a:lnTo>
                    <a:pt x="5842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30751" y="362559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5" y="0"/>
                  </a:moveTo>
                  <a:lnTo>
                    <a:pt x="5842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842" y="25907"/>
                  </a:lnTo>
                  <a:lnTo>
                    <a:pt x="20065" y="25907"/>
                  </a:lnTo>
                  <a:lnTo>
                    <a:pt x="25908" y="20065"/>
                  </a:lnTo>
                  <a:lnTo>
                    <a:pt x="25908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751" y="362559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1"/>
                  </a:lnTo>
                  <a:lnTo>
                    <a:pt x="5842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8" y="5841"/>
                  </a:lnTo>
                  <a:lnTo>
                    <a:pt x="25908" y="12953"/>
                  </a:lnTo>
                  <a:lnTo>
                    <a:pt x="25908" y="20065"/>
                  </a:lnTo>
                  <a:lnTo>
                    <a:pt x="20065" y="25907"/>
                  </a:lnTo>
                  <a:lnTo>
                    <a:pt x="12953" y="25907"/>
                  </a:lnTo>
                  <a:lnTo>
                    <a:pt x="5842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77411" y="3680459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6" y="0"/>
                  </a:lnTo>
                  <a:lnTo>
                    <a:pt x="0" y="5460"/>
                  </a:lnTo>
                  <a:lnTo>
                    <a:pt x="0" y="18922"/>
                  </a:lnTo>
                  <a:lnTo>
                    <a:pt x="6096" y="24383"/>
                  </a:lnTo>
                  <a:lnTo>
                    <a:pt x="21336" y="24383"/>
                  </a:lnTo>
                  <a:lnTo>
                    <a:pt x="27432" y="18922"/>
                  </a:lnTo>
                  <a:lnTo>
                    <a:pt x="27432" y="5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77411" y="3680459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0" y="12191"/>
                  </a:moveTo>
                  <a:lnTo>
                    <a:pt x="0" y="5460"/>
                  </a:lnTo>
                  <a:lnTo>
                    <a:pt x="6096" y="0"/>
                  </a:lnTo>
                  <a:lnTo>
                    <a:pt x="13715" y="0"/>
                  </a:lnTo>
                  <a:lnTo>
                    <a:pt x="21336" y="0"/>
                  </a:lnTo>
                  <a:lnTo>
                    <a:pt x="27432" y="5460"/>
                  </a:lnTo>
                  <a:lnTo>
                    <a:pt x="27432" y="12191"/>
                  </a:lnTo>
                  <a:lnTo>
                    <a:pt x="27432" y="18922"/>
                  </a:lnTo>
                  <a:lnTo>
                    <a:pt x="21336" y="24383"/>
                  </a:lnTo>
                  <a:lnTo>
                    <a:pt x="13715" y="24383"/>
                  </a:lnTo>
                  <a:lnTo>
                    <a:pt x="6096" y="24383"/>
                  </a:lnTo>
                  <a:lnTo>
                    <a:pt x="0" y="18922"/>
                  </a:lnTo>
                  <a:lnTo>
                    <a:pt x="0" y="12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52900" y="510387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23" y="0"/>
                  </a:moveTo>
                  <a:lnTo>
                    <a:pt x="546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461" y="24384"/>
                  </a:lnTo>
                  <a:lnTo>
                    <a:pt x="18923" y="24384"/>
                  </a:lnTo>
                  <a:lnTo>
                    <a:pt x="24384" y="18923"/>
                  </a:lnTo>
                  <a:lnTo>
                    <a:pt x="24384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52900" y="510387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12192"/>
                  </a:moveTo>
                  <a:lnTo>
                    <a:pt x="0" y="5461"/>
                  </a:lnTo>
                  <a:lnTo>
                    <a:pt x="5461" y="0"/>
                  </a:lnTo>
                  <a:lnTo>
                    <a:pt x="12191" y="0"/>
                  </a:lnTo>
                  <a:lnTo>
                    <a:pt x="18923" y="0"/>
                  </a:lnTo>
                  <a:lnTo>
                    <a:pt x="24384" y="5461"/>
                  </a:lnTo>
                  <a:lnTo>
                    <a:pt x="24384" y="12192"/>
                  </a:lnTo>
                  <a:lnTo>
                    <a:pt x="24384" y="18923"/>
                  </a:lnTo>
                  <a:lnTo>
                    <a:pt x="18923" y="24384"/>
                  </a:lnTo>
                  <a:lnTo>
                    <a:pt x="12191" y="24384"/>
                  </a:lnTo>
                  <a:lnTo>
                    <a:pt x="546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30879" y="37566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60" h="26035">
                  <a:moveTo>
                    <a:pt x="17780" y="0"/>
                  </a:moveTo>
                  <a:lnTo>
                    <a:pt x="5080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080" y="25907"/>
                  </a:lnTo>
                  <a:lnTo>
                    <a:pt x="17780" y="25907"/>
                  </a:lnTo>
                  <a:lnTo>
                    <a:pt x="22859" y="20065"/>
                  </a:lnTo>
                  <a:lnTo>
                    <a:pt x="22859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30879" y="3756659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60" h="26035">
                  <a:moveTo>
                    <a:pt x="0" y="12953"/>
                  </a:moveTo>
                  <a:lnTo>
                    <a:pt x="0" y="5841"/>
                  </a:lnTo>
                  <a:lnTo>
                    <a:pt x="5080" y="0"/>
                  </a:lnTo>
                  <a:lnTo>
                    <a:pt x="11430" y="0"/>
                  </a:lnTo>
                  <a:lnTo>
                    <a:pt x="17780" y="0"/>
                  </a:lnTo>
                  <a:lnTo>
                    <a:pt x="22859" y="5841"/>
                  </a:lnTo>
                  <a:lnTo>
                    <a:pt x="22859" y="12953"/>
                  </a:lnTo>
                  <a:lnTo>
                    <a:pt x="22859" y="20065"/>
                  </a:lnTo>
                  <a:lnTo>
                    <a:pt x="17780" y="25907"/>
                  </a:lnTo>
                  <a:lnTo>
                    <a:pt x="11430" y="25907"/>
                  </a:lnTo>
                  <a:lnTo>
                    <a:pt x="5080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43427" y="389077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1336" y="0"/>
                  </a:moveTo>
                  <a:lnTo>
                    <a:pt x="6096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6096" y="25907"/>
                  </a:lnTo>
                  <a:lnTo>
                    <a:pt x="21336" y="25907"/>
                  </a:lnTo>
                  <a:lnTo>
                    <a:pt x="27432" y="20065"/>
                  </a:lnTo>
                  <a:lnTo>
                    <a:pt x="27432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43427" y="389077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0" y="12953"/>
                  </a:moveTo>
                  <a:lnTo>
                    <a:pt x="0" y="5841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5841"/>
                  </a:lnTo>
                  <a:lnTo>
                    <a:pt x="27432" y="12953"/>
                  </a:lnTo>
                  <a:lnTo>
                    <a:pt x="27432" y="20065"/>
                  </a:lnTo>
                  <a:lnTo>
                    <a:pt x="21336" y="25907"/>
                  </a:lnTo>
                  <a:lnTo>
                    <a:pt x="13716" y="25907"/>
                  </a:lnTo>
                  <a:lnTo>
                    <a:pt x="6096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91739" y="3601211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20066" y="0"/>
                  </a:moveTo>
                  <a:lnTo>
                    <a:pt x="5842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842" y="24383"/>
                  </a:lnTo>
                  <a:lnTo>
                    <a:pt x="20066" y="24383"/>
                  </a:lnTo>
                  <a:lnTo>
                    <a:pt x="25908" y="18923"/>
                  </a:lnTo>
                  <a:lnTo>
                    <a:pt x="25908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91739" y="3601211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0" y="12192"/>
                  </a:moveTo>
                  <a:lnTo>
                    <a:pt x="0" y="5461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8" y="5461"/>
                  </a:lnTo>
                  <a:lnTo>
                    <a:pt x="25908" y="12192"/>
                  </a:lnTo>
                  <a:lnTo>
                    <a:pt x="25908" y="18923"/>
                  </a:lnTo>
                  <a:lnTo>
                    <a:pt x="20066" y="24383"/>
                  </a:lnTo>
                  <a:lnTo>
                    <a:pt x="12954" y="24383"/>
                  </a:lnTo>
                  <a:lnTo>
                    <a:pt x="5842" y="24383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5371" y="3916679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22478" y="0"/>
                  </a:moveTo>
                  <a:lnTo>
                    <a:pt x="6476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6476" y="24384"/>
                  </a:lnTo>
                  <a:lnTo>
                    <a:pt x="22478" y="24384"/>
                  </a:lnTo>
                  <a:lnTo>
                    <a:pt x="28955" y="18923"/>
                  </a:lnTo>
                  <a:lnTo>
                    <a:pt x="28955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95371" y="3916679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10" h="24764">
                  <a:moveTo>
                    <a:pt x="0" y="12192"/>
                  </a:moveTo>
                  <a:lnTo>
                    <a:pt x="0" y="5461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8" y="0"/>
                  </a:lnTo>
                  <a:lnTo>
                    <a:pt x="28955" y="5461"/>
                  </a:lnTo>
                  <a:lnTo>
                    <a:pt x="28955" y="12192"/>
                  </a:lnTo>
                  <a:lnTo>
                    <a:pt x="28955" y="18923"/>
                  </a:lnTo>
                  <a:lnTo>
                    <a:pt x="22478" y="24384"/>
                  </a:lnTo>
                  <a:lnTo>
                    <a:pt x="14477" y="24384"/>
                  </a:lnTo>
                  <a:lnTo>
                    <a:pt x="6476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38955" y="360121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23" y="0"/>
                  </a:moveTo>
                  <a:lnTo>
                    <a:pt x="546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461" y="24383"/>
                  </a:lnTo>
                  <a:lnTo>
                    <a:pt x="18923" y="24383"/>
                  </a:lnTo>
                  <a:lnTo>
                    <a:pt x="24384" y="18923"/>
                  </a:lnTo>
                  <a:lnTo>
                    <a:pt x="24384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38983" y="3572255"/>
              <a:ext cx="1805940" cy="1510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8955" y="360121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12192"/>
                  </a:moveTo>
                  <a:lnTo>
                    <a:pt x="0" y="5461"/>
                  </a:lnTo>
                  <a:lnTo>
                    <a:pt x="5461" y="0"/>
                  </a:lnTo>
                  <a:lnTo>
                    <a:pt x="12192" y="0"/>
                  </a:lnTo>
                  <a:lnTo>
                    <a:pt x="18923" y="0"/>
                  </a:lnTo>
                  <a:lnTo>
                    <a:pt x="24384" y="5461"/>
                  </a:lnTo>
                  <a:lnTo>
                    <a:pt x="24384" y="12192"/>
                  </a:lnTo>
                  <a:lnTo>
                    <a:pt x="24384" y="18923"/>
                  </a:lnTo>
                  <a:lnTo>
                    <a:pt x="18923" y="24383"/>
                  </a:lnTo>
                  <a:lnTo>
                    <a:pt x="12192" y="24383"/>
                  </a:lnTo>
                  <a:lnTo>
                    <a:pt x="5461" y="24383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22547" y="3512819"/>
              <a:ext cx="86868" cy="92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47871" y="3680459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20065" y="0"/>
                  </a:moveTo>
                  <a:lnTo>
                    <a:pt x="5841" y="0"/>
                  </a:lnTo>
                  <a:lnTo>
                    <a:pt x="0" y="5460"/>
                  </a:lnTo>
                  <a:lnTo>
                    <a:pt x="0" y="18922"/>
                  </a:lnTo>
                  <a:lnTo>
                    <a:pt x="5841" y="24383"/>
                  </a:lnTo>
                  <a:lnTo>
                    <a:pt x="20065" y="24383"/>
                  </a:lnTo>
                  <a:lnTo>
                    <a:pt x="25907" y="18922"/>
                  </a:lnTo>
                  <a:lnTo>
                    <a:pt x="25907" y="5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47871" y="3680459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0" y="12191"/>
                  </a:moveTo>
                  <a:lnTo>
                    <a:pt x="0" y="5460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460"/>
                  </a:lnTo>
                  <a:lnTo>
                    <a:pt x="25907" y="12191"/>
                  </a:lnTo>
                  <a:lnTo>
                    <a:pt x="25907" y="18922"/>
                  </a:lnTo>
                  <a:lnTo>
                    <a:pt x="20065" y="24383"/>
                  </a:lnTo>
                  <a:lnTo>
                    <a:pt x="12953" y="24383"/>
                  </a:lnTo>
                  <a:lnTo>
                    <a:pt x="5841" y="24383"/>
                  </a:lnTo>
                  <a:lnTo>
                    <a:pt x="0" y="18922"/>
                  </a:lnTo>
                  <a:lnTo>
                    <a:pt x="0" y="12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18075" y="4102607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20065" y="0"/>
                  </a:moveTo>
                  <a:lnTo>
                    <a:pt x="584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841" y="24384"/>
                  </a:lnTo>
                  <a:lnTo>
                    <a:pt x="20065" y="24384"/>
                  </a:lnTo>
                  <a:lnTo>
                    <a:pt x="25908" y="18923"/>
                  </a:lnTo>
                  <a:lnTo>
                    <a:pt x="25908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18075" y="4102607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0" y="12192"/>
                  </a:moveTo>
                  <a:lnTo>
                    <a:pt x="0" y="5461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8" y="5461"/>
                  </a:lnTo>
                  <a:lnTo>
                    <a:pt x="25908" y="12192"/>
                  </a:lnTo>
                  <a:lnTo>
                    <a:pt x="25908" y="18923"/>
                  </a:lnTo>
                  <a:lnTo>
                    <a:pt x="20065" y="24384"/>
                  </a:lnTo>
                  <a:lnTo>
                    <a:pt x="12953" y="24384"/>
                  </a:lnTo>
                  <a:lnTo>
                    <a:pt x="584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29911" y="4204715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4" h="29210">
                  <a:moveTo>
                    <a:pt x="18923" y="0"/>
                  </a:moveTo>
                  <a:lnTo>
                    <a:pt x="5461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5461" y="28955"/>
                  </a:lnTo>
                  <a:lnTo>
                    <a:pt x="18923" y="28955"/>
                  </a:lnTo>
                  <a:lnTo>
                    <a:pt x="24384" y="22478"/>
                  </a:lnTo>
                  <a:lnTo>
                    <a:pt x="24384" y="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29911" y="4204715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4" h="29210">
                  <a:moveTo>
                    <a:pt x="0" y="14477"/>
                  </a:moveTo>
                  <a:lnTo>
                    <a:pt x="0" y="6476"/>
                  </a:lnTo>
                  <a:lnTo>
                    <a:pt x="5461" y="0"/>
                  </a:lnTo>
                  <a:lnTo>
                    <a:pt x="12191" y="0"/>
                  </a:lnTo>
                  <a:lnTo>
                    <a:pt x="18923" y="0"/>
                  </a:lnTo>
                  <a:lnTo>
                    <a:pt x="24384" y="6476"/>
                  </a:lnTo>
                  <a:lnTo>
                    <a:pt x="24384" y="14477"/>
                  </a:lnTo>
                  <a:lnTo>
                    <a:pt x="24384" y="22478"/>
                  </a:lnTo>
                  <a:lnTo>
                    <a:pt x="18923" y="28955"/>
                  </a:lnTo>
                  <a:lnTo>
                    <a:pt x="12191" y="28955"/>
                  </a:lnTo>
                  <a:lnTo>
                    <a:pt x="5461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75047" y="431291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5" y="0"/>
                  </a:moveTo>
                  <a:lnTo>
                    <a:pt x="5841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841" y="25907"/>
                  </a:lnTo>
                  <a:lnTo>
                    <a:pt x="20065" y="25907"/>
                  </a:lnTo>
                  <a:lnTo>
                    <a:pt x="25907" y="20065"/>
                  </a:lnTo>
                  <a:lnTo>
                    <a:pt x="25907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75047" y="431291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1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841"/>
                  </a:lnTo>
                  <a:lnTo>
                    <a:pt x="25907" y="12953"/>
                  </a:lnTo>
                  <a:lnTo>
                    <a:pt x="25907" y="20065"/>
                  </a:lnTo>
                  <a:lnTo>
                    <a:pt x="20065" y="25907"/>
                  </a:lnTo>
                  <a:lnTo>
                    <a:pt x="12953" y="25907"/>
                  </a:lnTo>
                  <a:lnTo>
                    <a:pt x="5841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00955" y="4390643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22479" y="0"/>
                  </a:moveTo>
                  <a:lnTo>
                    <a:pt x="6477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6477" y="25907"/>
                  </a:lnTo>
                  <a:lnTo>
                    <a:pt x="22479" y="25907"/>
                  </a:lnTo>
                  <a:lnTo>
                    <a:pt x="28956" y="20065"/>
                  </a:lnTo>
                  <a:lnTo>
                    <a:pt x="28956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00955" y="4390643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0" y="12953"/>
                  </a:moveTo>
                  <a:lnTo>
                    <a:pt x="0" y="5841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5841"/>
                  </a:lnTo>
                  <a:lnTo>
                    <a:pt x="28956" y="12953"/>
                  </a:lnTo>
                  <a:lnTo>
                    <a:pt x="28956" y="20065"/>
                  </a:lnTo>
                  <a:lnTo>
                    <a:pt x="22479" y="25907"/>
                  </a:lnTo>
                  <a:lnTo>
                    <a:pt x="14478" y="25907"/>
                  </a:lnTo>
                  <a:lnTo>
                    <a:pt x="6477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50663" y="410260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23" y="0"/>
                  </a:moveTo>
                  <a:lnTo>
                    <a:pt x="546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461" y="24384"/>
                  </a:lnTo>
                  <a:lnTo>
                    <a:pt x="18923" y="24384"/>
                  </a:lnTo>
                  <a:lnTo>
                    <a:pt x="24384" y="18923"/>
                  </a:lnTo>
                  <a:lnTo>
                    <a:pt x="24384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50663" y="410260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12192"/>
                  </a:moveTo>
                  <a:lnTo>
                    <a:pt x="0" y="5461"/>
                  </a:lnTo>
                  <a:lnTo>
                    <a:pt x="5461" y="0"/>
                  </a:lnTo>
                  <a:lnTo>
                    <a:pt x="12191" y="0"/>
                  </a:lnTo>
                  <a:lnTo>
                    <a:pt x="18923" y="0"/>
                  </a:lnTo>
                  <a:lnTo>
                    <a:pt x="24384" y="5461"/>
                  </a:lnTo>
                  <a:lnTo>
                    <a:pt x="24384" y="12192"/>
                  </a:lnTo>
                  <a:lnTo>
                    <a:pt x="24384" y="18923"/>
                  </a:lnTo>
                  <a:lnTo>
                    <a:pt x="18923" y="24384"/>
                  </a:lnTo>
                  <a:lnTo>
                    <a:pt x="12191" y="24384"/>
                  </a:lnTo>
                  <a:lnTo>
                    <a:pt x="546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5095" y="3343594"/>
              <a:ext cx="1544955" cy="1431925"/>
            </a:xfrm>
            <a:custGeom>
              <a:avLst/>
              <a:gdLst/>
              <a:ahLst/>
              <a:cxnLst/>
              <a:rect l="l" t="t" r="r" b="b"/>
              <a:pathLst>
                <a:path w="1544954" h="1431925">
                  <a:moveTo>
                    <a:pt x="104012" y="127696"/>
                  </a:moveTo>
                  <a:lnTo>
                    <a:pt x="129245" y="93030"/>
                  </a:lnTo>
                  <a:lnTo>
                    <a:pt x="154999" y="63148"/>
                  </a:lnTo>
                  <a:lnTo>
                    <a:pt x="213197" y="19442"/>
                  </a:lnTo>
                  <a:lnTo>
                    <a:pt x="288868" y="0"/>
                  </a:lnTo>
                  <a:lnTo>
                    <a:pt x="336462" y="445"/>
                  </a:lnTo>
                  <a:lnTo>
                    <a:pt x="392272" y="8240"/>
                  </a:lnTo>
                  <a:lnTo>
                    <a:pt x="457580" y="23810"/>
                  </a:lnTo>
                  <a:lnTo>
                    <a:pt x="525918" y="44209"/>
                  </a:lnTo>
                  <a:lnTo>
                    <a:pt x="565391" y="56960"/>
                  </a:lnTo>
                  <a:lnTo>
                    <a:pt x="607835" y="71304"/>
                  </a:lnTo>
                  <a:lnTo>
                    <a:pt x="652826" y="87161"/>
                  </a:lnTo>
                  <a:lnTo>
                    <a:pt x="699939" y="104450"/>
                  </a:lnTo>
                  <a:lnTo>
                    <a:pt x="748749" y="123091"/>
                  </a:lnTo>
                  <a:lnTo>
                    <a:pt x="798833" y="143003"/>
                  </a:lnTo>
                  <a:lnTo>
                    <a:pt x="849766" y="164105"/>
                  </a:lnTo>
                  <a:lnTo>
                    <a:pt x="901124" y="186318"/>
                  </a:lnTo>
                  <a:lnTo>
                    <a:pt x="952482" y="209560"/>
                  </a:lnTo>
                  <a:lnTo>
                    <a:pt x="1003417" y="233751"/>
                  </a:lnTo>
                  <a:lnTo>
                    <a:pt x="1053503" y="258811"/>
                  </a:lnTo>
                  <a:lnTo>
                    <a:pt x="1102317" y="284658"/>
                  </a:lnTo>
                  <a:lnTo>
                    <a:pt x="1149434" y="311213"/>
                  </a:lnTo>
                  <a:lnTo>
                    <a:pt x="1194430" y="338394"/>
                  </a:lnTo>
                  <a:lnTo>
                    <a:pt x="1236881" y="366122"/>
                  </a:lnTo>
                  <a:lnTo>
                    <a:pt x="1276362" y="394315"/>
                  </a:lnTo>
                  <a:lnTo>
                    <a:pt x="1312448" y="422893"/>
                  </a:lnTo>
                  <a:lnTo>
                    <a:pt x="1344717" y="451776"/>
                  </a:lnTo>
                  <a:lnTo>
                    <a:pt x="1372742" y="480883"/>
                  </a:lnTo>
                  <a:lnTo>
                    <a:pt x="1404461" y="521456"/>
                  </a:lnTo>
                  <a:lnTo>
                    <a:pt x="1432200" y="566149"/>
                  </a:lnTo>
                  <a:lnTo>
                    <a:pt x="1456202" y="614292"/>
                  </a:lnTo>
                  <a:lnTo>
                    <a:pt x="1476712" y="665215"/>
                  </a:lnTo>
                  <a:lnTo>
                    <a:pt x="1493973" y="718249"/>
                  </a:lnTo>
                  <a:lnTo>
                    <a:pt x="1508228" y="772723"/>
                  </a:lnTo>
                  <a:lnTo>
                    <a:pt x="1519722" y="827968"/>
                  </a:lnTo>
                  <a:lnTo>
                    <a:pt x="1528698" y="883314"/>
                  </a:lnTo>
                  <a:lnTo>
                    <a:pt x="1535401" y="938092"/>
                  </a:lnTo>
                  <a:lnTo>
                    <a:pt x="1540072" y="991631"/>
                  </a:lnTo>
                  <a:lnTo>
                    <a:pt x="1542958" y="1043262"/>
                  </a:lnTo>
                  <a:lnTo>
                    <a:pt x="1544300" y="1092316"/>
                  </a:lnTo>
                  <a:lnTo>
                    <a:pt x="1544343" y="1138123"/>
                  </a:lnTo>
                  <a:lnTo>
                    <a:pt x="1543330" y="1180012"/>
                  </a:lnTo>
                  <a:lnTo>
                    <a:pt x="1539113" y="1249360"/>
                  </a:lnTo>
                  <a:lnTo>
                    <a:pt x="1527968" y="1300107"/>
                  </a:lnTo>
                  <a:lnTo>
                    <a:pt x="1506460" y="1337182"/>
                  </a:lnTo>
                  <a:lnTo>
                    <a:pt x="1476906" y="1363139"/>
                  </a:lnTo>
                  <a:lnTo>
                    <a:pt x="1441624" y="1380535"/>
                  </a:lnTo>
                  <a:lnTo>
                    <a:pt x="1402931" y="1391923"/>
                  </a:lnTo>
                  <a:lnTo>
                    <a:pt x="1363144" y="1399861"/>
                  </a:lnTo>
                  <a:lnTo>
                    <a:pt x="1324580" y="1406902"/>
                  </a:lnTo>
                  <a:lnTo>
                    <a:pt x="1289557" y="1415603"/>
                  </a:lnTo>
                  <a:lnTo>
                    <a:pt x="1236115" y="1427563"/>
                  </a:lnTo>
                  <a:lnTo>
                    <a:pt x="1180868" y="1431550"/>
                  </a:lnTo>
                  <a:lnTo>
                    <a:pt x="1125304" y="1429556"/>
                  </a:lnTo>
                  <a:lnTo>
                    <a:pt x="1070910" y="1423576"/>
                  </a:lnTo>
                  <a:lnTo>
                    <a:pt x="1019175" y="1415603"/>
                  </a:lnTo>
                  <a:lnTo>
                    <a:pt x="975415" y="1407623"/>
                  </a:lnTo>
                  <a:lnTo>
                    <a:pt x="900851" y="1384678"/>
                  </a:lnTo>
                  <a:lnTo>
                    <a:pt x="854074" y="1363750"/>
                  </a:lnTo>
                  <a:lnTo>
                    <a:pt x="790320" y="1332545"/>
                  </a:lnTo>
                  <a:lnTo>
                    <a:pt x="656466" y="1260796"/>
                  </a:lnTo>
                  <a:lnTo>
                    <a:pt x="483584" y="1163746"/>
                  </a:lnTo>
                  <a:lnTo>
                    <a:pt x="334085" y="1078388"/>
                  </a:lnTo>
                  <a:lnTo>
                    <a:pt x="270382" y="1041715"/>
                  </a:lnTo>
                  <a:lnTo>
                    <a:pt x="209985" y="1011294"/>
                  </a:lnTo>
                  <a:lnTo>
                    <a:pt x="166559" y="993662"/>
                  </a:lnTo>
                  <a:lnTo>
                    <a:pt x="134612" y="980852"/>
                  </a:lnTo>
                  <a:lnTo>
                    <a:pt x="108652" y="964897"/>
                  </a:lnTo>
                  <a:lnTo>
                    <a:pt x="57221" y="902282"/>
                  </a:lnTo>
                  <a:lnTo>
                    <a:pt x="34427" y="863553"/>
                  </a:lnTo>
                  <a:lnTo>
                    <a:pt x="16296" y="817667"/>
                  </a:lnTo>
                  <a:lnTo>
                    <a:pt x="4323" y="760650"/>
                  </a:lnTo>
                  <a:lnTo>
                    <a:pt x="0" y="688528"/>
                  </a:lnTo>
                  <a:lnTo>
                    <a:pt x="588" y="651251"/>
                  </a:lnTo>
                  <a:lnTo>
                    <a:pt x="2404" y="607809"/>
                  </a:lnTo>
                  <a:lnTo>
                    <a:pt x="5518" y="559535"/>
                  </a:lnTo>
                  <a:lnTo>
                    <a:pt x="10004" y="507764"/>
                  </a:lnTo>
                  <a:lnTo>
                    <a:pt x="15935" y="453829"/>
                  </a:lnTo>
                  <a:lnTo>
                    <a:pt x="23383" y="399063"/>
                  </a:lnTo>
                  <a:lnTo>
                    <a:pt x="32422" y="344800"/>
                  </a:lnTo>
                  <a:lnTo>
                    <a:pt x="43123" y="292372"/>
                  </a:lnTo>
                  <a:lnTo>
                    <a:pt x="55560" y="243115"/>
                  </a:lnTo>
                  <a:lnTo>
                    <a:pt x="69805" y="198361"/>
                  </a:lnTo>
                  <a:lnTo>
                    <a:pt x="85932" y="159443"/>
                  </a:lnTo>
                  <a:lnTo>
                    <a:pt x="104012" y="127696"/>
                  </a:lnTo>
                  <a:close/>
                </a:path>
              </a:pathLst>
            </a:custGeom>
            <a:ln w="57911">
              <a:solidFill>
                <a:srgbClr val="292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3200400" y="5152644"/>
            <a:ext cx="220979" cy="113030"/>
            <a:chOff x="3200400" y="5152644"/>
            <a:chExt cx="220979" cy="113030"/>
          </a:xfrm>
        </p:grpSpPr>
        <p:sp>
          <p:nvSpPr>
            <p:cNvPr id="68" name="object 68"/>
            <p:cNvSpPr/>
            <p:nvPr/>
          </p:nvSpPr>
          <p:spPr>
            <a:xfrm>
              <a:off x="3282696" y="518160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5" y="0"/>
                  </a:moveTo>
                  <a:lnTo>
                    <a:pt x="5841" y="0"/>
                  </a:lnTo>
                  <a:lnTo>
                    <a:pt x="0" y="5842"/>
                  </a:lnTo>
                  <a:lnTo>
                    <a:pt x="0" y="20066"/>
                  </a:lnTo>
                  <a:lnTo>
                    <a:pt x="5841" y="25907"/>
                  </a:lnTo>
                  <a:lnTo>
                    <a:pt x="20065" y="25907"/>
                  </a:lnTo>
                  <a:lnTo>
                    <a:pt x="25907" y="20066"/>
                  </a:lnTo>
                  <a:lnTo>
                    <a:pt x="25907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82696" y="518160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4"/>
                  </a:moveTo>
                  <a:lnTo>
                    <a:pt x="0" y="5842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842"/>
                  </a:lnTo>
                  <a:lnTo>
                    <a:pt x="25907" y="12954"/>
                  </a:lnTo>
                  <a:lnTo>
                    <a:pt x="25907" y="20066"/>
                  </a:lnTo>
                  <a:lnTo>
                    <a:pt x="20065" y="25907"/>
                  </a:lnTo>
                  <a:lnTo>
                    <a:pt x="12953" y="25907"/>
                  </a:lnTo>
                  <a:lnTo>
                    <a:pt x="5841" y="25907"/>
                  </a:lnTo>
                  <a:lnTo>
                    <a:pt x="0" y="20066"/>
                  </a:lnTo>
                  <a:lnTo>
                    <a:pt x="0" y="129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04972" y="523494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5" y="0"/>
                  </a:moveTo>
                  <a:lnTo>
                    <a:pt x="5841" y="0"/>
                  </a:lnTo>
                  <a:lnTo>
                    <a:pt x="0" y="5842"/>
                  </a:lnTo>
                  <a:lnTo>
                    <a:pt x="0" y="20066"/>
                  </a:lnTo>
                  <a:lnTo>
                    <a:pt x="5841" y="25908"/>
                  </a:lnTo>
                  <a:lnTo>
                    <a:pt x="20065" y="25908"/>
                  </a:lnTo>
                  <a:lnTo>
                    <a:pt x="25907" y="20066"/>
                  </a:lnTo>
                  <a:lnTo>
                    <a:pt x="25907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204972" y="523494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4"/>
                  </a:moveTo>
                  <a:lnTo>
                    <a:pt x="0" y="5842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842"/>
                  </a:lnTo>
                  <a:lnTo>
                    <a:pt x="25907" y="12954"/>
                  </a:lnTo>
                  <a:lnTo>
                    <a:pt x="25907" y="20066"/>
                  </a:lnTo>
                  <a:lnTo>
                    <a:pt x="20065" y="25908"/>
                  </a:lnTo>
                  <a:lnTo>
                    <a:pt x="12953" y="25908"/>
                  </a:lnTo>
                  <a:lnTo>
                    <a:pt x="5841" y="25908"/>
                  </a:lnTo>
                  <a:lnTo>
                    <a:pt x="0" y="20066"/>
                  </a:lnTo>
                  <a:lnTo>
                    <a:pt x="0" y="129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57371" y="5152644"/>
              <a:ext cx="64008" cy="86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3357371" y="5364479"/>
            <a:ext cx="35560" cy="33655"/>
            <a:chOff x="3357371" y="5364479"/>
            <a:chExt cx="35560" cy="33655"/>
          </a:xfrm>
        </p:grpSpPr>
        <p:sp>
          <p:nvSpPr>
            <p:cNvPr id="74" name="object 74"/>
            <p:cNvSpPr/>
            <p:nvPr/>
          </p:nvSpPr>
          <p:spPr>
            <a:xfrm>
              <a:off x="3361943" y="5369051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20065" y="0"/>
                  </a:moveTo>
                  <a:lnTo>
                    <a:pt x="5841" y="0"/>
                  </a:lnTo>
                  <a:lnTo>
                    <a:pt x="0" y="5461"/>
                  </a:lnTo>
                  <a:lnTo>
                    <a:pt x="0" y="18923"/>
                  </a:lnTo>
                  <a:lnTo>
                    <a:pt x="5841" y="24384"/>
                  </a:lnTo>
                  <a:lnTo>
                    <a:pt x="20065" y="24384"/>
                  </a:lnTo>
                  <a:lnTo>
                    <a:pt x="25907" y="18923"/>
                  </a:lnTo>
                  <a:lnTo>
                    <a:pt x="25907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361943" y="5369051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0" y="12192"/>
                  </a:moveTo>
                  <a:lnTo>
                    <a:pt x="0" y="5461"/>
                  </a:lnTo>
                  <a:lnTo>
                    <a:pt x="5841" y="0"/>
                  </a:lnTo>
                  <a:lnTo>
                    <a:pt x="12953" y="0"/>
                  </a:lnTo>
                  <a:lnTo>
                    <a:pt x="20065" y="0"/>
                  </a:lnTo>
                  <a:lnTo>
                    <a:pt x="25907" y="5461"/>
                  </a:lnTo>
                  <a:lnTo>
                    <a:pt x="25907" y="12192"/>
                  </a:lnTo>
                  <a:lnTo>
                    <a:pt x="25907" y="18923"/>
                  </a:lnTo>
                  <a:lnTo>
                    <a:pt x="20065" y="24384"/>
                  </a:lnTo>
                  <a:lnTo>
                    <a:pt x="12953" y="24384"/>
                  </a:lnTo>
                  <a:lnTo>
                    <a:pt x="584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3092195" y="5335523"/>
            <a:ext cx="38100" cy="38100"/>
            <a:chOff x="3092195" y="5335523"/>
            <a:chExt cx="38100" cy="38100"/>
          </a:xfrm>
        </p:grpSpPr>
        <p:sp>
          <p:nvSpPr>
            <p:cNvPr id="77" name="object 77"/>
            <p:cNvSpPr/>
            <p:nvPr/>
          </p:nvSpPr>
          <p:spPr>
            <a:xfrm>
              <a:off x="3096767" y="534009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9" y="28955"/>
                  </a:lnTo>
                  <a:lnTo>
                    <a:pt x="28956" y="22478"/>
                  </a:lnTo>
                  <a:lnTo>
                    <a:pt x="28956" y="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96767" y="534009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0" y="14477"/>
                  </a:moveTo>
                  <a:lnTo>
                    <a:pt x="0" y="6476"/>
                  </a:lnTo>
                  <a:lnTo>
                    <a:pt x="6476" y="0"/>
                  </a:lnTo>
                  <a:lnTo>
                    <a:pt x="14477" y="0"/>
                  </a:lnTo>
                  <a:lnTo>
                    <a:pt x="22479" y="0"/>
                  </a:lnTo>
                  <a:lnTo>
                    <a:pt x="28956" y="6476"/>
                  </a:lnTo>
                  <a:lnTo>
                    <a:pt x="28956" y="14477"/>
                  </a:lnTo>
                  <a:lnTo>
                    <a:pt x="28956" y="22478"/>
                  </a:lnTo>
                  <a:lnTo>
                    <a:pt x="22479" y="28955"/>
                  </a:lnTo>
                  <a:lnTo>
                    <a:pt x="14477" y="28955"/>
                  </a:lnTo>
                  <a:lnTo>
                    <a:pt x="6476" y="28955"/>
                  </a:lnTo>
                  <a:lnTo>
                    <a:pt x="0" y="22478"/>
                  </a:lnTo>
                  <a:lnTo>
                    <a:pt x="0" y="14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3226307" y="5388864"/>
            <a:ext cx="32384" cy="33655"/>
            <a:chOff x="3226307" y="5388864"/>
            <a:chExt cx="32384" cy="33655"/>
          </a:xfrm>
        </p:grpSpPr>
        <p:sp>
          <p:nvSpPr>
            <p:cNvPr id="80" name="object 80"/>
            <p:cNvSpPr/>
            <p:nvPr/>
          </p:nvSpPr>
          <p:spPr>
            <a:xfrm>
              <a:off x="3230879" y="5393436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17780" y="0"/>
                  </a:moveTo>
                  <a:lnTo>
                    <a:pt x="5080" y="0"/>
                  </a:lnTo>
                  <a:lnTo>
                    <a:pt x="0" y="5460"/>
                  </a:lnTo>
                  <a:lnTo>
                    <a:pt x="0" y="18922"/>
                  </a:lnTo>
                  <a:lnTo>
                    <a:pt x="5080" y="24383"/>
                  </a:lnTo>
                  <a:lnTo>
                    <a:pt x="17780" y="24383"/>
                  </a:lnTo>
                  <a:lnTo>
                    <a:pt x="22859" y="18922"/>
                  </a:lnTo>
                  <a:lnTo>
                    <a:pt x="22859" y="5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230879" y="5393436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0" y="12191"/>
                  </a:moveTo>
                  <a:lnTo>
                    <a:pt x="0" y="5460"/>
                  </a:lnTo>
                  <a:lnTo>
                    <a:pt x="5080" y="0"/>
                  </a:lnTo>
                  <a:lnTo>
                    <a:pt x="11430" y="0"/>
                  </a:lnTo>
                  <a:lnTo>
                    <a:pt x="17780" y="0"/>
                  </a:lnTo>
                  <a:lnTo>
                    <a:pt x="22859" y="5460"/>
                  </a:lnTo>
                  <a:lnTo>
                    <a:pt x="22859" y="12191"/>
                  </a:lnTo>
                  <a:lnTo>
                    <a:pt x="22859" y="18922"/>
                  </a:lnTo>
                  <a:lnTo>
                    <a:pt x="17780" y="24383"/>
                  </a:lnTo>
                  <a:lnTo>
                    <a:pt x="11430" y="24383"/>
                  </a:lnTo>
                  <a:lnTo>
                    <a:pt x="5080" y="24383"/>
                  </a:lnTo>
                  <a:lnTo>
                    <a:pt x="0" y="18922"/>
                  </a:lnTo>
                  <a:lnTo>
                    <a:pt x="0" y="12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3304032" y="5495544"/>
            <a:ext cx="38100" cy="35560"/>
            <a:chOff x="3304032" y="5495544"/>
            <a:chExt cx="38100" cy="35560"/>
          </a:xfrm>
        </p:grpSpPr>
        <p:sp>
          <p:nvSpPr>
            <p:cNvPr id="83" name="object 83"/>
            <p:cNvSpPr/>
            <p:nvPr/>
          </p:nvSpPr>
          <p:spPr>
            <a:xfrm>
              <a:off x="3308604" y="5500116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22479" y="0"/>
                  </a:moveTo>
                  <a:lnTo>
                    <a:pt x="6476" y="0"/>
                  </a:lnTo>
                  <a:lnTo>
                    <a:pt x="0" y="5842"/>
                  </a:lnTo>
                  <a:lnTo>
                    <a:pt x="0" y="20066"/>
                  </a:lnTo>
                  <a:lnTo>
                    <a:pt x="6476" y="25908"/>
                  </a:lnTo>
                  <a:lnTo>
                    <a:pt x="22479" y="25908"/>
                  </a:lnTo>
                  <a:lnTo>
                    <a:pt x="28956" y="20066"/>
                  </a:lnTo>
                  <a:lnTo>
                    <a:pt x="28956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308604" y="5500116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0" y="12954"/>
                  </a:moveTo>
                  <a:lnTo>
                    <a:pt x="0" y="5842"/>
                  </a:lnTo>
                  <a:lnTo>
                    <a:pt x="6476" y="0"/>
                  </a:lnTo>
                  <a:lnTo>
                    <a:pt x="14478" y="0"/>
                  </a:lnTo>
                  <a:lnTo>
                    <a:pt x="22479" y="0"/>
                  </a:lnTo>
                  <a:lnTo>
                    <a:pt x="28956" y="5842"/>
                  </a:lnTo>
                  <a:lnTo>
                    <a:pt x="28956" y="12954"/>
                  </a:lnTo>
                  <a:lnTo>
                    <a:pt x="28956" y="20066"/>
                  </a:lnTo>
                  <a:lnTo>
                    <a:pt x="22479" y="25908"/>
                  </a:lnTo>
                  <a:lnTo>
                    <a:pt x="14478" y="25908"/>
                  </a:lnTo>
                  <a:lnTo>
                    <a:pt x="6476" y="25908"/>
                  </a:lnTo>
                  <a:lnTo>
                    <a:pt x="0" y="20066"/>
                  </a:lnTo>
                  <a:lnTo>
                    <a:pt x="0" y="129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433827" y="3700271"/>
            <a:ext cx="35560" cy="35560"/>
            <a:chOff x="2433827" y="3700271"/>
            <a:chExt cx="35560" cy="35560"/>
          </a:xfrm>
        </p:grpSpPr>
        <p:sp>
          <p:nvSpPr>
            <p:cNvPr id="86" name="object 86"/>
            <p:cNvSpPr/>
            <p:nvPr/>
          </p:nvSpPr>
          <p:spPr>
            <a:xfrm>
              <a:off x="2438399" y="370484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0066" y="0"/>
                  </a:moveTo>
                  <a:lnTo>
                    <a:pt x="5842" y="0"/>
                  </a:lnTo>
                  <a:lnTo>
                    <a:pt x="0" y="5841"/>
                  </a:lnTo>
                  <a:lnTo>
                    <a:pt x="0" y="20065"/>
                  </a:lnTo>
                  <a:lnTo>
                    <a:pt x="5842" y="25907"/>
                  </a:lnTo>
                  <a:lnTo>
                    <a:pt x="20066" y="25907"/>
                  </a:lnTo>
                  <a:lnTo>
                    <a:pt x="25907" y="20065"/>
                  </a:lnTo>
                  <a:lnTo>
                    <a:pt x="25907" y="5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438399" y="370484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2953"/>
                  </a:moveTo>
                  <a:lnTo>
                    <a:pt x="0" y="5841"/>
                  </a:lnTo>
                  <a:lnTo>
                    <a:pt x="5842" y="0"/>
                  </a:lnTo>
                  <a:lnTo>
                    <a:pt x="12954" y="0"/>
                  </a:lnTo>
                  <a:lnTo>
                    <a:pt x="20066" y="0"/>
                  </a:lnTo>
                  <a:lnTo>
                    <a:pt x="25907" y="5841"/>
                  </a:lnTo>
                  <a:lnTo>
                    <a:pt x="25907" y="12953"/>
                  </a:lnTo>
                  <a:lnTo>
                    <a:pt x="25907" y="20065"/>
                  </a:lnTo>
                  <a:lnTo>
                    <a:pt x="20066" y="25907"/>
                  </a:lnTo>
                  <a:lnTo>
                    <a:pt x="12954" y="25907"/>
                  </a:lnTo>
                  <a:lnTo>
                    <a:pt x="5842" y="25907"/>
                  </a:lnTo>
                  <a:lnTo>
                    <a:pt x="0" y="20065"/>
                  </a:lnTo>
                  <a:lnTo>
                    <a:pt x="0" y="129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300209" y="6572808"/>
            <a:ext cx="123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41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9668" y="1019555"/>
            <a:ext cx="3348394" cy="2185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53985" y="3528059"/>
            <a:ext cx="3252470" cy="1107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6704" y="4826508"/>
            <a:ext cx="3429000" cy="1653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17447" y="1377187"/>
            <a:ext cx="5380990" cy="34639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460375" indent="-342900">
              <a:lnSpc>
                <a:spcPts val="3020"/>
              </a:lnSpc>
              <a:spcBef>
                <a:spcPts val="480"/>
              </a:spcBef>
              <a:buClr>
                <a:srgbClr val="000099"/>
              </a:buClr>
              <a:buSzPct val="114285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First explored for texture </a:t>
            </a:r>
            <a:r>
              <a:rPr sz="2800" spc="-5" dirty="0">
                <a:latin typeface="Arial"/>
                <a:cs typeface="Arial"/>
              </a:rPr>
              <a:t>and  </a:t>
            </a:r>
            <a:r>
              <a:rPr sz="2800" dirty="0">
                <a:latin typeface="Arial"/>
                <a:cs typeface="Arial"/>
              </a:rPr>
              <a:t>material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representations</a:t>
            </a:r>
            <a:endParaRPr sz="2800">
              <a:latin typeface="Arial"/>
              <a:cs typeface="Arial"/>
            </a:endParaRPr>
          </a:p>
          <a:p>
            <a:pPr marL="355600" marR="219710" indent="-342900">
              <a:lnSpc>
                <a:spcPts val="3030"/>
              </a:lnSpc>
              <a:spcBef>
                <a:spcPts val="1270"/>
              </a:spcBef>
              <a:buClr>
                <a:srgbClr val="000099"/>
              </a:buClr>
              <a:buSzPct val="114285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i="1" dirty="0">
                <a:latin typeface="Arial"/>
                <a:cs typeface="Arial"/>
              </a:rPr>
              <a:t>Texton </a:t>
            </a:r>
            <a:r>
              <a:rPr sz="2800" spc="-5" dirty="0">
                <a:latin typeface="Arial"/>
                <a:cs typeface="Arial"/>
              </a:rPr>
              <a:t>= </a:t>
            </a:r>
            <a:r>
              <a:rPr sz="2800" dirty="0">
                <a:latin typeface="Arial"/>
                <a:cs typeface="Arial"/>
              </a:rPr>
              <a:t>cluster center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  responses over collection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dirty="0">
                <a:latin typeface="Arial"/>
                <a:cs typeface="Arial"/>
              </a:rPr>
              <a:t>images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90000"/>
              </a:lnSpc>
              <a:spcBef>
                <a:spcPts val="1215"/>
              </a:spcBef>
              <a:buClr>
                <a:srgbClr val="000099"/>
              </a:buClr>
              <a:buSzPct val="114285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Describe textures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materials  based on distribution </a:t>
            </a:r>
            <a:r>
              <a:rPr sz="2800" spc="-5" dirty="0">
                <a:latin typeface="Arial"/>
                <a:cs typeface="Arial"/>
              </a:rPr>
              <a:t>of  </a:t>
            </a:r>
            <a:r>
              <a:rPr sz="2800" dirty="0">
                <a:latin typeface="Arial"/>
                <a:cs typeface="Arial"/>
              </a:rPr>
              <a:t>prototypical texture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elements.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42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2782" y="208533"/>
            <a:ext cx="62439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Visual words and</a:t>
            </a:r>
            <a:r>
              <a:rPr spc="-70" dirty="0"/>
              <a:t> </a:t>
            </a:r>
            <a:r>
              <a:rPr dirty="0"/>
              <a:t>textons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17394" y="5741923"/>
            <a:ext cx="33591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Leung </a:t>
            </a:r>
            <a:r>
              <a:rPr sz="2000" dirty="0">
                <a:latin typeface="Trebuchet MS"/>
                <a:cs typeface="Trebuchet MS"/>
              </a:rPr>
              <a:t>&amp; </a:t>
            </a:r>
            <a:r>
              <a:rPr sz="2000" spc="-5" dirty="0">
                <a:latin typeface="Trebuchet MS"/>
                <a:cs typeface="Trebuchet MS"/>
              </a:rPr>
              <a:t>Malik </a:t>
            </a:r>
            <a:r>
              <a:rPr sz="2000" dirty="0">
                <a:latin typeface="Trebuchet MS"/>
                <a:cs typeface="Trebuchet MS"/>
              </a:rPr>
              <a:t>1999; </a:t>
            </a:r>
            <a:r>
              <a:rPr sz="2000" spc="-35" dirty="0">
                <a:latin typeface="Trebuchet MS"/>
                <a:cs typeface="Trebuchet MS"/>
              </a:rPr>
              <a:t>Varma </a:t>
            </a:r>
            <a:r>
              <a:rPr sz="2000" dirty="0">
                <a:latin typeface="Trebuchet MS"/>
                <a:cs typeface="Trebuchet MS"/>
              </a:rPr>
              <a:t>&amp;  Zisserman,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2002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994" y="208533"/>
            <a:ext cx="753110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50" dirty="0"/>
              <a:t>Recall: </a:t>
            </a:r>
            <a:r>
              <a:rPr sz="3800" spc="-235" dirty="0"/>
              <a:t>Texture </a:t>
            </a:r>
            <a:r>
              <a:rPr sz="3800" spc="-130" dirty="0"/>
              <a:t>representation</a:t>
            </a:r>
            <a:r>
              <a:rPr sz="3800" spc="-170" dirty="0"/>
              <a:t> </a:t>
            </a:r>
            <a:r>
              <a:rPr sz="3800" spc="-220" dirty="0"/>
              <a:t>example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7809992" y="5362447"/>
            <a:ext cx="21837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statistics </a:t>
            </a:r>
            <a:r>
              <a:rPr sz="1800" b="1" dirty="0">
                <a:latin typeface="Arial"/>
                <a:cs typeface="Arial"/>
              </a:rPr>
              <a:t>to  </a:t>
            </a:r>
            <a:r>
              <a:rPr sz="1800" b="1" spc="-5" dirty="0">
                <a:latin typeface="Arial"/>
                <a:cs typeface="Arial"/>
              </a:rPr>
              <a:t>summarize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patterns </a:t>
            </a:r>
            <a:r>
              <a:rPr sz="1800" b="1" dirty="0">
                <a:latin typeface="Arial"/>
                <a:cs typeface="Arial"/>
              </a:rPr>
              <a:t> in </a:t>
            </a:r>
            <a:r>
              <a:rPr sz="1800" b="1" spc="-5" dirty="0">
                <a:latin typeface="Arial"/>
                <a:cs typeface="Arial"/>
              </a:rPr>
              <a:t>small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0624" y="4932934"/>
            <a:ext cx="451484" cy="4064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b="1" dirty="0"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59140" y="1895855"/>
            <a:ext cx="1905" cy="3068955"/>
          </a:xfrm>
          <a:custGeom>
            <a:avLst/>
            <a:gdLst/>
            <a:ahLst/>
            <a:cxnLst/>
            <a:rect l="l" t="t" r="r" b="b"/>
            <a:pathLst>
              <a:path w="1904" h="3068954">
                <a:moveTo>
                  <a:pt x="1650" y="0"/>
                </a:moveTo>
                <a:lnTo>
                  <a:pt x="0" y="306857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16795" y="1895855"/>
            <a:ext cx="1905" cy="3067050"/>
          </a:xfrm>
          <a:custGeom>
            <a:avLst/>
            <a:gdLst/>
            <a:ahLst/>
            <a:cxnLst/>
            <a:rect l="l" t="t" r="r" b="b"/>
            <a:pathLst>
              <a:path w="1904" h="3067050">
                <a:moveTo>
                  <a:pt x="1524" y="0"/>
                </a:moveTo>
                <a:lnTo>
                  <a:pt x="0" y="306705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50569" y="1908492"/>
          <a:ext cx="3067050" cy="2972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365"/>
                <a:gridCol w="1032510"/>
                <a:gridCol w="998855"/>
              </a:tblGrid>
              <a:tr h="931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60985" marR="239395" indent="-12700" algn="just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mean </a:t>
                      </a:r>
                      <a:r>
                        <a:rPr sz="1800" b="1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d/dx </a:t>
                      </a:r>
                      <a:r>
                        <a:rPr sz="180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v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alue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38125" marR="227965" indent="-12700" algn="just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mean </a:t>
                      </a:r>
                      <a:r>
                        <a:rPr sz="1800" b="1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d/dy </a:t>
                      </a:r>
                      <a:r>
                        <a:rPr sz="180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v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alue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03681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Win.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#1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3682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Win.#2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24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3681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Win.#9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24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16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813647" y="3684778"/>
            <a:ext cx="252095" cy="228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8239" y="1965070"/>
            <a:ext cx="3169285" cy="2734310"/>
          </a:xfrm>
          <a:custGeom>
            <a:avLst/>
            <a:gdLst/>
            <a:ahLst/>
            <a:cxnLst/>
            <a:rect l="l" t="t" r="r" b="b"/>
            <a:pathLst>
              <a:path w="3169285" h="2734310">
                <a:moveTo>
                  <a:pt x="3144482" y="2681605"/>
                </a:moveTo>
                <a:lnTo>
                  <a:pt x="3140583" y="2681605"/>
                </a:lnTo>
                <a:lnTo>
                  <a:pt x="3087052" y="2681605"/>
                </a:lnTo>
                <a:lnTo>
                  <a:pt x="3039491" y="2709291"/>
                </a:lnTo>
                <a:lnTo>
                  <a:pt x="3037078" y="2718181"/>
                </a:lnTo>
                <a:lnTo>
                  <a:pt x="3041142" y="2725039"/>
                </a:lnTo>
                <a:lnTo>
                  <a:pt x="3045206" y="2732024"/>
                </a:lnTo>
                <a:lnTo>
                  <a:pt x="3054096" y="2734310"/>
                </a:lnTo>
                <a:lnTo>
                  <a:pt x="3144482" y="2681605"/>
                </a:lnTo>
                <a:close/>
              </a:path>
              <a:path w="3169285" h="2734310">
                <a:moveTo>
                  <a:pt x="3169285" y="2667127"/>
                </a:moveTo>
                <a:lnTo>
                  <a:pt x="3144380" y="2652623"/>
                </a:lnTo>
                <a:lnTo>
                  <a:pt x="3054096" y="2599944"/>
                </a:lnTo>
                <a:lnTo>
                  <a:pt x="3045206" y="2602230"/>
                </a:lnTo>
                <a:lnTo>
                  <a:pt x="3041269" y="2609215"/>
                </a:lnTo>
                <a:lnTo>
                  <a:pt x="3037205" y="2616073"/>
                </a:lnTo>
                <a:lnTo>
                  <a:pt x="3039491" y="2624963"/>
                </a:lnTo>
                <a:lnTo>
                  <a:pt x="3046349" y="2628900"/>
                </a:lnTo>
                <a:lnTo>
                  <a:pt x="3086912" y="2652623"/>
                </a:lnTo>
                <a:lnTo>
                  <a:pt x="80162" y="2651137"/>
                </a:lnTo>
                <a:lnTo>
                  <a:pt x="81622" y="82296"/>
                </a:lnTo>
                <a:lnTo>
                  <a:pt x="81648" y="36068"/>
                </a:lnTo>
                <a:lnTo>
                  <a:pt x="81661" y="28829"/>
                </a:lnTo>
                <a:lnTo>
                  <a:pt x="81673" y="82384"/>
                </a:lnTo>
                <a:lnTo>
                  <a:pt x="109347" y="129921"/>
                </a:lnTo>
                <a:lnTo>
                  <a:pt x="118237" y="132207"/>
                </a:lnTo>
                <a:lnTo>
                  <a:pt x="125095" y="128143"/>
                </a:lnTo>
                <a:lnTo>
                  <a:pt x="132080" y="124206"/>
                </a:lnTo>
                <a:lnTo>
                  <a:pt x="134366" y="115316"/>
                </a:lnTo>
                <a:lnTo>
                  <a:pt x="130225" y="108331"/>
                </a:lnTo>
                <a:lnTo>
                  <a:pt x="83959" y="28829"/>
                </a:lnTo>
                <a:lnTo>
                  <a:pt x="67183" y="0"/>
                </a:lnTo>
                <a:lnTo>
                  <a:pt x="3987" y="108458"/>
                </a:lnTo>
                <a:lnTo>
                  <a:pt x="0" y="115189"/>
                </a:lnTo>
                <a:lnTo>
                  <a:pt x="2286" y="124079"/>
                </a:lnTo>
                <a:lnTo>
                  <a:pt x="9144" y="128143"/>
                </a:lnTo>
                <a:lnTo>
                  <a:pt x="16129" y="132207"/>
                </a:lnTo>
                <a:lnTo>
                  <a:pt x="25019" y="129794"/>
                </a:lnTo>
                <a:lnTo>
                  <a:pt x="28956" y="122936"/>
                </a:lnTo>
                <a:lnTo>
                  <a:pt x="52666" y="82384"/>
                </a:lnTo>
                <a:lnTo>
                  <a:pt x="52641" y="132207"/>
                </a:lnTo>
                <a:lnTo>
                  <a:pt x="51181" y="2702052"/>
                </a:lnTo>
                <a:lnTo>
                  <a:pt x="80137" y="2702052"/>
                </a:lnTo>
                <a:lnTo>
                  <a:pt x="80137" y="2680093"/>
                </a:lnTo>
                <a:lnTo>
                  <a:pt x="3087103" y="2681579"/>
                </a:lnTo>
                <a:lnTo>
                  <a:pt x="3140583" y="2681605"/>
                </a:lnTo>
                <a:lnTo>
                  <a:pt x="3144520" y="2681579"/>
                </a:lnTo>
                <a:lnTo>
                  <a:pt x="3169285" y="2667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98470" y="4875987"/>
            <a:ext cx="33737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Dimension </a:t>
            </a:r>
            <a:r>
              <a:rPr sz="1800" b="1" dirty="0">
                <a:latin typeface="Arial"/>
                <a:cs typeface="Arial"/>
              </a:rPr>
              <a:t>1 </a:t>
            </a:r>
            <a:r>
              <a:rPr sz="1800" b="1" spc="-5" dirty="0">
                <a:latin typeface="Arial"/>
                <a:cs typeface="Arial"/>
              </a:rPr>
              <a:t>(mean </a:t>
            </a:r>
            <a:r>
              <a:rPr sz="1800" b="1" dirty="0">
                <a:latin typeface="Arial"/>
                <a:cs typeface="Arial"/>
              </a:rPr>
              <a:t>d/dx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value)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083" y="1616811"/>
            <a:ext cx="281305" cy="33731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Arial"/>
                <a:cs typeface="Arial"/>
              </a:rPr>
              <a:t>Dimension 2 (mean </a:t>
            </a:r>
            <a:r>
              <a:rPr sz="1800" b="1" dirty="0">
                <a:latin typeface="Arial"/>
                <a:cs typeface="Arial"/>
              </a:rPr>
              <a:t>d/dy</a:t>
            </a:r>
            <a:r>
              <a:rPr sz="1800" b="1" spc="-10" dirty="0">
                <a:latin typeface="Arial"/>
                <a:cs typeface="Arial"/>
              </a:rPr>
              <a:t> value)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78835" y="1927669"/>
            <a:ext cx="3441700" cy="3803015"/>
            <a:chOff x="2878835" y="1927669"/>
            <a:chExt cx="3441700" cy="3803015"/>
          </a:xfrm>
        </p:grpSpPr>
        <p:sp>
          <p:nvSpPr>
            <p:cNvPr id="13" name="object 13"/>
            <p:cNvSpPr/>
            <p:nvPr/>
          </p:nvSpPr>
          <p:spPr>
            <a:xfrm>
              <a:off x="5439155" y="1969008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109728" y="0"/>
                  </a:moveTo>
                  <a:lnTo>
                    <a:pt x="67026" y="10007"/>
                  </a:lnTo>
                  <a:lnTo>
                    <a:pt x="32146" y="37290"/>
                  </a:lnTo>
                  <a:lnTo>
                    <a:pt x="8626" y="77741"/>
                  </a:lnTo>
                  <a:lnTo>
                    <a:pt x="0" y="127253"/>
                  </a:lnTo>
                  <a:lnTo>
                    <a:pt x="8626" y="176766"/>
                  </a:lnTo>
                  <a:lnTo>
                    <a:pt x="32146" y="217217"/>
                  </a:lnTo>
                  <a:lnTo>
                    <a:pt x="67026" y="244500"/>
                  </a:lnTo>
                  <a:lnTo>
                    <a:pt x="109728" y="254507"/>
                  </a:lnTo>
                  <a:lnTo>
                    <a:pt x="152429" y="244500"/>
                  </a:lnTo>
                  <a:lnTo>
                    <a:pt x="187309" y="217217"/>
                  </a:lnTo>
                  <a:lnTo>
                    <a:pt x="210829" y="176766"/>
                  </a:lnTo>
                  <a:lnTo>
                    <a:pt x="219456" y="127253"/>
                  </a:lnTo>
                  <a:lnTo>
                    <a:pt x="210829" y="77741"/>
                  </a:lnTo>
                  <a:lnTo>
                    <a:pt x="187309" y="37290"/>
                  </a:lnTo>
                  <a:lnTo>
                    <a:pt x="152429" y="10007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9155" y="1969008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0" y="127253"/>
                  </a:moveTo>
                  <a:lnTo>
                    <a:pt x="8626" y="77741"/>
                  </a:lnTo>
                  <a:lnTo>
                    <a:pt x="32146" y="37290"/>
                  </a:lnTo>
                  <a:lnTo>
                    <a:pt x="67026" y="10007"/>
                  </a:lnTo>
                  <a:lnTo>
                    <a:pt x="109728" y="0"/>
                  </a:lnTo>
                  <a:lnTo>
                    <a:pt x="152429" y="10007"/>
                  </a:lnTo>
                  <a:lnTo>
                    <a:pt x="187309" y="37290"/>
                  </a:lnTo>
                  <a:lnTo>
                    <a:pt x="210829" y="77741"/>
                  </a:lnTo>
                  <a:lnTo>
                    <a:pt x="219456" y="127253"/>
                  </a:lnTo>
                  <a:lnTo>
                    <a:pt x="210829" y="176766"/>
                  </a:lnTo>
                  <a:lnTo>
                    <a:pt x="187309" y="217217"/>
                  </a:lnTo>
                  <a:lnTo>
                    <a:pt x="152429" y="244500"/>
                  </a:lnTo>
                  <a:lnTo>
                    <a:pt x="109728" y="254507"/>
                  </a:lnTo>
                  <a:lnTo>
                    <a:pt x="67026" y="244500"/>
                  </a:lnTo>
                  <a:lnTo>
                    <a:pt x="32146" y="217217"/>
                  </a:lnTo>
                  <a:lnTo>
                    <a:pt x="8626" y="176766"/>
                  </a:lnTo>
                  <a:lnTo>
                    <a:pt x="0" y="1272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6547" y="1932432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109727" y="0"/>
                  </a:moveTo>
                  <a:lnTo>
                    <a:pt x="67026" y="10007"/>
                  </a:lnTo>
                  <a:lnTo>
                    <a:pt x="32146" y="37290"/>
                  </a:lnTo>
                  <a:lnTo>
                    <a:pt x="8626" y="77741"/>
                  </a:lnTo>
                  <a:lnTo>
                    <a:pt x="0" y="127253"/>
                  </a:lnTo>
                  <a:lnTo>
                    <a:pt x="8626" y="176766"/>
                  </a:lnTo>
                  <a:lnTo>
                    <a:pt x="32146" y="217217"/>
                  </a:lnTo>
                  <a:lnTo>
                    <a:pt x="67026" y="244500"/>
                  </a:lnTo>
                  <a:lnTo>
                    <a:pt x="109727" y="254507"/>
                  </a:lnTo>
                  <a:lnTo>
                    <a:pt x="152429" y="244500"/>
                  </a:lnTo>
                  <a:lnTo>
                    <a:pt x="187309" y="217217"/>
                  </a:lnTo>
                  <a:lnTo>
                    <a:pt x="210829" y="176766"/>
                  </a:lnTo>
                  <a:lnTo>
                    <a:pt x="219455" y="127253"/>
                  </a:lnTo>
                  <a:lnTo>
                    <a:pt x="210829" y="77741"/>
                  </a:lnTo>
                  <a:lnTo>
                    <a:pt x="187309" y="37290"/>
                  </a:lnTo>
                  <a:lnTo>
                    <a:pt x="152429" y="10007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46547" y="1932432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0" y="127253"/>
                  </a:moveTo>
                  <a:lnTo>
                    <a:pt x="8626" y="77741"/>
                  </a:lnTo>
                  <a:lnTo>
                    <a:pt x="32146" y="37290"/>
                  </a:lnTo>
                  <a:lnTo>
                    <a:pt x="67026" y="10007"/>
                  </a:lnTo>
                  <a:lnTo>
                    <a:pt x="109727" y="0"/>
                  </a:lnTo>
                  <a:lnTo>
                    <a:pt x="152429" y="10007"/>
                  </a:lnTo>
                  <a:lnTo>
                    <a:pt x="187309" y="37290"/>
                  </a:lnTo>
                  <a:lnTo>
                    <a:pt x="210829" y="77741"/>
                  </a:lnTo>
                  <a:lnTo>
                    <a:pt x="219455" y="127253"/>
                  </a:lnTo>
                  <a:lnTo>
                    <a:pt x="210829" y="176766"/>
                  </a:lnTo>
                  <a:lnTo>
                    <a:pt x="187309" y="217217"/>
                  </a:lnTo>
                  <a:lnTo>
                    <a:pt x="152429" y="244500"/>
                  </a:lnTo>
                  <a:lnTo>
                    <a:pt x="109727" y="254507"/>
                  </a:lnTo>
                  <a:lnTo>
                    <a:pt x="67026" y="244500"/>
                  </a:lnTo>
                  <a:lnTo>
                    <a:pt x="32146" y="217217"/>
                  </a:lnTo>
                  <a:lnTo>
                    <a:pt x="8626" y="176766"/>
                  </a:lnTo>
                  <a:lnTo>
                    <a:pt x="0" y="1272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56275" y="226009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109727" y="0"/>
                  </a:moveTo>
                  <a:lnTo>
                    <a:pt x="67026" y="10054"/>
                  </a:lnTo>
                  <a:lnTo>
                    <a:pt x="32146" y="37480"/>
                  </a:lnTo>
                  <a:lnTo>
                    <a:pt x="8626" y="78170"/>
                  </a:lnTo>
                  <a:lnTo>
                    <a:pt x="0" y="128016"/>
                  </a:lnTo>
                  <a:lnTo>
                    <a:pt x="8626" y="177861"/>
                  </a:lnTo>
                  <a:lnTo>
                    <a:pt x="32146" y="218551"/>
                  </a:lnTo>
                  <a:lnTo>
                    <a:pt x="67026" y="245977"/>
                  </a:lnTo>
                  <a:lnTo>
                    <a:pt x="109727" y="256032"/>
                  </a:lnTo>
                  <a:lnTo>
                    <a:pt x="152429" y="245977"/>
                  </a:lnTo>
                  <a:lnTo>
                    <a:pt x="187309" y="218551"/>
                  </a:lnTo>
                  <a:lnTo>
                    <a:pt x="210829" y="177861"/>
                  </a:lnTo>
                  <a:lnTo>
                    <a:pt x="219456" y="128016"/>
                  </a:lnTo>
                  <a:lnTo>
                    <a:pt x="210829" y="78170"/>
                  </a:lnTo>
                  <a:lnTo>
                    <a:pt x="187309" y="37480"/>
                  </a:lnTo>
                  <a:lnTo>
                    <a:pt x="152429" y="10054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6275" y="226009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0" y="128016"/>
                  </a:moveTo>
                  <a:lnTo>
                    <a:pt x="8626" y="78170"/>
                  </a:lnTo>
                  <a:lnTo>
                    <a:pt x="32146" y="37480"/>
                  </a:lnTo>
                  <a:lnTo>
                    <a:pt x="67026" y="10054"/>
                  </a:lnTo>
                  <a:lnTo>
                    <a:pt x="109727" y="0"/>
                  </a:lnTo>
                  <a:lnTo>
                    <a:pt x="152429" y="10054"/>
                  </a:lnTo>
                  <a:lnTo>
                    <a:pt x="187309" y="37480"/>
                  </a:lnTo>
                  <a:lnTo>
                    <a:pt x="210829" y="78170"/>
                  </a:lnTo>
                  <a:lnTo>
                    <a:pt x="219456" y="128016"/>
                  </a:lnTo>
                  <a:lnTo>
                    <a:pt x="210829" y="177861"/>
                  </a:lnTo>
                  <a:lnTo>
                    <a:pt x="187309" y="218551"/>
                  </a:lnTo>
                  <a:lnTo>
                    <a:pt x="152429" y="245977"/>
                  </a:lnTo>
                  <a:lnTo>
                    <a:pt x="109727" y="256032"/>
                  </a:lnTo>
                  <a:lnTo>
                    <a:pt x="67026" y="245977"/>
                  </a:lnTo>
                  <a:lnTo>
                    <a:pt x="32146" y="218551"/>
                  </a:lnTo>
                  <a:lnTo>
                    <a:pt x="8626" y="177861"/>
                  </a:lnTo>
                  <a:lnTo>
                    <a:pt x="0" y="128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20795" y="2223516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109727" y="0"/>
                  </a:moveTo>
                  <a:lnTo>
                    <a:pt x="67026" y="10054"/>
                  </a:lnTo>
                  <a:lnTo>
                    <a:pt x="32146" y="37480"/>
                  </a:lnTo>
                  <a:lnTo>
                    <a:pt x="8626" y="78170"/>
                  </a:lnTo>
                  <a:lnTo>
                    <a:pt x="0" y="128016"/>
                  </a:lnTo>
                  <a:lnTo>
                    <a:pt x="8626" y="177861"/>
                  </a:lnTo>
                  <a:lnTo>
                    <a:pt x="32146" y="218551"/>
                  </a:lnTo>
                  <a:lnTo>
                    <a:pt x="67026" y="245977"/>
                  </a:lnTo>
                  <a:lnTo>
                    <a:pt x="109727" y="256032"/>
                  </a:lnTo>
                  <a:lnTo>
                    <a:pt x="152429" y="245977"/>
                  </a:lnTo>
                  <a:lnTo>
                    <a:pt x="187309" y="218551"/>
                  </a:lnTo>
                  <a:lnTo>
                    <a:pt x="210829" y="177861"/>
                  </a:lnTo>
                  <a:lnTo>
                    <a:pt x="219455" y="128016"/>
                  </a:lnTo>
                  <a:lnTo>
                    <a:pt x="210829" y="78170"/>
                  </a:lnTo>
                  <a:lnTo>
                    <a:pt x="187309" y="37480"/>
                  </a:lnTo>
                  <a:lnTo>
                    <a:pt x="152429" y="10054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20795" y="2223516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0" y="128016"/>
                  </a:moveTo>
                  <a:lnTo>
                    <a:pt x="8626" y="78170"/>
                  </a:lnTo>
                  <a:lnTo>
                    <a:pt x="32146" y="37480"/>
                  </a:lnTo>
                  <a:lnTo>
                    <a:pt x="67026" y="10054"/>
                  </a:lnTo>
                  <a:lnTo>
                    <a:pt x="109727" y="0"/>
                  </a:lnTo>
                  <a:lnTo>
                    <a:pt x="152429" y="10054"/>
                  </a:lnTo>
                  <a:lnTo>
                    <a:pt x="187309" y="37480"/>
                  </a:lnTo>
                  <a:lnTo>
                    <a:pt x="210829" y="78170"/>
                  </a:lnTo>
                  <a:lnTo>
                    <a:pt x="219455" y="128016"/>
                  </a:lnTo>
                  <a:lnTo>
                    <a:pt x="210829" y="177861"/>
                  </a:lnTo>
                  <a:lnTo>
                    <a:pt x="187309" y="218551"/>
                  </a:lnTo>
                  <a:lnTo>
                    <a:pt x="152429" y="245977"/>
                  </a:lnTo>
                  <a:lnTo>
                    <a:pt x="109727" y="256032"/>
                  </a:lnTo>
                  <a:lnTo>
                    <a:pt x="67026" y="245977"/>
                  </a:lnTo>
                  <a:lnTo>
                    <a:pt x="32146" y="218551"/>
                  </a:lnTo>
                  <a:lnTo>
                    <a:pt x="8626" y="177861"/>
                  </a:lnTo>
                  <a:lnTo>
                    <a:pt x="0" y="12801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13403" y="2552700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109728" y="0"/>
                  </a:moveTo>
                  <a:lnTo>
                    <a:pt x="67026" y="10054"/>
                  </a:lnTo>
                  <a:lnTo>
                    <a:pt x="32146" y="37480"/>
                  </a:lnTo>
                  <a:lnTo>
                    <a:pt x="8626" y="78170"/>
                  </a:lnTo>
                  <a:lnTo>
                    <a:pt x="0" y="128015"/>
                  </a:lnTo>
                  <a:lnTo>
                    <a:pt x="8626" y="177861"/>
                  </a:lnTo>
                  <a:lnTo>
                    <a:pt x="32146" y="218551"/>
                  </a:lnTo>
                  <a:lnTo>
                    <a:pt x="67026" y="245977"/>
                  </a:lnTo>
                  <a:lnTo>
                    <a:pt x="109728" y="256032"/>
                  </a:lnTo>
                  <a:lnTo>
                    <a:pt x="152429" y="245977"/>
                  </a:lnTo>
                  <a:lnTo>
                    <a:pt x="187309" y="218551"/>
                  </a:lnTo>
                  <a:lnTo>
                    <a:pt x="210829" y="177861"/>
                  </a:lnTo>
                  <a:lnTo>
                    <a:pt x="219456" y="128015"/>
                  </a:lnTo>
                  <a:lnTo>
                    <a:pt x="210829" y="78170"/>
                  </a:lnTo>
                  <a:lnTo>
                    <a:pt x="187309" y="37480"/>
                  </a:lnTo>
                  <a:lnTo>
                    <a:pt x="152429" y="10054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3403" y="2552700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0" y="128015"/>
                  </a:moveTo>
                  <a:lnTo>
                    <a:pt x="8626" y="78170"/>
                  </a:lnTo>
                  <a:lnTo>
                    <a:pt x="32146" y="37480"/>
                  </a:lnTo>
                  <a:lnTo>
                    <a:pt x="67026" y="10054"/>
                  </a:lnTo>
                  <a:lnTo>
                    <a:pt x="109728" y="0"/>
                  </a:lnTo>
                  <a:lnTo>
                    <a:pt x="152429" y="10054"/>
                  </a:lnTo>
                  <a:lnTo>
                    <a:pt x="187309" y="37480"/>
                  </a:lnTo>
                  <a:lnTo>
                    <a:pt x="210829" y="78170"/>
                  </a:lnTo>
                  <a:lnTo>
                    <a:pt x="219456" y="128015"/>
                  </a:lnTo>
                  <a:lnTo>
                    <a:pt x="210829" y="177861"/>
                  </a:lnTo>
                  <a:lnTo>
                    <a:pt x="187309" y="218551"/>
                  </a:lnTo>
                  <a:lnTo>
                    <a:pt x="152429" y="245977"/>
                  </a:lnTo>
                  <a:lnTo>
                    <a:pt x="109728" y="256032"/>
                  </a:lnTo>
                  <a:lnTo>
                    <a:pt x="67026" y="245977"/>
                  </a:lnTo>
                  <a:lnTo>
                    <a:pt x="32146" y="218551"/>
                  </a:lnTo>
                  <a:lnTo>
                    <a:pt x="8626" y="177861"/>
                  </a:lnTo>
                  <a:lnTo>
                    <a:pt x="0" y="1280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76827" y="226009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109727" y="0"/>
                  </a:moveTo>
                  <a:lnTo>
                    <a:pt x="67026" y="10054"/>
                  </a:lnTo>
                  <a:lnTo>
                    <a:pt x="32146" y="37480"/>
                  </a:lnTo>
                  <a:lnTo>
                    <a:pt x="8626" y="78170"/>
                  </a:lnTo>
                  <a:lnTo>
                    <a:pt x="0" y="128016"/>
                  </a:lnTo>
                  <a:lnTo>
                    <a:pt x="8626" y="177861"/>
                  </a:lnTo>
                  <a:lnTo>
                    <a:pt x="32146" y="218551"/>
                  </a:lnTo>
                  <a:lnTo>
                    <a:pt x="67026" y="245977"/>
                  </a:lnTo>
                  <a:lnTo>
                    <a:pt x="109727" y="256032"/>
                  </a:lnTo>
                  <a:lnTo>
                    <a:pt x="152429" y="245977"/>
                  </a:lnTo>
                  <a:lnTo>
                    <a:pt x="187309" y="218551"/>
                  </a:lnTo>
                  <a:lnTo>
                    <a:pt x="210829" y="177861"/>
                  </a:lnTo>
                  <a:lnTo>
                    <a:pt x="219456" y="128016"/>
                  </a:lnTo>
                  <a:lnTo>
                    <a:pt x="210829" y="78170"/>
                  </a:lnTo>
                  <a:lnTo>
                    <a:pt x="187309" y="37480"/>
                  </a:lnTo>
                  <a:lnTo>
                    <a:pt x="152429" y="10054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76827" y="226009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0" y="128016"/>
                  </a:moveTo>
                  <a:lnTo>
                    <a:pt x="8626" y="78170"/>
                  </a:lnTo>
                  <a:lnTo>
                    <a:pt x="32146" y="37480"/>
                  </a:lnTo>
                  <a:lnTo>
                    <a:pt x="67026" y="10054"/>
                  </a:lnTo>
                  <a:lnTo>
                    <a:pt x="109727" y="0"/>
                  </a:lnTo>
                  <a:lnTo>
                    <a:pt x="152429" y="10054"/>
                  </a:lnTo>
                  <a:lnTo>
                    <a:pt x="187309" y="37480"/>
                  </a:lnTo>
                  <a:lnTo>
                    <a:pt x="210829" y="78170"/>
                  </a:lnTo>
                  <a:lnTo>
                    <a:pt x="219456" y="128016"/>
                  </a:lnTo>
                  <a:lnTo>
                    <a:pt x="210829" y="177861"/>
                  </a:lnTo>
                  <a:lnTo>
                    <a:pt x="187309" y="218551"/>
                  </a:lnTo>
                  <a:lnTo>
                    <a:pt x="152429" y="245977"/>
                  </a:lnTo>
                  <a:lnTo>
                    <a:pt x="109727" y="256032"/>
                  </a:lnTo>
                  <a:lnTo>
                    <a:pt x="67026" y="245977"/>
                  </a:lnTo>
                  <a:lnTo>
                    <a:pt x="32146" y="218551"/>
                  </a:lnTo>
                  <a:lnTo>
                    <a:pt x="8626" y="177861"/>
                  </a:lnTo>
                  <a:lnTo>
                    <a:pt x="0" y="128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84219" y="2005584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109727" y="0"/>
                  </a:moveTo>
                  <a:lnTo>
                    <a:pt x="67026" y="10007"/>
                  </a:lnTo>
                  <a:lnTo>
                    <a:pt x="32146" y="37290"/>
                  </a:lnTo>
                  <a:lnTo>
                    <a:pt x="8626" y="77741"/>
                  </a:lnTo>
                  <a:lnTo>
                    <a:pt x="0" y="127253"/>
                  </a:lnTo>
                  <a:lnTo>
                    <a:pt x="8626" y="176766"/>
                  </a:lnTo>
                  <a:lnTo>
                    <a:pt x="32146" y="217217"/>
                  </a:lnTo>
                  <a:lnTo>
                    <a:pt x="67026" y="244500"/>
                  </a:lnTo>
                  <a:lnTo>
                    <a:pt x="109727" y="254507"/>
                  </a:lnTo>
                  <a:lnTo>
                    <a:pt x="152429" y="244500"/>
                  </a:lnTo>
                  <a:lnTo>
                    <a:pt x="187309" y="217217"/>
                  </a:lnTo>
                  <a:lnTo>
                    <a:pt x="210829" y="176766"/>
                  </a:lnTo>
                  <a:lnTo>
                    <a:pt x="219455" y="127253"/>
                  </a:lnTo>
                  <a:lnTo>
                    <a:pt x="210829" y="77741"/>
                  </a:lnTo>
                  <a:lnTo>
                    <a:pt x="187309" y="37290"/>
                  </a:lnTo>
                  <a:lnTo>
                    <a:pt x="152429" y="10007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84219" y="2005584"/>
              <a:ext cx="219710" cy="254635"/>
            </a:xfrm>
            <a:custGeom>
              <a:avLst/>
              <a:gdLst/>
              <a:ahLst/>
              <a:cxnLst/>
              <a:rect l="l" t="t" r="r" b="b"/>
              <a:pathLst>
                <a:path w="219710" h="254635">
                  <a:moveTo>
                    <a:pt x="0" y="127253"/>
                  </a:moveTo>
                  <a:lnTo>
                    <a:pt x="8626" y="77741"/>
                  </a:lnTo>
                  <a:lnTo>
                    <a:pt x="32146" y="37290"/>
                  </a:lnTo>
                  <a:lnTo>
                    <a:pt x="67026" y="10007"/>
                  </a:lnTo>
                  <a:lnTo>
                    <a:pt x="109727" y="0"/>
                  </a:lnTo>
                  <a:lnTo>
                    <a:pt x="152429" y="10007"/>
                  </a:lnTo>
                  <a:lnTo>
                    <a:pt x="187309" y="37290"/>
                  </a:lnTo>
                  <a:lnTo>
                    <a:pt x="210829" y="77741"/>
                  </a:lnTo>
                  <a:lnTo>
                    <a:pt x="219455" y="127253"/>
                  </a:lnTo>
                  <a:lnTo>
                    <a:pt x="210829" y="176766"/>
                  </a:lnTo>
                  <a:lnTo>
                    <a:pt x="187309" y="217217"/>
                  </a:lnTo>
                  <a:lnTo>
                    <a:pt x="152429" y="244500"/>
                  </a:lnTo>
                  <a:lnTo>
                    <a:pt x="109727" y="254507"/>
                  </a:lnTo>
                  <a:lnTo>
                    <a:pt x="67026" y="244500"/>
                  </a:lnTo>
                  <a:lnTo>
                    <a:pt x="32146" y="217217"/>
                  </a:lnTo>
                  <a:lnTo>
                    <a:pt x="8626" y="176766"/>
                  </a:lnTo>
                  <a:lnTo>
                    <a:pt x="0" y="1272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7371" y="244297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109727" y="0"/>
                  </a:moveTo>
                  <a:lnTo>
                    <a:pt x="67026" y="10054"/>
                  </a:lnTo>
                  <a:lnTo>
                    <a:pt x="32146" y="37480"/>
                  </a:lnTo>
                  <a:lnTo>
                    <a:pt x="8626" y="78170"/>
                  </a:lnTo>
                  <a:lnTo>
                    <a:pt x="0" y="128015"/>
                  </a:lnTo>
                  <a:lnTo>
                    <a:pt x="8626" y="177861"/>
                  </a:lnTo>
                  <a:lnTo>
                    <a:pt x="32146" y="218551"/>
                  </a:lnTo>
                  <a:lnTo>
                    <a:pt x="67026" y="245977"/>
                  </a:lnTo>
                  <a:lnTo>
                    <a:pt x="109727" y="256031"/>
                  </a:lnTo>
                  <a:lnTo>
                    <a:pt x="152429" y="245977"/>
                  </a:lnTo>
                  <a:lnTo>
                    <a:pt x="187309" y="218551"/>
                  </a:lnTo>
                  <a:lnTo>
                    <a:pt x="210829" y="177861"/>
                  </a:lnTo>
                  <a:lnTo>
                    <a:pt x="219455" y="128015"/>
                  </a:lnTo>
                  <a:lnTo>
                    <a:pt x="210829" y="78170"/>
                  </a:lnTo>
                  <a:lnTo>
                    <a:pt x="187309" y="37480"/>
                  </a:lnTo>
                  <a:lnTo>
                    <a:pt x="152429" y="10054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7371" y="2442972"/>
              <a:ext cx="219710" cy="256540"/>
            </a:xfrm>
            <a:custGeom>
              <a:avLst/>
              <a:gdLst/>
              <a:ahLst/>
              <a:cxnLst/>
              <a:rect l="l" t="t" r="r" b="b"/>
              <a:pathLst>
                <a:path w="219710" h="256539">
                  <a:moveTo>
                    <a:pt x="0" y="128015"/>
                  </a:moveTo>
                  <a:lnTo>
                    <a:pt x="8626" y="78170"/>
                  </a:lnTo>
                  <a:lnTo>
                    <a:pt x="32146" y="37480"/>
                  </a:lnTo>
                  <a:lnTo>
                    <a:pt x="67026" y="10054"/>
                  </a:lnTo>
                  <a:lnTo>
                    <a:pt x="109727" y="0"/>
                  </a:lnTo>
                  <a:lnTo>
                    <a:pt x="152429" y="10054"/>
                  </a:lnTo>
                  <a:lnTo>
                    <a:pt x="187309" y="37480"/>
                  </a:lnTo>
                  <a:lnTo>
                    <a:pt x="210829" y="78170"/>
                  </a:lnTo>
                  <a:lnTo>
                    <a:pt x="219455" y="128015"/>
                  </a:lnTo>
                  <a:lnTo>
                    <a:pt x="210829" y="177861"/>
                  </a:lnTo>
                  <a:lnTo>
                    <a:pt x="187309" y="218551"/>
                  </a:lnTo>
                  <a:lnTo>
                    <a:pt x="152429" y="245977"/>
                  </a:lnTo>
                  <a:lnTo>
                    <a:pt x="109727" y="256031"/>
                  </a:lnTo>
                  <a:lnTo>
                    <a:pt x="67026" y="245977"/>
                  </a:lnTo>
                  <a:lnTo>
                    <a:pt x="32146" y="218551"/>
                  </a:lnTo>
                  <a:lnTo>
                    <a:pt x="8626" y="177861"/>
                  </a:lnTo>
                  <a:lnTo>
                    <a:pt x="0" y="1280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78835" y="3131820"/>
              <a:ext cx="3441192" cy="2598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98470" y="5673649"/>
            <a:ext cx="16891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Windows </a:t>
            </a:r>
            <a:r>
              <a:rPr sz="1800" spc="-15" dirty="0">
                <a:latin typeface="Arial"/>
                <a:cs typeface="Arial"/>
              </a:rPr>
              <a:t>with  </a:t>
            </a:r>
            <a:r>
              <a:rPr sz="1800" spc="-5" dirty="0">
                <a:latin typeface="Arial"/>
                <a:cs typeface="Arial"/>
              </a:rPr>
              <a:t>small gradient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  both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directions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79872" y="5685231"/>
            <a:ext cx="1675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Windows </a:t>
            </a:r>
            <a:r>
              <a:rPr sz="1800" spc="-15" dirty="0">
                <a:latin typeface="Arial"/>
                <a:cs typeface="Arial"/>
              </a:rPr>
              <a:t>with  </a:t>
            </a:r>
            <a:r>
              <a:rPr sz="1800" spc="-5" dirty="0">
                <a:latin typeface="Arial"/>
                <a:cs typeface="Arial"/>
              </a:rPr>
              <a:t>primarily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vertical  </a:t>
            </a:r>
            <a:r>
              <a:rPr sz="1800" spc="-10" dirty="0">
                <a:latin typeface="Arial"/>
                <a:cs typeface="Arial"/>
              </a:rPr>
              <a:t>edges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56560" y="1712976"/>
            <a:ext cx="1716405" cy="1386840"/>
          </a:xfrm>
          <a:custGeom>
            <a:avLst/>
            <a:gdLst/>
            <a:ahLst/>
            <a:cxnLst/>
            <a:rect l="l" t="t" r="r" b="b"/>
            <a:pathLst>
              <a:path w="1716404" h="1386839">
                <a:moveTo>
                  <a:pt x="0" y="693420"/>
                </a:moveTo>
                <a:lnTo>
                  <a:pt x="1566" y="651184"/>
                </a:lnTo>
                <a:lnTo>
                  <a:pt x="6204" y="609618"/>
                </a:lnTo>
                <a:lnTo>
                  <a:pt x="13824" y="568792"/>
                </a:lnTo>
                <a:lnTo>
                  <a:pt x="24337" y="528780"/>
                </a:lnTo>
                <a:lnTo>
                  <a:pt x="37653" y="489654"/>
                </a:lnTo>
                <a:lnTo>
                  <a:pt x="53682" y="451487"/>
                </a:lnTo>
                <a:lnTo>
                  <a:pt x="72335" y="414351"/>
                </a:lnTo>
                <a:lnTo>
                  <a:pt x="93520" y="378319"/>
                </a:lnTo>
                <a:lnTo>
                  <a:pt x="117150" y="343464"/>
                </a:lnTo>
                <a:lnTo>
                  <a:pt x="143133" y="309858"/>
                </a:lnTo>
                <a:lnTo>
                  <a:pt x="171381" y="277573"/>
                </a:lnTo>
                <a:lnTo>
                  <a:pt x="201803" y="246683"/>
                </a:lnTo>
                <a:lnTo>
                  <a:pt x="234310" y="217259"/>
                </a:lnTo>
                <a:lnTo>
                  <a:pt x="268811" y="189375"/>
                </a:lnTo>
                <a:lnTo>
                  <a:pt x="305218" y="163103"/>
                </a:lnTo>
                <a:lnTo>
                  <a:pt x="343439" y="138516"/>
                </a:lnTo>
                <a:lnTo>
                  <a:pt x="383387" y="115685"/>
                </a:lnTo>
                <a:lnTo>
                  <a:pt x="424970" y="94685"/>
                </a:lnTo>
                <a:lnTo>
                  <a:pt x="468099" y="75587"/>
                </a:lnTo>
                <a:lnTo>
                  <a:pt x="512684" y="58464"/>
                </a:lnTo>
                <a:lnTo>
                  <a:pt x="558635" y="43389"/>
                </a:lnTo>
                <a:lnTo>
                  <a:pt x="605864" y="30433"/>
                </a:lnTo>
                <a:lnTo>
                  <a:pt x="654279" y="19671"/>
                </a:lnTo>
                <a:lnTo>
                  <a:pt x="703791" y="11173"/>
                </a:lnTo>
                <a:lnTo>
                  <a:pt x="754310" y="5014"/>
                </a:lnTo>
                <a:lnTo>
                  <a:pt x="805747" y="1265"/>
                </a:lnTo>
                <a:lnTo>
                  <a:pt x="858012" y="0"/>
                </a:lnTo>
                <a:lnTo>
                  <a:pt x="910276" y="1265"/>
                </a:lnTo>
                <a:lnTo>
                  <a:pt x="961713" y="5014"/>
                </a:lnTo>
                <a:lnTo>
                  <a:pt x="1012232" y="11173"/>
                </a:lnTo>
                <a:lnTo>
                  <a:pt x="1061744" y="19671"/>
                </a:lnTo>
                <a:lnTo>
                  <a:pt x="1110159" y="30433"/>
                </a:lnTo>
                <a:lnTo>
                  <a:pt x="1157388" y="43389"/>
                </a:lnTo>
                <a:lnTo>
                  <a:pt x="1203339" y="58464"/>
                </a:lnTo>
                <a:lnTo>
                  <a:pt x="1247924" y="75587"/>
                </a:lnTo>
                <a:lnTo>
                  <a:pt x="1291053" y="94685"/>
                </a:lnTo>
                <a:lnTo>
                  <a:pt x="1332636" y="115685"/>
                </a:lnTo>
                <a:lnTo>
                  <a:pt x="1372584" y="138516"/>
                </a:lnTo>
                <a:lnTo>
                  <a:pt x="1410805" y="163103"/>
                </a:lnTo>
                <a:lnTo>
                  <a:pt x="1447212" y="189375"/>
                </a:lnTo>
                <a:lnTo>
                  <a:pt x="1481713" y="217259"/>
                </a:lnTo>
                <a:lnTo>
                  <a:pt x="1514220" y="246683"/>
                </a:lnTo>
                <a:lnTo>
                  <a:pt x="1544642" y="277573"/>
                </a:lnTo>
                <a:lnTo>
                  <a:pt x="1572890" y="309858"/>
                </a:lnTo>
                <a:lnTo>
                  <a:pt x="1598873" y="343464"/>
                </a:lnTo>
                <a:lnTo>
                  <a:pt x="1622503" y="378319"/>
                </a:lnTo>
                <a:lnTo>
                  <a:pt x="1643688" y="414351"/>
                </a:lnTo>
                <a:lnTo>
                  <a:pt x="1662341" y="451487"/>
                </a:lnTo>
                <a:lnTo>
                  <a:pt x="1678370" y="489654"/>
                </a:lnTo>
                <a:lnTo>
                  <a:pt x="1691686" y="528780"/>
                </a:lnTo>
                <a:lnTo>
                  <a:pt x="1702199" y="568792"/>
                </a:lnTo>
                <a:lnTo>
                  <a:pt x="1709819" y="609618"/>
                </a:lnTo>
                <a:lnTo>
                  <a:pt x="1714457" y="651184"/>
                </a:lnTo>
                <a:lnTo>
                  <a:pt x="1716024" y="693420"/>
                </a:lnTo>
                <a:lnTo>
                  <a:pt x="1714457" y="735655"/>
                </a:lnTo>
                <a:lnTo>
                  <a:pt x="1709819" y="777221"/>
                </a:lnTo>
                <a:lnTo>
                  <a:pt x="1702199" y="818047"/>
                </a:lnTo>
                <a:lnTo>
                  <a:pt x="1691686" y="858059"/>
                </a:lnTo>
                <a:lnTo>
                  <a:pt x="1678370" y="897185"/>
                </a:lnTo>
                <a:lnTo>
                  <a:pt x="1662341" y="935352"/>
                </a:lnTo>
                <a:lnTo>
                  <a:pt x="1643688" y="972488"/>
                </a:lnTo>
                <a:lnTo>
                  <a:pt x="1622503" y="1008520"/>
                </a:lnTo>
                <a:lnTo>
                  <a:pt x="1598873" y="1043375"/>
                </a:lnTo>
                <a:lnTo>
                  <a:pt x="1572890" y="1076981"/>
                </a:lnTo>
                <a:lnTo>
                  <a:pt x="1544642" y="1109266"/>
                </a:lnTo>
                <a:lnTo>
                  <a:pt x="1514220" y="1140156"/>
                </a:lnTo>
                <a:lnTo>
                  <a:pt x="1481713" y="1169580"/>
                </a:lnTo>
                <a:lnTo>
                  <a:pt x="1447212" y="1197464"/>
                </a:lnTo>
                <a:lnTo>
                  <a:pt x="1410805" y="1223736"/>
                </a:lnTo>
                <a:lnTo>
                  <a:pt x="1372584" y="1248323"/>
                </a:lnTo>
                <a:lnTo>
                  <a:pt x="1332636" y="1271154"/>
                </a:lnTo>
                <a:lnTo>
                  <a:pt x="1291053" y="1292154"/>
                </a:lnTo>
                <a:lnTo>
                  <a:pt x="1247924" y="1311252"/>
                </a:lnTo>
                <a:lnTo>
                  <a:pt x="1203339" y="1328375"/>
                </a:lnTo>
                <a:lnTo>
                  <a:pt x="1157388" y="1343450"/>
                </a:lnTo>
                <a:lnTo>
                  <a:pt x="1110159" y="1356406"/>
                </a:lnTo>
                <a:lnTo>
                  <a:pt x="1061744" y="1367168"/>
                </a:lnTo>
                <a:lnTo>
                  <a:pt x="1012232" y="1375666"/>
                </a:lnTo>
                <a:lnTo>
                  <a:pt x="961713" y="1381825"/>
                </a:lnTo>
                <a:lnTo>
                  <a:pt x="910276" y="1385574"/>
                </a:lnTo>
                <a:lnTo>
                  <a:pt x="858012" y="1386839"/>
                </a:lnTo>
                <a:lnTo>
                  <a:pt x="805747" y="1385574"/>
                </a:lnTo>
                <a:lnTo>
                  <a:pt x="754310" y="1381825"/>
                </a:lnTo>
                <a:lnTo>
                  <a:pt x="703791" y="1375666"/>
                </a:lnTo>
                <a:lnTo>
                  <a:pt x="654279" y="1367168"/>
                </a:lnTo>
                <a:lnTo>
                  <a:pt x="605864" y="1356406"/>
                </a:lnTo>
                <a:lnTo>
                  <a:pt x="558635" y="1343450"/>
                </a:lnTo>
                <a:lnTo>
                  <a:pt x="512684" y="1328375"/>
                </a:lnTo>
                <a:lnTo>
                  <a:pt x="468099" y="1311252"/>
                </a:lnTo>
                <a:lnTo>
                  <a:pt x="424970" y="1292154"/>
                </a:lnTo>
                <a:lnTo>
                  <a:pt x="383387" y="1271154"/>
                </a:lnTo>
                <a:lnTo>
                  <a:pt x="343439" y="1248323"/>
                </a:lnTo>
                <a:lnTo>
                  <a:pt x="305218" y="1223736"/>
                </a:lnTo>
                <a:lnTo>
                  <a:pt x="268811" y="1197464"/>
                </a:lnTo>
                <a:lnTo>
                  <a:pt x="234310" y="1169580"/>
                </a:lnTo>
                <a:lnTo>
                  <a:pt x="201803" y="1140156"/>
                </a:lnTo>
                <a:lnTo>
                  <a:pt x="171381" y="1109266"/>
                </a:lnTo>
                <a:lnTo>
                  <a:pt x="143133" y="1076981"/>
                </a:lnTo>
                <a:lnTo>
                  <a:pt x="117150" y="1043375"/>
                </a:lnTo>
                <a:lnTo>
                  <a:pt x="93520" y="1008520"/>
                </a:lnTo>
                <a:lnTo>
                  <a:pt x="72335" y="972488"/>
                </a:lnTo>
                <a:lnTo>
                  <a:pt x="53682" y="935352"/>
                </a:lnTo>
                <a:lnTo>
                  <a:pt x="37653" y="897185"/>
                </a:lnTo>
                <a:lnTo>
                  <a:pt x="24337" y="858059"/>
                </a:lnTo>
                <a:lnTo>
                  <a:pt x="13824" y="818047"/>
                </a:lnTo>
                <a:lnTo>
                  <a:pt x="6204" y="777221"/>
                </a:lnTo>
                <a:lnTo>
                  <a:pt x="1566" y="735655"/>
                </a:lnTo>
                <a:lnTo>
                  <a:pt x="0" y="693420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02994" y="936447"/>
            <a:ext cx="1417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Windows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02994" y="1211326"/>
            <a:ext cx="1940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primarily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horizontal  </a:t>
            </a:r>
            <a:r>
              <a:rPr sz="1800" spc="-10" dirty="0">
                <a:latin typeface="Arial"/>
                <a:cs typeface="Arial"/>
              </a:rPr>
              <a:t>edges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33039" y="1525142"/>
            <a:ext cx="474980" cy="391160"/>
          </a:xfrm>
          <a:custGeom>
            <a:avLst/>
            <a:gdLst/>
            <a:ahLst/>
            <a:cxnLst/>
            <a:rect l="l" t="t" r="r" b="b"/>
            <a:pathLst>
              <a:path w="474980" h="391160">
                <a:moveTo>
                  <a:pt x="375158" y="361950"/>
                </a:moveTo>
                <a:lnTo>
                  <a:pt x="371856" y="364363"/>
                </a:lnTo>
                <a:lnTo>
                  <a:pt x="370840" y="371221"/>
                </a:lnTo>
                <a:lnTo>
                  <a:pt x="373126" y="374523"/>
                </a:lnTo>
                <a:lnTo>
                  <a:pt x="376682" y="375031"/>
                </a:lnTo>
                <a:lnTo>
                  <a:pt x="474472" y="390779"/>
                </a:lnTo>
                <a:lnTo>
                  <a:pt x="473292" y="387604"/>
                </a:lnTo>
                <a:lnTo>
                  <a:pt x="460756" y="387604"/>
                </a:lnTo>
                <a:lnTo>
                  <a:pt x="442602" y="372722"/>
                </a:lnTo>
                <a:lnTo>
                  <a:pt x="378587" y="362458"/>
                </a:lnTo>
                <a:lnTo>
                  <a:pt x="375158" y="361950"/>
                </a:lnTo>
                <a:close/>
              </a:path>
              <a:path w="474980" h="391160">
                <a:moveTo>
                  <a:pt x="442602" y="372722"/>
                </a:moveTo>
                <a:lnTo>
                  <a:pt x="460756" y="387604"/>
                </a:lnTo>
                <a:lnTo>
                  <a:pt x="462938" y="384937"/>
                </a:lnTo>
                <a:lnTo>
                  <a:pt x="458851" y="384937"/>
                </a:lnTo>
                <a:lnTo>
                  <a:pt x="455036" y="374716"/>
                </a:lnTo>
                <a:lnTo>
                  <a:pt x="442602" y="372722"/>
                </a:lnTo>
                <a:close/>
              </a:path>
              <a:path w="474980" h="391160">
                <a:moveTo>
                  <a:pt x="435102" y="292862"/>
                </a:moveTo>
                <a:lnTo>
                  <a:pt x="431800" y="294132"/>
                </a:lnTo>
                <a:lnTo>
                  <a:pt x="428498" y="295275"/>
                </a:lnTo>
                <a:lnTo>
                  <a:pt x="426847" y="298958"/>
                </a:lnTo>
                <a:lnTo>
                  <a:pt x="427990" y="302260"/>
                </a:lnTo>
                <a:lnTo>
                  <a:pt x="450653" y="362975"/>
                </a:lnTo>
                <a:lnTo>
                  <a:pt x="468757" y="377825"/>
                </a:lnTo>
                <a:lnTo>
                  <a:pt x="460756" y="387604"/>
                </a:lnTo>
                <a:lnTo>
                  <a:pt x="473292" y="387604"/>
                </a:lnTo>
                <a:lnTo>
                  <a:pt x="439928" y="297815"/>
                </a:lnTo>
                <a:lnTo>
                  <a:pt x="438785" y="294513"/>
                </a:lnTo>
                <a:lnTo>
                  <a:pt x="435102" y="292862"/>
                </a:lnTo>
                <a:close/>
              </a:path>
              <a:path w="474980" h="391160">
                <a:moveTo>
                  <a:pt x="455036" y="374716"/>
                </a:moveTo>
                <a:lnTo>
                  <a:pt x="458851" y="384937"/>
                </a:lnTo>
                <a:lnTo>
                  <a:pt x="465709" y="376428"/>
                </a:lnTo>
                <a:lnTo>
                  <a:pt x="455036" y="374716"/>
                </a:lnTo>
                <a:close/>
              </a:path>
              <a:path w="474980" h="391160">
                <a:moveTo>
                  <a:pt x="450653" y="362975"/>
                </a:moveTo>
                <a:lnTo>
                  <a:pt x="455036" y="374716"/>
                </a:lnTo>
                <a:lnTo>
                  <a:pt x="465709" y="376428"/>
                </a:lnTo>
                <a:lnTo>
                  <a:pt x="458851" y="384937"/>
                </a:lnTo>
                <a:lnTo>
                  <a:pt x="462938" y="384937"/>
                </a:lnTo>
                <a:lnTo>
                  <a:pt x="468757" y="377825"/>
                </a:lnTo>
                <a:lnTo>
                  <a:pt x="450653" y="362975"/>
                </a:lnTo>
                <a:close/>
              </a:path>
              <a:path w="474980" h="391160">
                <a:moveTo>
                  <a:pt x="8128" y="0"/>
                </a:moveTo>
                <a:lnTo>
                  <a:pt x="0" y="9906"/>
                </a:lnTo>
                <a:lnTo>
                  <a:pt x="442602" y="372722"/>
                </a:lnTo>
                <a:lnTo>
                  <a:pt x="455036" y="374716"/>
                </a:lnTo>
                <a:lnTo>
                  <a:pt x="450653" y="362975"/>
                </a:lnTo>
                <a:lnTo>
                  <a:pt x="8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91302" y="122910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21708" y="1563369"/>
            <a:ext cx="1725295" cy="1504950"/>
            <a:chOff x="4521708" y="1563369"/>
            <a:chExt cx="1725295" cy="1504950"/>
          </a:xfrm>
        </p:grpSpPr>
        <p:sp>
          <p:nvSpPr>
            <p:cNvPr id="38" name="object 38"/>
            <p:cNvSpPr/>
            <p:nvPr/>
          </p:nvSpPr>
          <p:spPr>
            <a:xfrm>
              <a:off x="4526280" y="1676399"/>
              <a:ext cx="1716405" cy="1386840"/>
            </a:xfrm>
            <a:custGeom>
              <a:avLst/>
              <a:gdLst/>
              <a:ahLst/>
              <a:cxnLst/>
              <a:rect l="l" t="t" r="r" b="b"/>
              <a:pathLst>
                <a:path w="1716404" h="1386839">
                  <a:moveTo>
                    <a:pt x="0" y="693420"/>
                  </a:moveTo>
                  <a:lnTo>
                    <a:pt x="1566" y="651184"/>
                  </a:lnTo>
                  <a:lnTo>
                    <a:pt x="6204" y="609618"/>
                  </a:lnTo>
                  <a:lnTo>
                    <a:pt x="13824" y="568792"/>
                  </a:lnTo>
                  <a:lnTo>
                    <a:pt x="24337" y="528780"/>
                  </a:lnTo>
                  <a:lnTo>
                    <a:pt x="37653" y="489654"/>
                  </a:lnTo>
                  <a:lnTo>
                    <a:pt x="53682" y="451487"/>
                  </a:lnTo>
                  <a:lnTo>
                    <a:pt x="72335" y="414351"/>
                  </a:lnTo>
                  <a:lnTo>
                    <a:pt x="93520" y="378319"/>
                  </a:lnTo>
                  <a:lnTo>
                    <a:pt x="117150" y="343464"/>
                  </a:lnTo>
                  <a:lnTo>
                    <a:pt x="143133" y="309858"/>
                  </a:lnTo>
                  <a:lnTo>
                    <a:pt x="171381" y="277573"/>
                  </a:lnTo>
                  <a:lnTo>
                    <a:pt x="201803" y="246683"/>
                  </a:lnTo>
                  <a:lnTo>
                    <a:pt x="234310" y="217259"/>
                  </a:lnTo>
                  <a:lnTo>
                    <a:pt x="268811" y="189375"/>
                  </a:lnTo>
                  <a:lnTo>
                    <a:pt x="305218" y="163103"/>
                  </a:lnTo>
                  <a:lnTo>
                    <a:pt x="343439" y="138516"/>
                  </a:lnTo>
                  <a:lnTo>
                    <a:pt x="383387" y="115685"/>
                  </a:lnTo>
                  <a:lnTo>
                    <a:pt x="424970" y="94685"/>
                  </a:lnTo>
                  <a:lnTo>
                    <a:pt x="468099" y="75587"/>
                  </a:lnTo>
                  <a:lnTo>
                    <a:pt x="512684" y="58464"/>
                  </a:lnTo>
                  <a:lnTo>
                    <a:pt x="558635" y="43389"/>
                  </a:lnTo>
                  <a:lnTo>
                    <a:pt x="605864" y="30433"/>
                  </a:lnTo>
                  <a:lnTo>
                    <a:pt x="654279" y="19671"/>
                  </a:lnTo>
                  <a:lnTo>
                    <a:pt x="703791" y="11173"/>
                  </a:lnTo>
                  <a:lnTo>
                    <a:pt x="754310" y="5014"/>
                  </a:lnTo>
                  <a:lnTo>
                    <a:pt x="805747" y="1265"/>
                  </a:lnTo>
                  <a:lnTo>
                    <a:pt x="858012" y="0"/>
                  </a:lnTo>
                  <a:lnTo>
                    <a:pt x="910276" y="1265"/>
                  </a:lnTo>
                  <a:lnTo>
                    <a:pt x="961713" y="5014"/>
                  </a:lnTo>
                  <a:lnTo>
                    <a:pt x="1012232" y="11173"/>
                  </a:lnTo>
                  <a:lnTo>
                    <a:pt x="1061744" y="19671"/>
                  </a:lnTo>
                  <a:lnTo>
                    <a:pt x="1110159" y="30433"/>
                  </a:lnTo>
                  <a:lnTo>
                    <a:pt x="1157388" y="43389"/>
                  </a:lnTo>
                  <a:lnTo>
                    <a:pt x="1203339" y="58464"/>
                  </a:lnTo>
                  <a:lnTo>
                    <a:pt x="1247924" y="75587"/>
                  </a:lnTo>
                  <a:lnTo>
                    <a:pt x="1291053" y="94685"/>
                  </a:lnTo>
                  <a:lnTo>
                    <a:pt x="1332636" y="115685"/>
                  </a:lnTo>
                  <a:lnTo>
                    <a:pt x="1372584" y="138516"/>
                  </a:lnTo>
                  <a:lnTo>
                    <a:pt x="1410805" y="163103"/>
                  </a:lnTo>
                  <a:lnTo>
                    <a:pt x="1447212" y="189375"/>
                  </a:lnTo>
                  <a:lnTo>
                    <a:pt x="1481713" y="217259"/>
                  </a:lnTo>
                  <a:lnTo>
                    <a:pt x="1514220" y="246683"/>
                  </a:lnTo>
                  <a:lnTo>
                    <a:pt x="1544642" y="277573"/>
                  </a:lnTo>
                  <a:lnTo>
                    <a:pt x="1572890" y="309858"/>
                  </a:lnTo>
                  <a:lnTo>
                    <a:pt x="1598873" y="343464"/>
                  </a:lnTo>
                  <a:lnTo>
                    <a:pt x="1622503" y="378319"/>
                  </a:lnTo>
                  <a:lnTo>
                    <a:pt x="1643688" y="414351"/>
                  </a:lnTo>
                  <a:lnTo>
                    <a:pt x="1662341" y="451487"/>
                  </a:lnTo>
                  <a:lnTo>
                    <a:pt x="1678370" y="489654"/>
                  </a:lnTo>
                  <a:lnTo>
                    <a:pt x="1691686" y="528780"/>
                  </a:lnTo>
                  <a:lnTo>
                    <a:pt x="1702199" y="568792"/>
                  </a:lnTo>
                  <a:lnTo>
                    <a:pt x="1709819" y="609618"/>
                  </a:lnTo>
                  <a:lnTo>
                    <a:pt x="1714457" y="651184"/>
                  </a:lnTo>
                  <a:lnTo>
                    <a:pt x="1716024" y="693420"/>
                  </a:lnTo>
                  <a:lnTo>
                    <a:pt x="1714457" y="735655"/>
                  </a:lnTo>
                  <a:lnTo>
                    <a:pt x="1709819" y="777221"/>
                  </a:lnTo>
                  <a:lnTo>
                    <a:pt x="1702199" y="818047"/>
                  </a:lnTo>
                  <a:lnTo>
                    <a:pt x="1691686" y="858059"/>
                  </a:lnTo>
                  <a:lnTo>
                    <a:pt x="1678370" y="897185"/>
                  </a:lnTo>
                  <a:lnTo>
                    <a:pt x="1662341" y="935352"/>
                  </a:lnTo>
                  <a:lnTo>
                    <a:pt x="1643688" y="972488"/>
                  </a:lnTo>
                  <a:lnTo>
                    <a:pt x="1622503" y="1008520"/>
                  </a:lnTo>
                  <a:lnTo>
                    <a:pt x="1598873" y="1043375"/>
                  </a:lnTo>
                  <a:lnTo>
                    <a:pt x="1572890" y="1076981"/>
                  </a:lnTo>
                  <a:lnTo>
                    <a:pt x="1544642" y="1109266"/>
                  </a:lnTo>
                  <a:lnTo>
                    <a:pt x="1514220" y="1140156"/>
                  </a:lnTo>
                  <a:lnTo>
                    <a:pt x="1481713" y="1169580"/>
                  </a:lnTo>
                  <a:lnTo>
                    <a:pt x="1447212" y="1197464"/>
                  </a:lnTo>
                  <a:lnTo>
                    <a:pt x="1410805" y="1223736"/>
                  </a:lnTo>
                  <a:lnTo>
                    <a:pt x="1372584" y="1248323"/>
                  </a:lnTo>
                  <a:lnTo>
                    <a:pt x="1332636" y="1271154"/>
                  </a:lnTo>
                  <a:lnTo>
                    <a:pt x="1291053" y="1292154"/>
                  </a:lnTo>
                  <a:lnTo>
                    <a:pt x="1247924" y="1311252"/>
                  </a:lnTo>
                  <a:lnTo>
                    <a:pt x="1203339" y="1328375"/>
                  </a:lnTo>
                  <a:lnTo>
                    <a:pt x="1157388" y="1343450"/>
                  </a:lnTo>
                  <a:lnTo>
                    <a:pt x="1110159" y="1356406"/>
                  </a:lnTo>
                  <a:lnTo>
                    <a:pt x="1061744" y="1367168"/>
                  </a:lnTo>
                  <a:lnTo>
                    <a:pt x="1012232" y="1375666"/>
                  </a:lnTo>
                  <a:lnTo>
                    <a:pt x="961713" y="1381825"/>
                  </a:lnTo>
                  <a:lnTo>
                    <a:pt x="910276" y="1385574"/>
                  </a:lnTo>
                  <a:lnTo>
                    <a:pt x="858012" y="1386839"/>
                  </a:lnTo>
                  <a:lnTo>
                    <a:pt x="805747" y="1385574"/>
                  </a:lnTo>
                  <a:lnTo>
                    <a:pt x="754310" y="1381825"/>
                  </a:lnTo>
                  <a:lnTo>
                    <a:pt x="703791" y="1375666"/>
                  </a:lnTo>
                  <a:lnTo>
                    <a:pt x="654279" y="1367168"/>
                  </a:lnTo>
                  <a:lnTo>
                    <a:pt x="605864" y="1356406"/>
                  </a:lnTo>
                  <a:lnTo>
                    <a:pt x="558635" y="1343450"/>
                  </a:lnTo>
                  <a:lnTo>
                    <a:pt x="512684" y="1328375"/>
                  </a:lnTo>
                  <a:lnTo>
                    <a:pt x="468099" y="1311252"/>
                  </a:lnTo>
                  <a:lnTo>
                    <a:pt x="424970" y="1292154"/>
                  </a:lnTo>
                  <a:lnTo>
                    <a:pt x="383387" y="1271154"/>
                  </a:lnTo>
                  <a:lnTo>
                    <a:pt x="343439" y="1248323"/>
                  </a:lnTo>
                  <a:lnTo>
                    <a:pt x="305218" y="1223736"/>
                  </a:lnTo>
                  <a:lnTo>
                    <a:pt x="268811" y="1197464"/>
                  </a:lnTo>
                  <a:lnTo>
                    <a:pt x="234310" y="1169580"/>
                  </a:lnTo>
                  <a:lnTo>
                    <a:pt x="201803" y="1140156"/>
                  </a:lnTo>
                  <a:lnTo>
                    <a:pt x="171381" y="1109266"/>
                  </a:lnTo>
                  <a:lnTo>
                    <a:pt x="143133" y="1076981"/>
                  </a:lnTo>
                  <a:lnTo>
                    <a:pt x="117150" y="1043375"/>
                  </a:lnTo>
                  <a:lnTo>
                    <a:pt x="93520" y="1008520"/>
                  </a:lnTo>
                  <a:lnTo>
                    <a:pt x="72335" y="972488"/>
                  </a:lnTo>
                  <a:lnTo>
                    <a:pt x="53682" y="935352"/>
                  </a:lnTo>
                  <a:lnTo>
                    <a:pt x="37653" y="897185"/>
                  </a:lnTo>
                  <a:lnTo>
                    <a:pt x="24337" y="858059"/>
                  </a:lnTo>
                  <a:lnTo>
                    <a:pt x="13824" y="818047"/>
                  </a:lnTo>
                  <a:lnTo>
                    <a:pt x="6204" y="777221"/>
                  </a:lnTo>
                  <a:lnTo>
                    <a:pt x="1566" y="735655"/>
                  </a:lnTo>
                  <a:lnTo>
                    <a:pt x="0" y="693420"/>
                  </a:lnTo>
                  <a:close/>
                </a:path>
              </a:pathLst>
            </a:custGeom>
            <a:ln w="9144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03392" y="1563369"/>
              <a:ext cx="114935" cy="185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43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44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96113"/>
            <a:ext cx="6269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Visual </a:t>
            </a:r>
            <a:r>
              <a:rPr spc="-215" dirty="0"/>
              <a:t>vocabulary</a:t>
            </a:r>
            <a:r>
              <a:rPr spc="-220" dirty="0"/>
              <a:t> </a:t>
            </a:r>
            <a:r>
              <a:rPr spc="-9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0481"/>
            <a:ext cx="6983730" cy="27654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spc="-5" dirty="0">
                <a:latin typeface="Carlito"/>
                <a:cs typeface="Carlito"/>
              </a:rPr>
              <a:t>Issues: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Sampling </a:t>
            </a:r>
            <a:r>
              <a:rPr sz="2400" spc="-15" dirty="0">
                <a:latin typeface="Carlito"/>
                <a:cs typeface="Carlito"/>
              </a:rPr>
              <a:t>strategy: </a:t>
            </a:r>
            <a:r>
              <a:rPr sz="2400" spc="-5" dirty="0">
                <a:latin typeface="Carlito"/>
                <a:cs typeface="Carlito"/>
              </a:rPr>
              <a:t>where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extract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features?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Clustering </a:t>
            </a:r>
            <a:r>
              <a:rPr sz="2400" dirty="0">
                <a:latin typeface="Carlito"/>
                <a:cs typeface="Carlito"/>
              </a:rPr>
              <a:t>/ </a:t>
            </a:r>
            <a:r>
              <a:rPr sz="2400" spc="-10" dirty="0">
                <a:latin typeface="Carlito"/>
                <a:cs typeface="Carlito"/>
              </a:rPr>
              <a:t>quantization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algorithm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Unsupervised </a:t>
            </a:r>
            <a:r>
              <a:rPr sz="2400" spc="-10" dirty="0">
                <a:latin typeface="Carlito"/>
                <a:cs typeface="Carlito"/>
              </a:rPr>
              <a:t>vs.</a:t>
            </a:r>
            <a:r>
              <a:rPr sz="2400" dirty="0">
                <a:latin typeface="Carlito"/>
                <a:cs typeface="Carlito"/>
              </a:rPr>
              <a:t> supervised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What </a:t>
            </a:r>
            <a:r>
              <a:rPr sz="2400" spc="-10" dirty="0">
                <a:latin typeface="Carlito"/>
                <a:cs typeface="Carlito"/>
              </a:rPr>
              <a:t>corpus provides </a:t>
            </a:r>
            <a:r>
              <a:rPr sz="2400" spc="-15" dirty="0">
                <a:latin typeface="Carlito"/>
                <a:cs typeface="Carlito"/>
              </a:rPr>
              <a:t>features </a:t>
            </a:r>
            <a:r>
              <a:rPr sz="2400" spc="-10" dirty="0">
                <a:latin typeface="Carlito"/>
                <a:cs typeface="Carlito"/>
              </a:rPr>
              <a:t>(universal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vocabulary?)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Vocabulary size, </a:t>
            </a:r>
            <a:r>
              <a:rPr sz="2400" spc="-5" dirty="0">
                <a:latin typeface="Carlito"/>
                <a:cs typeface="Carlito"/>
              </a:rPr>
              <a:t>number 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words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017" y="153670"/>
            <a:ext cx="40487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Inverted </a:t>
            </a:r>
            <a:r>
              <a:rPr spc="-50" dirty="0"/>
              <a:t>file</a:t>
            </a:r>
            <a:r>
              <a:rPr spc="-370" dirty="0"/>
              <a:t> </a:t>
            </a:r>
            <a:r>
              <a:rPr spc="-204" dirty="0"/>
              <a:t>index</a:t>
            </a:r>
          </a:p>
        </p:txBody>
      </p:sp>
      <p:sp>
        <p:nvSpPr>
          <p:cNvPr id="3" name="object 3"/>
          <p:cNvSpPr/>
          <p:nvPr/>
        </p:nvSpPr>
        <p:spPr>
          <a:xfrm>
            <a:off x="2932001" y="1092708"/>
            <a:ext cx="6016350" cy="481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3370" y="5745581"/>
            <a:ext cx="7484109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Database </a:t>
            </a:r>
            <a:r>
              <a:rPr sz="2400" spc="-5" dirty="0">
                <a:latin typeface="Carlito"/>
                <a:cs typeface="Carlito"/>
              </a:rPr>
              <a:t>images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loaded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index </a:t>
            </a:r>
            <a:r>
              <a:rPr sz="2400" spc="-5" dirty="0">
                <a:latin typeface="Carlito"/>
                <a:cs typeface="Carlito"/>
              </a:rPr>
              <a:t>mapping </a:t>
            </a:r>
            <a:r>
              <a:rPr sz="2400" spc="-20" dirty="0">
                <a:latin typeface="Carlito"/>
                <a:cs typeface="Carlito"/>
              </a:rPr>
              <a:t>words 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image</a:t>
            </a:r>
            <a:r>
              <a:rPr sz="2400" spc="-10" dirty="0">
                <a:latin typeface="Carlito"/>
                <a:cs typeface="Carlito"/>
              </a:rPr>
              <a:t> numbers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t>45</a:t>
            </a:fld>
            <a:endParaRPr dirty="0">
              <a:solidFill>
                <a:srgbClr val="88888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23" y="1367757"/>
            <a:ext cx="5474244" cy="4616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3370" y="5782157"/>
            <a:ext cx="667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New </a:t>
            </a:r>
            <a:r>
              <a:rPr sz="2400" spc="-5" dirty="0">
                <a:latin typeface="Carlito"/>
                <a:cs typeface="Carlito"/>
              </a:rPr>
              <a:t>query </a:t>
            </a:r>
            <a:r>
              <a:rPr sz="2400" dirty="0">
                <a:latin typeface="Carlito"/>
                <a:cs typeface="Carlito"/>
              </a:rPr>
              <a:t>image is mapped to </a:t>
            </a:r>
            <a:r>
              <a:rPr sz="2400" spc="-5" dirty="0">
                <a:latin typeface="Carlito"/>
                <a:cs typeface="Carlito"/>
              </a:rPr>
              <a:t>indices of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database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6270" y="6224117"/>
            <a:ext cx="3233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rlito"/>
                <a:cs typeface="Carlito"/>
              </a:rPr>
              <a:t>images that </a:t>
            </a:r>
            <a:r>
              <a:rPr sz="2400" spc="-5" dirty="0">
                <a:latin typeface="Carlito"/>
                <a:cs typeface="Carlito"/>
              </a:rPr>
              <a:t>share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1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word.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0209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14342" y="187197"/>
            <a:ext cx="41421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rlito"/>
                <a:cs typeface="Carlito"/>
              </a:rPr>
              <a:t>Inverted </a:t>
            </a:r>
            <a:r>
              <a:rPr spc="-5" dirty="0">
                <a:latin typeface="Carlito"/>
                <a:cs typeface="Carlito"/>
              </a:rPr>
              <a:t>file</a:t>
            </a:r>
            <a:r>
              <a:rPr spc="-7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index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39" y="1793189"/>
            <a:ext cx="968375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If a local image </a:t>
            </a:r>
            <a:r>
              <a:rPr sz="2800" spc="-10" dirty="0">
                <a:latin typeface="Carlito"/>
                <a:cs typeface="Carlito"/>
              </a:rPr>
              <a:t>region </a:t>
            </a:r>
            <a:r>
              <a:rPr sz="2800" spc="-5" dirty="0">
                <a:latin typeface="Carlito"/>
                <a:cs typeface="Carlito"/>
              </a:rPr>
              <a:t>is a </a:t>
            </a:r>
            <a:r>
              <a:rPr sz="2800" spc="-10" dirty="0">
                <a:latin typeface="Carlito"/>
                <a:cs typeface="Carlito"/>
              </a:rPr>
              <a:t>visual </a:t>
            </a:r>
            <a:r>
              <a:rPr sz="2800" spc="-15" dirty="0">
                <a:latin typeface="Carlito"/>
                <a:cs typeface="Carlito"/>
              </a:rPr>
              <a:t>word, </a:t>
            </a:r>
            <a:r>
              <a:rPr sz="2800" spc="-10" dirty="0">
                <a:latin typeface="Carlito"/>
                <a:cs typeface="Carlito"/>
              </a:rPr>
              <a:t>how can we </a:t>
            </a:r>
            <a:r>
              <a:rPr sz="2800" spc="-15" dirty="0">
                <a:latin typeface="Carlito"/>
                <a:cs typeface="Carlito"/>
              </a:rPr>
              <a:t>summarize </a:t>
            </a:r>
            <a:r>
              <a:rPr sz="2800" spc="-5" dirty="0">
                <a:latin typeface="Carlito"/>
                <a:cs typeface="Carlito"/>
              </a:rPr>
              <a:t>an  </a:t>
            </a:r>
            <a:r>
              <a:rPr sz="2800" spc="-10" dirty="0">
                <a:latin typeface="Carlito"/>
                <a:cs typeface="Carlito"/>
              </a:rPr>
              <a:t>image (the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document)?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1543" y="349552"/>
            <a:ext cx="3608550" cy="382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211582"/>
            <a:ext cx="36264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/>
              <a:t>Analogy </a:t>
            </a:r>
            <a:r>
              <a:rPr sz="3200" spc="5" dirty="0"/>
              <a:t>to</a:t>
            </a:r>
            <a:r>
              <a:rPr sz="3200" spc="-295" dirty="0"/>
              <a:t> </a:t>
            </a:r>
            <a:r>
              <a:rPr sz="3200" spc="-170" dirty="0"/>
              <a:t>documents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824037" y="1135189"/>
            <a:ext cx="4048125" cy="5270500"/>
            <a:chOff x="1824037" y="1135189"/>
            <a:chExt cx="4048125" cy="5270500"/>
          </a:xfrm>
        </p:grpSpPr>
        <p:sp>
          <p:nvSpPr>
            <p:cNvPr id="5" name="object 5"/>
            <p:cNvSpPr/>
            <p:nvPr/>
          </p:nvSpPr>
          <p:spPr>
            <a:xfrm>
              <a:off x="1828800" y="1139952"/>
              <a:ext cx="4038600" cy="5260975"/>
            </a:xfrm>
            <a:custGeom>
              <a:avLst/>
              <a:gdLst/>
              <a:ahLst/>
              <a:cxnLst/>
              <a:rect l="l" t="t" r="r" b="b"/>
              <a:pathLst>
                <a:path w="4038600" h="5260975">
                  <a:moveTo>
                    <a:pt x="4038600" y="0"/>
                  </a:moveTo>
                  <a:lnTo>
                    <a:pt x="0" y="0"/>
                  </a:lnTo>
                  <a:lnTo>
                    <a:pt x="0" y="5260848"/>
                  </a:lnTo>
                  <a:lnTo>
                    <a:pt x="3533775" y="5260848"/>
                  </a:lnTo>
                  <a:lnTo>
                    <a:pt x="4038600" y="4756023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62575" y="5895974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504825" y="0"/>
                  </a:moveTo>
                  <a:lnTo>
                    <a:pt x="100964" y="100965"/>
                  </a:lnTo>
                  <a:lnTo>
                    <a:pt x="0" y="5048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87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8800" y="1139952"/>
              <a:ext cx="4038600" cy="5260975"/>
            </a:xfrm>
            <a:custGeom>
              <a:avLst/>
              <a:gdLst/>
              <a:ahLst/>
              <a:cxnLst/>
              <a:rect l="l" t="t" r="r" b="b"/>
              <a:pathLst>
                <a:path w="4038600" h="5260975">
                  <a:moveTo>
                    <a:pt x="3533775" y="5260848"/>
                  </a:moveTo>
                  <a:lnTo>
                    <a:pt x="3634740" y="4856988"/>
                  </a:lnTo>
                  <a:lnTo>
                    <a:pt x="4038600" y="4756023"/>
                  </a:lnTo>
                  <a:lnTo>
                    <a:pt x="3533775" y="5260848"/>
                  </a:lnTo>
                  <a:lnTo>
                    <a:pt x="0" y="5260848"/>
                  </a:lnTo>
                  <a:lnTo>
                    <a:pt x="0" y="0"/>
                  </a:lnTo>
                  <a:lnTo>
                    <a:pt x="4038600" y="0"/>
                  </a:lnTo>
                  <a:lnTo>
                    <a:pt x="4038600" y="475602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07794" y="2864357"/>
            <a:ext cx="3493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rlito"/>
                <a:cs typeface="Carlito"/>
              </a:rPr>
              <a:t>cerebral cortex </a:t>
            </a:r>
            <a:r>
              <a:rPr sz="1400" spc="-5" dirty="0">
                <a:latin typeface="Carlito"/>
                <a:cs typeface="Carlito"/>
              </a:rPr>
              <a:t>was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movie </a:t>
            </a:r>
            <a:r>
              <a:rPr sz="1400" spc="-10" dirty="0">
                <a:latin typeface="Carlito"/>
                <a:cs typeface="Carlito"/>
              </a:rPr>
              <a:t>screen, </a:t>
            </a:r>
            <a:r>
              <a:rPr sz="1400" dirty="0">
                <a:latin typeface="Carlito"/>
                <a:cs typeface="Carlito"/>
              </a:rPr>
              <a:t>so </a:t>
            </a:r>
            <a:r>
              <a:rPr sz="1400" spc="-10" dirty="0">
                <a:latin typeface="Carlito"/>
                <a:cs typeface="Carlito"/>
              </a:rPr>
              <a:t>to</a:t>
            </a:r>
            <a:r>
              <a:rPr sz="1400" spc="1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speak,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7794" y="3504438"/>
            <a:ext cx="3315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now know that behind the </a:t>
            </a:r>
            <a:r>
              <a:rPr sz="1400" dirty="0">
                <a:latin typeface="Carlito"/>
                <a:cs typeface="Carlito"/>
              </a:rPr>
              <a:t>origin </a:t>
            </a:r>
            <a:r>
              <a:rPr sz="1400" spc="-5" dirty="0">
                <a:latin typeface="Carlito"/>
                <a:cs typeface="Carlito"/>
              </a:rPr>
              <a:t>of the</a:t>
            </a:r>
            <a:r>
              <a:rPr sz="1400" spc="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visual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38400" y="1981200"/>
            <a:ext cx="3592195" cy="4572000"/>
            <a:chOff x="2438400" y="1981200"/>
            <a:chExt cx="3592195" cy="4572000"/>
          </a:xfrm>
        </p:grpSpPr>
        <p:sp>
          <p:nvSpPr>
            <p:cNvPr id="11" name="object 11"/>
            <p:cNvSpPr/>
            <p:nvPr/>
          </p:nvSpPr>
          <p:spPr>
            <a:xfrm>
              <a:off x="2438400" y="1981200"/>
              <a:ext cx="3592067" cy="457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852" y="2156460"/>
              <a:ext cx="2630805" cy="2286000"/>
            </a:xfrm>
            <a:custGeom>
              <a:avLst/>
              <a:gdLst/>
              <a:ahLst/>
              <a:cxnLst/>
              <a:rect l="l" t="t" r="r" b="b"/>
              <a:pathLst>
                <a:path w="2630804" h="2286000">
                  <a:moveTo>
                    <a:pt x="1315212" y="0"/>
                  </a:moveTo>
                  <a:lnTo>
                    <a:pt x="1263572" y="864"/>
                  </a:lnTo>
                  <a:lnTo>
                    <a:pt x="1212436" y="3438"/>
                  </a:lnTo>
                  <a:lnTo>
                    <a:pt x="1161841" y="7689"/>
                  </a:lnTo>
                  <a:lnTo>
                    <a:pt x="1111823" y="13584"/>
                  </a:lnTo>
                  <a:lnTo>
                    <a:pt x="1062418" y="21093"/>
                  </a:lnTo>
                  <a:lnTo>
                    <a:pt x="1013664" y="30184"/>
                  </a:lnTo>
                  <a:lnTo>
                    <a:pt x="965596" y="40825"/>
                  </a:lnTo>
                  <a:lnTo>
                    <a:pt x="918252" y="52984"/>
                  </a:lnTo>
                  <a:lnTo>
                    <a:pt x="871668" y="66629"/>
                  </a:lnTo>
                  <a:lnTo>
                    <a:pt x="825880" y="81729"/>
                  </a:lnTo>
                  <a:lnTo>
                    <a:pt x="780925" y="98252"/>
                  </a:lnTo>
                  <a:lnTo>
                    <a:pt x="736840" y="116166"/>
                  </a:lnTo>
                  <a:lnTo>
                    <a:pt x="693661" y="135439"/>
                  </a:lnTo>
                  <a:lnTo>
                    <a:pt x="651425" y="156040"/>
                  </a:lnTo>
                  <a:lnTo>
                    <a:pt x="610168" y="177937"/>
                  </a:lnTo>
                  <a:lnTo>
                    <a:pt x="569927" y="201098"/>
                  </a:lnTo>
                  <a:lnTo>
                    <a:pt x="530738" y="225492"/>
                  </a:lnTo>
                  <a:lnTo>
                    <a:pt x="492638" y="251086"/>
                  </a:lnTo>
                  <a:lnTo>
                    <a:pt x="455664" y="277849"/>
                  </a:lnTo>
                  <a:lnTo>
                    <a:pt x="419852" y="305750"/>
                  </a:lnTo>
                  <a:lnTo>
                    <a:pt x="385238" y="334756"/>
                  </a:lnTo>
                  <a:lnTo>
                    <a:pt x="351860" y="364835"/>
                  </a:lnTo>
                  <a:lnTo>
                    <a:pt x="319753" y="395956"/>
                  </a:lnTo>
                  <a:lnTo>
                    <a:pt x="288955" y="428088"/>
                  </a:lnTo>
                  <a:lnTo>
                    <a:pt x="259502" y="461198"/>
                  </a:lnTo>
                  <a:lnTo>
                    <a:pt x="231430" y="495255"/>
                  </a:lnTo>
                  <a:lnTo>
                    <a:pt x="204777" y="530226"/>
                  </a:lnTo>
                  <a:lnTo>
                    <a:pt x="179577" y="566081"/>
                  </a:lnTo>
                  <a:lnTo>
                    <a:pt x="155870" y="602787"/>
                  </a:lnTo>
                  <a:lnTo>
                    <a:pt x="133689" y="640313"/>
                  </a:lnTo>
                  <a:lnTo>
                    <a:pt x="113074" y="678626"/>
                  </a:lnTo>
                  <a:lnTo>
                    <a:pt x="94058" y="717696"/>
                  </a:lnTo>
                  <a:lnTo>
                    <a:pt x="76681" y="757491"/>
                  </a:lnTo>
                  <a:lnTo>
                    <a:pt x="60977" y="797978"/>
                  </a:lnTo>
                  <a:lnTo>
                    <a:pt x="46984" y="839126"/>
                  </a:lnTo>
                  <a:lnTo>
                    <a:pt x="34738" y="880903"/>
                  </a:lnTo>
                  <a:lnTo>
                    <a:pt x="24276" y="923277"/>
                  </a:lnTo>
                  <a:lnTo>
                    <a:pt x="15634" y="966217"/>
                  </a:lnTo>
                  <a:lnTo>
                    <a:pt x="8849" y="1009691"/>
                  </a:lnTo>
                  <a:lnTo>
                    <a:pt x="3957" y="1053668"/>
                  </a:lnTo>
                  <a:lnTo>
                    <a:pt x="995" y="1098114"/>
                  </a:lnTo>
                  <a:lnTo>
                    <a:pt x="0" y="1143000"/>
                  </a:lnTo>
                  <a:lnTo>
                    <a:pt x="995" y="1187885"/>
                  </a:lnTo>
                  <a:lnTo>
                    <a:pt x="3957" y="1232331"/>
                  </a:lnTo>
                  <a:lnTo>
                    <a:pt x="8849" y="1276308"/>
                  </a:lnTo>
                  <a:lnTo>
                    <a:pt x="15634" y="1319782"/>
                  </a:lnTo>
                  <a:lnTo>
                    <a:pt x="24276" y="1362722"/>
                  </a:lnTo>
                  <a:lnTo>
                    <a:pt x="34738" y="1405096"/>
                  </a:lnTo>
                  <a:lnTo>
                    <a:pt x="46984" y="1446873"/>
                  </a:lnTo>
                  <a:lnTo>
                    <a:pt x="60977" y="1488021"/>
                  </a:lnTo>
                  <a:lnTo>
                    <a:pt x="76681" y="1528508"/>
                  </a:lnTo>
                  <a:lnTo>
                    <a:pt x="94058" y="1568303"/>
                  </a:lnTo>
                  <a:lnTo>
                    <a:pt x="113074" y="1607373"/>
                  </a:lnTo>
                  <a:lnTo>
                    <a:pt x="133689" y="1645686"/>
                  </a:lnTo>
                  <a:lnTo>
                    <a:pt x="155870" y="1683212"/>
                  </a:lnTo>
                  <a:lnTo>
                    <a:pt x="179577" y="1719918"/>
                  </a:lnTo>
                  <a:lnTo>
                    <a:pt x="204777" y="1755773"/>
                  </a:lnTo>
                  <a:lnTo>
                    <a:pt x="231430" y="1790744"/>
                  </a:lnTo>
                  <a:lnTo>
                    <a:pt x="259502" y="1824801"/>
                  </a:lnTo>
                  <a:lnTo>
                    <a:pt x="288955" y="1857911"/>
                  </a:lnTo>
                  <a:lnTo>
                    <a:pt x="319753" y="1890043"/>
                  </a:lnTo>
                  <a:lnTo>
                    <a:pt x="351860" y="1921164"/>
                  </a:lnTo>
                  <a:lnTo>
                    <a:pt x="385238" y="1951243"/>
                  </a:lnTo>
                  <a:lnTo>
                    <a:pt x="419852" y="1980249"/>
                  </a:lnTo>
                  <a:lnTo>
                    <a:pt x="455664" y="2008150"/>
                  </a:lnTo>
                  <a:lnTo>
                    <a:pt x="492638" y="2034913"/>
                  </a:lnTo>
                  <a:lnTo>
                    <a:pt x="530738" y="2060507"/>
                  </a:lnTo>
                  <a:lnTo>
                    <a:pt x="569927" y="2084901"/>
                  </a:lnTo>
                  <a:lnTo>
                    <a:pt x="610168" y="2108062"/>
                  </a:lnTo>
                  <a:lnTo>
                    <a:pt x="651425" y="2129959"/>
                  </a:lnTo>
                  <a:lnTo>
                    <a:pt x="693661" y="2150560"/>
                  </a:lnTo>
                  <a:lnTo>
                    <a:pt x="736840" y="2169833"/>
                  </a:lnTo>
                  <a:lnTo>
                    <a:pt x="780925" y="2187747"/>
                  </a:lnTo>
                  <a:lnTo>
                    <a:pt x="825880" y="2204270"/>
                  </a:lnTo>
                  <a:lnTo>
                    <a:pt x="871668" y="2219370"/>
                  </a:lnTo>
                  <a:lnTo>
                    <a:pt x="918252" y="2233015"/>
                  </a:lnTo>
                  <a:lnTo>
                    <a:pt x="965596" y="2245174"/>
                  </a:lnTo>
                  <a:lnTo>
                    <a:pt x="1013664" y="2255815"/>
                  </a:lnTo>
                  <a:lnTo>
                    <a:pt x="1062418" y="2264906"/>
                  </a:lnTo>
                  <a:lnTo>
                    <a:pt x="1111823" y="2272415"/>
                  </a:lnTo>
                  <a:lnTo>
                    <a:pt x="1161841" y="2278310"/>
                  </a:lnTo>
                  <a:lnTo>
                    <a:pt x="1212436" y="2282561"/>
                  </a:lnTo>
                  <a:lnTo>
                    <a:pt x="1263572" y="2285135"/>
                  </a:lnTo>
                  <a:lnTo>
                    <a:pt x="1315212" y="2286000"/>
                  </a:lnTo>
                  <a:lnTo>
                    <a:pt x="1366851" y="2285135"/>
                  </a:lnTo>
                  <a:lnTo>
                    <a:pt x="1417987" y="2282561"/>
                  </a:lnTo>
                  <a:lnTo>
                    <a:pt x="1468582" y="2278310"/>
                  </a:lnTo>
                  <a:lnTo>
                    <a:pt x="1518600" y="2272415"/>
                  </a:lnTo>
                  <a:lnTo>
                    <a:pt x="1568005" y="2264906"/>
                  </a:lnTo>
                  <a:lnTo>
                    <a:pt x="1616759" y="2255815"/>
                  </a:lnTo>
                  <a:lnTo>
                    <a:pt x="1664827" y="2245174"/>
                  </a:lnTo>
                  <a:lnTo>
                    <a:pt x="1712171" y="2233015"/>
                  </a:lnTo>
                  <a:lnTo>
                    <a:pt x="1758755" y="2219370"/>
                  </a:lnTo>
                  <a:lnTo>
                    <a:pt x="1804543" y="2204270"/>
                  </a:lnTo>
                  <a:lnTo>
                    <a:pt x="1849498" y="2187747"/>
                  </a:lnTo>
                  <a:lnTo>
                    <a:pt x="1893583" y="2169833"/>
                  </a:lnTo>
                  <a:lnTo>
                    <a:pt x="1936762" y="2150560"/>
                  </a:lnTo>
                  <a:lnTo>
                    <a:pt x="1978998" y="2129959"/>
                  </a:lnTo>
                  <a:lnTo>
                    <a:pt x="2020255" y="2108062"/>
                  </a:lnTo>
                  <a:lnTo>
                    <a:pt x="2060496" y="2084901"/>
                  </a:lnTo>
                  <a:lnTo>
                    <a:pt x="2099685" y="2060507"/>
                  </a:lnTo>
                  <a:lnTo>
                    <a:pt x="2137785" y="2034913"/>
                  </a:lnTo>
                  <a:lnTo>
                    <a:pt x="2174759" y="2008150"/>
                  </a:lnTo>
                  <a:lnTo>
                    <a:pt x="2210571" y="1980249"/>
                  </a:lnTo>
                  <a:lnTo>
                    <a:pt x="2245185" y="1951243"/>
                  </a:lnTo>
                  <a:lnTo>
                    <a:pt x="2278563" y="1921164"/>
                  </a:lnTo>
                  <a:lnTo>
                    <a:pt x="2310670" y="1890043"/>
                  </a:lnTo>
                  <a:lnTo>
                    <a:pt x="2341468" y="1857911"/>
                  </a:lnTo>
                  <a:lnTo>
                    <a:pt x="2370921" y="1824801"/>
                  </a:lnTo>
                  <a:lnTo>
                    <a:pt x="2398993" y="1790744"/>
                  </a:lnTo>
                  <a:lnTo>
                    <a:pt x="2425646" y="1755773"/>
                  </a:lnTo>
                  <a:lnTo>
                    <a:pt x="2450845" y="1719918"/>
                  </a:lnTo>
                  <a:lnTo>
                    <a:pt x="2474553" y="1683212"/>
                  </a:lnTo>
                  <a:lnTo>
                    <a:pt x="2496734" y="1645686"/>
                  </a:lnTo>
                  <a:lnTo>
                    <a:pt x="2517349" y="1607373"/>
                  </a:lnTo>
                  <a:lnTo>
                    <a:pt x="2536365" y="1568303"/>
                  </a:lnTo>
                  <a:lnTo>
                    <a:pt x="2553742" y="1528508"/>
                  </a:lnTo>
                  <a:lnTo>
                    <a:pt x="2569446" y="1488021"/>
                  </a:lnTo>
                  <a:lnTo>
                    <a:pt x="2583439" y="1446873"/>
                  </a:lnTo>
                  <a:lnTo>
                    <a:pt x="2595685" y="1405096"/>
                  </a:lnTo>
                  <a:lnTo>
                    <a:pt x="2606147" y="1362722"/>
                  </a:lnTo>
                  <a:lnTo>
                    <a:pt x="2614789" y="1319782"/>
                  </a:lnTo>
                  <a:lnTo>
                    <a:pt x="2621574" y="1276308"/>
                  </a:lnTo>
                  <a:lnTo>
                    <a:pt x="2626466" y="1232331"/>
                  </a:lnTo>
                  <a:lnTo>
                    <a:pt x="2629428" y="1187885"/>
                  </a:lnTo>
                  <a:lnTo>
                    <a:pt x="2630424" y="1143000"/>
                  </a:lnTo>
                  <a:lnTo>
                    <a:pt x="2629428" y="1098114"/>
                  </a:lnTo>
                  <a:lnTo>
                    <a:pt x="2626466" y="1053668"/>
                  </a:lnTo>
                  <a:lnTo>
                    <a:pt x="2621574" y="1009691"/>
                  </a:lnTo>
                  <a:lnTo>
                    <a:pt x="2614789" y="966217"/>
                  </a:lnTo>
                  <a:lnTo>
                    <a:pt x="2606147" y="923277"/>
                  </a:lnTo>
                  <a:lnTo>
                    <a:pt x="2595685" y="880903"/>
                  </a:lnTo>
                  <a:lnTo>
                    <a:pt x="2583439" y="839126"/>
                  </a:lnTo>
                  <a:lnTo>
                    <a:pt x="2569446" y="797978"/>
                  </a:lnTo>
                  <a:lnTo>
                    <a:pt x="2553742" y="757491"/>
                  </a:lnTo>
                  <a:lnTo>
                    <a:pt x="2536365" y="717696"/>
                  </a:lnTo>
                  <a:lnTo>
                    <a:pt x="2517349" y="678626"/>
                  </a:lnTo>
                  <a:lnTo>
                    <a:pt x="2496734" y="640313"/>
                  </a:lnTo>
                  <a:lnTo>
                    <a:pt x="2474553" y="602787"/>
                  </a:lnTo>
                  <a:lnTo>
                    <a:pt x="2450845" y="566081"/>
                  </a:lnTo>
                  <a:lnTo>
                    <a:pt x="2425646" y="530226"/>
                  </a:lnTo>
                  <a:lnTo>
                    <a:pt x="2398993" y="495255"/>
                  </a:lnTo>
                  <a:lnTo>
                    <a:pt x="2370921" y="461198"/>
                  </a:lnTo>
                  <a:lnTo>
                    <a:pt x="2341468" y="428088"/>
                  </a:lnTo>
                  <a:lnTo>
                    <a:pt x="2310670" y="395956"/>
                  </a:lnTo>
                  <a:lnTo>
                    <a:pt x="2278563" y="364835"/>
                  </a:lnTo>
                  <a:lnTo>
                    <a:pt x="2245185" y="334756"/>
                  </a:lnTo>
                  <a:lnTo>
                    <a:pt x="2210571" y="305750"/>
                  </a:lnTo>
                  <a:lnTo>
                    <a:pt x="2174759" y="277849"/>
                  </a:lnTo>
                  <a:lnTo>
                    <a:pt x="2137785" y="251086"/>
                  </a:lnTo>
                  <a:lnTo>
                    <a:pt x="2099685" y="225492"/>
                  </a:lnTo>
                  <a:lnTo>
                    <a:pt x="2060496" y="201098"/>
                  </a:lnTo>
                  <a:lnTo>
                    <a:pt x="2020255" y="177937"/>
                  </a:lnTo>
                  <a:lnTo>
                    <a:pt x="1978998" y="156040"/>
                  </a:lnTo>
                  <a:lnTo>
                    <a:pt x="1936762" y="135439"/>
                  </a:lnTo>
                  <a:lnTo>
                    <a:pt x="1893583" y="116166"/>
                  </a:lnTo>
                  <a:lnTo>
                    <a:pt x="1849498" y="98252"/>
                  </a:lnTo>
                  <a:lnTo>
                    <a:pt x="1804543" y="81729"/>
                  </a:lnTo>
                  <a:lnTo>
                    <a:pt x="1758755" y="66629"/>
                  </a:lnTo>
                  <a:lnTo>
                    <a:pt x="1712171" y="52984"/>
                  </a:lnTo>
                  <a:lnTo>
                    <a:pt x="1664827" y="40825"/>
                  </a:lnTo>
                  <a:lnTo>
                    <a:pt x="1616759" y="30184"/>
                  </a:lnTo>
                  <a:lnTo>
                    <a:pt x="1568005" y="21093"/>
                  </a:lnTo>
                  <a:lnTo>
                    <a:pt x="1518600" y="13584"/>
                  </a:lnTo>
                  <a:lnTo>
                    <a:pt x="1468582" y="7689"/>
                  </a:lnTo>
                  <a:lnTo>
                    <a:pt x="1417987" y="3438"/>
                  </a:lnTo>
                  <a:lnTo>
                    <a:pt x="1366851" y="864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07794" y="1370202"/>
            <a:ext cx="356489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Of </a:t>
            </a:r>
            <a:r>
              <a:rPr sz="1400" dirty="0">
                <a:latin typeface="Carlito"/>
                <a:cs typeface="Carlito"/>
              </a:rPr>
              <a:t>all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sensory </a:t>
            </a:r>
            <a:r>
              <a:rPr sz="1400" spc="-5" dirty="0">
                <a:latin typeface="Carlito"/>
                <a:cs typeface="Carlito"/>
              </a:rPr>
              <a:t>impressions proceeding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the  </a:t>
            </a:r>
            <a:r>
              <a:rPr sz="1400" spc="-10" dirty="0">
                <a:latin typeface="Carlito"/>
                <a:cs typeface="Carlito"/>
              </a:rPr>
              <a:t>brain,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visual experiences </a:t>
            </a:r>
            <a:r>
              <a:rPr sz="1400" spc="-10" dirty="0">
                <a:latin typeface="Carlito"/>
                <a:cs typeface="Carlito"/>
              </a:rPr>
              <a:t>are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dominant  ones. Our perception of the world </a:t>
            </a:r>
            <a:r>
              <a:rPr sz="1400" spc="-10" dirty="0">
                <a:latin typeface="Carlito"/>
                <a:cs typeface="Carlito"/>
              </a:rPr>
              <a:t>around </a:t>
            </a:r>
            <a:r>
              <a:rPr sz="1400" spc="-5" dirty="0">
                <a:latin typeface="Carlito"/>
                <a:cs typeface="Carlito"/>
              </a:rPr>
              <a:t>us </a:t>
            </a:r>
            <a:r>
              <a:rPr sz="1400" dirty="0">
                <a:latin typeface="Carlito"/>
                <a:cs typeface="Carlito"/>
              </a:rPr>
              <a:t>is  </a:t>
            </a:r>
            <a:r>
              <a:rPr sz="1400" spc="-5" dirty="0">
                <a:latin typeface="Carlito"/>
                <a:cs typeface="Carlito"/>
              </a:rPr>
              <a:t>based essentially on the messages that </a:t>
            </a:r>
            <a:r>
              <a:rPr sz="1400" spc="-10" dirty="0">
                <a:latin typeface="Carlito"/>
                <a:cs typeface="Carlito"/>
              </a:rPr>
              <a:t>reach</a:t>
            </a:r>
            <a:r>
              <a:rPr sz="1400" spc="1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marL="12700" marR="149225">
              <a:lnSpc>
                <a:spcPct val="73700"/>
              </a:lnSpc>
              <a:spcBef>
                <a:spcPts val="440"/>
              </a:spcBef>
            </a:pPr>
            <a:r>
              <a:rPr sz="1400" spc="-10" dirty="0">
                <a:latin typeface="Carlito"/>
                <a:cs typeface="Carlito"/>
              </a:rPr>
              <a:t>brain from </a:t>
            </a:r>
            <a:r>
              <a:rPr sz="1400" spc="-5" dirty="0">
                <a:latin typeface="Carlito"/>
                <a:cs typeface="Carlito"/>
              </a:rPr>
              <a:t>our eyes. </a:t>
            </a:r>
            <a:r>
              <a:rPr sz="1400" spc="-10" dirty="0">
                <a:latin typeface="Carlito"/>
                <a:cs typeface="Carlito"/>
              </a:rPr>
              <a:t>For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long time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5" dirty="0">
                <a:latin typeface="Carlito"/>
                <a:cs typeface="Carlito"/>
              </a:rPr>
              <a:t>was  </a:t>
            </a:r>
            <a:r>
              <a:rPr sz="1400" spc="-10" dirty="0">
                <a:latin typeface="Carlito"/>
                <a:cs typeface="Carlito"/>
              </a:rPr>
              <a:t>thought </a:t>
            </a:r>
            <a:r>
              <a:rPr sz="1400" spc="-5" dirty="0">
                <a:latin typeface="Carlito"/>
                <a:cs typeface="Carlito"/>
              </a:rPr>
              <a:t>that the 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s</a:t>
            </a:r>
            <a:r>
              <a:rPr sz="1400" spc="-275" dirty="0">
                <a:latin typeface="Carlito"/>
                <a:cs typeface="Carlito"/>
              </a:rPr>
              <a:t>re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75" dirty="0">
                <a:latin typeface="Carlito"/>
                <a:cs typeface="Carlito"/>
              </a:rPr>
              <a:t>ti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n</a:t>
            </a:r>
            <a:r>
              <a:rPr sz="1400" spc="-275" dirty="0">
                <a:latin typeface="Carlito"/>
                <a:cs typeface="Carlito"/>
              </a:rPr>
              <a:t>na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s</a:t>
            </a:r>
            <a:r>
              <a:rPr sz="1400" spc="-275" dirty="0">
                <a:latin typeface="Carlito"/>
                <a:cs typeface="Carlito"/>
              </a:rPr>
              <a:t>l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o</a:t>
            </a:r>
            <a:r>
              <a:rPr sz="1400" spc="-275" dirty="0">
                <a:latin typeface="Carlito"/>
                <a:cs typeface="Carlito"/>
              </a:rPr>
              <a:t>im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ry</a:t>
            </a:r>
            <a:r>
              <a:rPr sz="1400" spc="-275" dirty="0">
                <a:latin typeface="Carlito"/>
                <a:cs typeface="Carlito"/>
              </a:rPr>
              <a:t>ag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75" dirty="0">
                <a:latin typeface="Carlito"/>
                <a:cs typeface="Carlito"/>
              </a:rPr>
              <a:t>e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b</a:t>
            </a:r>
            <a:r>
              <a:rPr sz="1400" spc="-275" dirty="0">
                <a:latin typeface="Carlito"/>
                <a:cs typeface="Carlito"/>
              </a:rPr>
              <a:t>w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r</a:t>
            </a:r>
            <a:r>
              <a:rPr sz="1400" spc="-275" dirty="0">
                <a:latin typeface="Carlito"/>
                <a:cs typeface="Carlito"/>
              </a:rPr>
              <a:t>a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275" dirty="0">
                <a:latin typeface="Carlito"/>
                <a:cs typeface="Carlito"/>
              </a:rPr>
              <a:t>s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i</a:t>
            </a:r>
            <a:r>
              <a:rPr sz="1400" spc="-275" dirty="0">
                <a:latin typeface="Carlito"/>
                <a:cs typeface="Carlito"/>
              </a:rPr>
              <a:t>t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n</a:t>
            </a:r>
            <a:r>
              <a:rPr sz="1400" spc="-275" dirty="0">
                <a:latin typeface="Carlito"/>
                <a:cs typeface="Carlito"/>
              </a:rPr>
              <a:t>ra</a:t>
            </a:r>
            <a:r>
              <a:rPr sz="3000" b="1" spc="-412" baseline="1388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75" dirty="0">
                <a:latin typeface="Carlito"/>
                <a:cs typeface="Carlito"/>
              </a:rPr>
              <a:t>nsmitted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2394" y="2574112"/>
            <a:ext cx="35045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rlito"/>
                <a:cs typeface="Carlito"/>
              </a:rPr>
              <a:t>point by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270" dirty="0">
                <a:latin typeface="Carlito"/>
                <a:cs typeface="Carlito"/>
              </a:rPr>
              <a:t>point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v</a:t>
            </a:r>
            <a:r>
              <a:rPr sz="1400" spc="-270" dirty="0">
                <a:latin typeface="Carlito"/>
                <a:cs typeface="Carlito"/>
              </a:rPr>
              <a:t>to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is</a:t>
            </a:r>
            <a:r>
              <a:rPr sz="1400" spc="-270" dirty="0">
                <a:latin typeface="Carlito"/>
                <a:cs typeface="Carlito"/>
              </a:rPr>
              <a:t>v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u</a:t>
            </a:r>
            <a:r>
              <a:rPr sz="1400" spc="-270" dirty="0">
                <a:latin typeface="Carlito"/>
                <a:cs typeface="Carlito"/>
              </a:rPr>
              <a:t>isu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270" dirty="0">
                <a:latin typeface="Carlito"/>
                <a:cs typeface="Carlito"/>
              </a:rPr>
              <a:t>a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l</a:t>
            </a:r>
            <a:r>
              <a:rPr sz="1400" spc="-270" dirty="0">
                <a:latin typeface="Carlito"/>
                <a:cs typeface="Carlito"/>
              </a:rPr>
              <a:t>l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70" dirty="0">
                <a:latin typeface="Carlito"/>
                <a:cs typeface="Carlito"/>
              </a:rPr>
              <a:t>c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p</a:t>
            </a:r>
            <a:r>
              <a:rPr sz="1400" spc="-270" dirty="0">
                <a:latin typeface="Carlito"/>
                <a:cs typeface="Carlito"/>
              </a:rPr>
              <a:t>en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70" dirty="0">
                <a:latin typeface="Carlito"/>
                <a:cs typeface="Carlito"/>
              </a:rPr>
              <a:t>te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r</a:t>
            </a:r>
            <a:r>
              <a:rPr sz="1400" spc="-270" dirty="0">
                <a:latin typeface="Carlito"/>
                <a:cs typeface="Carlito"/>
              </a:rPr>
              <a:t>r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c</a:t>
            </a:r>
            <a:r>
              <a:rPr sz="1400" spc="-270" dirty="0">
                <a:latin typeface="Carlito"/>
                <a:cs typeface="Carlito"/>
              </a:rPr>
              <a:t>s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70" dirty="0">
                <a:latin typeface="Carlito"/>
                <a:cs typeface="Carlito"/>
              </a:rPr>
              <a:t>in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p</a:t>
            </a:r>
            <a:r>
              <a:rPr sz="1400" spc="-270" dirty="0">
                <a:latin typeface="Carlito"/>
                <a:cs typeface="Carlito"/>
              </a:rPr>
              <a:t>t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t</a:t>
            </a:r>
            <a:r>
              <a:rPr sz="1400" spc="-270" dirty="0">
                <a:latin typeface="Carlito"/>
                <a:cs typeface="Carlito"/>
              </a:rPr>
              <a:t>h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i</a:t>
            </a:r>
            <a:r>
              <a:rPr sz="1400" spc="-270" dirty="0">
                <a:latin typeface="Carlito"/>
                <a:cs typeface="Carlito"/>
              </a:rPr>
              <a:t>e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o</a:t>
            </a:r>
            <a:r>
              <a:rPr sz="1400" spc="-270" dirty="0">
                <a:latin typeface="Carlito"/>
                <a:cs typeface="Carlito"/>
              </a:rPr>
              <a:t>b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n</a:t>
            </a:r>
            <a:r>
              <a:rPr sz="1400" spc="-270" dirty="0">
                <a:latin typeface="Carlito"/>
                <a:cs typeface="Carlito"/>
              </a:rPr>
              <a:t>ra</a:t>
            </a:r>
            <a:r>
              <a:rPr sz="3000" b="1" spc="-405" baseline="-19444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70" dirty="0">
                <a:latin typeface="Carlito"/>
                <a:cs typeface="Carlito"/>
              </a:rPr>
              <a:t>in;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2394" y="3001518"/>
            <a:ext cx="3556635" cy="5441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8100" marR="30480">
              <a:lnSpc>
                <a:spcPct val="70000"/>
              </a:lnSpc>
              <a:spcBef>
                <a:spcPts val="825"/>
              </a:spcBef>
            </a:pPr>
            <a:r>
              <a:rPr sz="1400" spc="-5" dirty="0">
                <a:latin typeface="Carlito"/>
                <a:cs typeface="Carlito"/>
              </a:rPr>
              <a:t>upon </a:t>
            </a:r>
            <a:r>
              <a:rPr sz="1400" spc="-305" dirty="0">
                <a:latin typeface="Carlito"/>
                <a:cs typeface="Carlito"/>
              </a:rPr>
              <a:t>which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re</a:t>
            </a:r>
            <a:r>
              <a:rPr sz="1400" spc="-305" dirty="0">
                <a:latin typeface="Carlito"/>
                <a:cs typeface="Carlito"/>
              </a:rPr>
              <a:t>th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t</a:t>
            </a:r>
            <a:r>
              <a:rPr sz="1400" spc="-305" dirty="0">
                <a:latin typeface="Carlito"/>
                <a:cs typeface="Carlito"/>
              </a:rPr>
              <a:t>e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in</a:t>
            </a:r>
            <a:r>
              <a:rPr sz="1400" spc="-305" dirty="0">
                <a:latin typeface="Carlito"/>
                <a:cs typeface="Carlito"/>
              </a:rPr>
              <a:t>im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305" dirty="0">
                <a:latin typeface="Carlito"/>
                <a:cs typeface="Carlito"/>
              </a:rPr>
              <a:t>a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l</a:t>
            </a:r>
            <a:r>
              <a:rPr sz="1400" spc="-305" dirty="0">
                <a:latin typeface="Carlito"/>
                <a:cs typeface="Carlito"/>
              </a:rPr>
              <a:t>g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305" dirty="0">
                <a:latin typeface="Carlito"/>
                <a:cs typeface="Carlito"/>
              </a:rPr>
              <a:t>e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c</a:t>
            </a:r>
            <a:r>
              <a:rPr sz="1400" spc="-305" dirty="0">
                <a:latin typeface="Carlito"/>
                <a:cs typeface="Carlito"/>
              </a:rPr>
              <a:t>in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05" dirty="0">
                <a:latin typeface="Carlito"/>
                <a:cs typeface="Carlito"/>
              </a:rPr>
              <a:t>t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r</a:t>
            </a:r>
            <a:r>
              <a:rPr sz="1400" spc="-305" dirty="0">
                <a:latin typeface="Carlito"/>
                <a:cs typeface="Carlito"/>
              </a:rPr>
              <a:t>h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05" dirty="0">
                <a:latin typeface="Carlito"/>
                <a:cs typeface="Carlito"/>
              </a:rPr>
              <a:t>e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b</a:t>
            </a:r>
            <a:r>
              <a:rPr sz="1400" spc="-305" dirty="0">
                <a:latin typeface="Carlito"/>
                <a:cs typeface="Carlito"/>
              </a:rPr>
              <a:t>ey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r</a:t>
            </a:r>
            <a:r>
              <a:rPr sz="1400" spc="-305" dirty="0">
                <a:latin typeface="Carlito"/>
                <a:cs typeface="Carlito"/>
              </a:rPr>
              <a:t>e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305" dirty="0">
                <a:latin typeface="Carlito"/>
                <a:cs typeface="Carlito"/>
              </a:rPr>
              <a:t>w</a:t>
            </a:r>
            <a:r>
              <a:rPr sz="3000" b="1" spc="-457" baseline="6944" dirty="0">
                <a:solidFill>
                  <a:srgbClr val="000099"/>
                </a:solidFill>
                <a:latin typeface="Carlito"/>
                <a:cs typeface="Carlito"/>
              </a:rPr>
              <a:t>l 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c</a:t>
            </a:r>
            <a:r>
              <a:rPr sz="1400" spc="-290" dirty="0">
                <a:latin typeface="Carlito"/>
                <a:cs typeface="Carlito"/>
              </a:rPr>
              <a:t>as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o</a:t>
            </a:r>
            <a:r>
              <a:rPr sz="1400" spc="-290" dirty="0">
                <a:latin typeface="Carlito"/>
                <a:cs typeface="Carlito"/>
              </a:rPr>
              <a:t>p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r</a:t>
            </a:r>
            <a:r>
              <a:rPr sz="1400" spc="-290" dirty="0">
                <a:latin typeface="Carlito"/>
                <a:cs typeface="Carlito"/>
              </a:rPr>
              <a:t>r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t</a:t>
            </a:r>
            <a:r>
              <a:rPr sz="1400" spc="-290" dirty="0">
                <a:latin typeface="Carlito"/>
                <a:cs typeface="Carlito"/>
              </a:rPr>
              <a:t>o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90" dirty="0">
                <a:latin typeface="Carlito"/>
                <a:cs typeface="Carlito"/>
              </a:rPr>
              <a:t>je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x</a:t>
            </a:r>
            <a:r>
              <a:rPr sz="1400" spc="-290" dirty="0">
                <a:latin typeface="Carlito"/>
                <a:cs typeface="Carlito"/>
              </a:rPr>
              <a:t>ct</a:t>
            </a:r>
            <a:r>
              <a:rPr sz="3000" b="1" spc="-434" baseline="6944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90" dirty="0">
                <a:latin typeface="Carlito"/>
                <a:cs typeface="Carlito"/>
              </a:rPr>
              <a:t>ed.  </a:t>
            </a:r>
            <a:r>
              <a:rPr sz="1400" spc="-10" dirty="0">
                <a:latin typeface="Carlito"/>
                <a:cs typeface="Carlito"/>
              </a:rPr>
              <a:t>Through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spc="-275" dirty="0">
                <a:latin typeface="Carlito"/>
                <a:cs typeface="Carlito"/>
              </a:rPr>
              <a:t>disc</a:t>
            </a:r>
            <a:r>
              <a:rPr sz="3000" b="1" spc="-412" baseline="-12500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75" dirty="0">
                <a:latin typeface="Carlito"/>
                <a:cs typeface="Carlito"/>
              </a:rPr>
              <a:t>o</a:t>
            </a:r>
            <a:r>
              <a:rPr sz="3000" b="1" spc="-412" baseline="-12500" dirty="0">
                <a:solidFill>
                  <a:srgbClr val="000099"/>
                </a:solidFill>
                <a:latin typeface="Carlito"/>
                <a:cs typeface="Carlito"/>
              </a:rPr>
              <a:t>y</a:t>
            </a:r>
            <a:r>
              <a:rPr sz="1400" spc="-275" dirty="0">
                <a:latin typeface="Carlito"/>
                <a:cs typeface="Carlito"/>
              </a:rPr>
              <a:t>ve</a:t>
            </a:r>
            <a:r>
              <a:rPr sz="3000" b="1" spc="-412" baseline="-12500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75" dirty="0">
                <a:latin typeface="Carlito"/>
                <a:cs typeface="Carlito"/>
              </a:rPr>
              <a:t>r</a:t>
            </a:r>
            <a:r>
              <a:rPr sz="3000" b="1" spc="-412" baseline="-12500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75" dirty="0">
                <a:latin typeface="Carlito"/>
                <a:cs typeface="Carlito"/>
              </a:rPr>
              <a:t>ie</a:t>
            </a:r>
            <a:r>
              <a:rPr sz="3000" b="1" spc="-412" baseline="-12500" dirty="0">
                <a:solidFill>
                  <a:srgbClr val="000099"/>
                </a:solidFill>
                <a:latin typeface="Carlito"/>
                <a:cs typeface="Carlito"/>
              </a:rPr>
              <a:t>c</a:t>
            </a:r>
            <a:r>
              <a:rPr sz="1400" spc="-275" dirty="0">
                <a:latin typeface="Carlito"/>
                <a:cs typeface="Carlito"/>
              </a:rPr>
              <a:t>s </a:t>
            </a:r>
            <a:r>
              <a:rPr sz="3000" b="1" spc="-494" baseline="-12500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30" dirty="0">
                <a:latin typeface="Carlito"/>
                <a:cs typeface="Carlito"/>
              </a:rPr>
              <a:t>of</a:t>
            </a:r>
            <a:r>
              <a:rPr sz="3000" b="1" spc="-494" baseline="-12500" dirty="0">
                <a:solidFill>
                  <a:srgbClr val="000099"/>
                </a:solidFill>
                <a:latin typeface="Carlito"/>
                <a:cs typeface="Carlito"/>
              </a:rPr>
              <a:t>ll</a:t>
            </a:r>
            <a:r>
              <a:rPr sz="1400" spc="-330" dirty="0">
                <a:latin typeface="Carlito"/>
                <a:cs typeface="Carlito"/>
              </a:rPr>
              <a:t>H</a:t>
            </a:r>
            <a:r>
              <a:rPr sz="3000" b="1" spc="-494" baseline="-12500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330" dirty="0">
                <a:latin typeface="Carlito"/>
                <a:cs typeface="Carlito"/>
              </a:rPr>
              <a:t>u</a:t>
            </a:r>
            <a:r>
              <a:rPr sz="3000" b="1" spc="-494" baseline="-12500" dirty="0">
                <a:solidFill>
                  <a:srgbClr val="000099"/>
                </a:solidFill>
                <a:latin typeface="Carlito"/>
                <a:cs typeface="Carlito"/>
              </a:rPr>
              <a:t>o</a:t>
            </a:r>
            <a:r>
              <a:rPr sz="1400" spc="-330" dirty="0">
                <a:latin typeface="Carlito"/>
                <a:cs typeface="Carlito"/>
              </a:rPr>
              <a:t>be</a:t>
            </a:r>
            <a:r>
              <a:rPr sz="3000" b="1" spc="-494" baseline="-12500" dirty="0">
                <a:solidFill>
                  <a:srgbClr val="000099"/>
                </a:solidFill>
                <a:latin typeface="Carlito"/>
                <a:cs typeface="Carlito"/>
              </a:rPr>
              <a:t>p</a:t>
            </a:r>
            <a:r>
              <a:rPr sz="1400" spc="-330" dirty="0">
                <a:latin typeface="Carlito"/>
                <a:cs typeface="Carlito"/>
              </a:rPr>
              <a:t>l</a:t>
            </a:r>
            <a:r>
              <a:rPr sz="1400" spc="-195" dirty="0">
                <a:latin typeface="Carlito"/>
                <a:cs typeface="Carlito"/>
              </a:rPr>
              <a:t> </a:t>
            </a:r>
            <a:r>
              <a:rPr sz="3000" b="1" spc="-569" baseline="-12500" dirty="0">
                <a:solidFill>
                  <a:srgbClr val="000099"/>
                </a:solidFill>
                <a:latin typeface="Carlito"/>
                <a:cs typeface="Carlito"/>
              </a:rPr>
              <a:t>t</a:t>
            </a:r>
            <a:r>
              <a:rPr sz="1400" spc="-380" dirty="0">
                <a:latin typeface="Carlito"/>
                <a:cs typeface="Carlito"/>
              </a:rPr>
              <a:t>a</a:t>
            </a:r>
            <a:r>
              <a:rPr sz="3000" b="1" spc="-569" baseline="-12500" dirty="0">
                <a:solidFill>
                  <a:srgbClr val="000099"/>
                </a:solidFill>
                <a:latin typeface="Carlito"/>
                <a:cs typeface="Carlito"/>
              </a:rPr>
              <a:t>i</a:t>
            </a:r>
            <a:r>
              <a:rPr sz="1400" spc="-380" dirty="0">
                <a:latin typeface="Carlito"/>
                <a:cs typeface="Carlito"/>
              </a:rPr>
              <a:t>n</a:t>
            </a:r>
            <a:r>
              <a:rPr sz="3000" b="1" spc="-569" baseline="-12500" dirty="0">
                <a:solidFill>
                  <a:srgbClr val="000099"/>
                </a:solidFill>
                <a:latin typeface="Carlito"/>
                <a:cs typeface="Carlito"/>
              </a:rPr>
              <a:t>c</a:t>
            </a:r>
            <a:r>
              <a:rPr sz="1400" spc="-380" dirty="0">
                <a:latin typeface="Carlito"/>
                <a:cs typeface="Carlito"/>
              </a:rPr>
              <a:t>d</a:t>
            </a:r>
            <a:r>
              <a:rPr sz="3000" b="1" spc="-569" baseline="-12500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380" dirty="0">
                <a:latin typeface="Carlito"/>
                <a:cs typeface="Carlito"/>
              </a:rPr>
              <a:t>W</a:t>
            </a:r>
            <a:r>
              <a:rPr sz="3000" b="1" spc="-569" baseline="-12500" dirty="0">
                <a:solidFill>
                  <a:srgbClr val="000099"/>
                </a:solidFill>
                <a:latin typeface="Carlito"/>
                <a:cs typeface="Carlito"/>
              </a:rPr>
              <a:t>l </a:t>
            </a:r>
            <a:r>
              <a:rPr sz="1400" dirty="0">
                <a:latin typeface="Carlito"/>
                <a:cs typeface="Carlito"/>
              </a:rPr>
              <a:t>iesel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we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2394" y="3641597"/>
            <a:ext cx="3659504" cy="244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039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perception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345" dirty="0">
                <a:latin typeface="Carlito"/>
                <a:cs typeface="Carlito"/>
              </a:rPr>
              <a:t>b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n</a:t>
            </a:r>
            <a:r>
              <a:rPr sz="1400" spc="-345" dirty="0">
                <a:latin typeface="Carlito"/>
                <a:cs typeface="Carlito"/>
              </a:rPr>
              <a:t>ra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45" dirty="0">
                <a:latin typeface="Carlito"/>
                <a:cs typeface="Carlito"/>
              </a:rPr>
              <a:t>in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rv</a:t>
            </a:r>
            <a:r>
              <a:rPr sz="1400" spc="-345" dirty="0">
                <a:latin typeface="Carlito"/>
                <a:cs typeface="Carlito"/>
              </a:rPr>
              <a:t>th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45" dirty="0">
                <a:latin typeface="Carlito"/>
                <a:cs typeface="Carlito"/>
              </a:rPr>
              <a:t>er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345" dirty="0">
                <a:latin typeface="Carlito"/>
                <a:cs typeface="Carlito"/>
              </a:rPr>
              <a:t>e</a:t>
            </a:r>
            <a:r>
              <a:rPr sz="3000" b="1" spc="-517" baseline="13888" dirty="0">
                <a:solidFill>
                  <a:srgbClr val="000099"/>
                </a:solidFill>
                <a:latin typeface="Carlito"/>
                <a:cs typeface="Carlito"/>
              </a:rPr>
              <a:t>im</a:t>
            </a:r>
            <a:r>
              <a:rPr sz="1400" spc="-345" dirty="0">
                <a:latin typeface="Carlito"/>
                <a:cs typeface="Carlito"/>
              </a:rPr>
              <a:t>is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170" dirty="0">
                <a:latin typeface="Carlito"/>
                <a:cs typeface="Carlito"/>
              </a:rPr>
              <a:t>a</a:t>
            </a:r>
            <a:r>
              <a:rPr sz="3000" b="1" spc="-254" baseline="13888" dirty="0">
                <a:solidFill>
                  <a:srgbClr val="000099"/>
                </a:solidFill>
                <a:latin typeface="Carlito"/>
                <a:cs typeface="Carlito"/>
              </a:rPr>
              <a:t>a</a:t>
            </a:r>
            <a:r>
              <a:rPr sz="1400" spc="-170" dirty="0">
                <a:latin typeface="Carlito"/>
                <a:cs typeface="Carlito"/>
              </a:rPr>
              <a:t>c</a:t>
            </a:r>
            <a:r>
              <a:rPr sz="3000" b="1" spc="-254" baseline="13888" dirty="0">
                <a:solidFill>
                  <a:srgbClr val="000099"/>
                </a:solidFill>
                <a:latin typeface="Carlito"/>
                <a:cs typeface="Carlito"/>
              </a:rPr>
              <a:t>g</a:t>
            </a:r>
            <a:r>
              <a:rPr sz="1400" spc="-170" dirty="0">
                <a:latin typeface="Carlito"/>
                <a:cs typeface="Carlito"/>
              </a:rPr>
              <a:t>on</a:t>
            </a:r>
            <a:r>
              <a:rPr sz="3000" b="1" spc="-254" baseline="13888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170" dirty="0">
                <a:latin typeface="Carlito"/>
                <a:cs typeface="Carlito"/>
              </a:rPr>
              <a:t>siderably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980"/>
              </a:lnSpc>
            </a:pPr>
            <a:r>
              <a:rPr sz="1400" spc="-10" dirty="0">
                <a:latin typeface="Carlito"/>
                <a:cs typeface="Carlito"/>
              </a:rPr>
              <a:t>more </a:t>
            </a:r>
            <a:r>
              <a:rPr sz="1400" spc="-204" dirty="0">
                <a:latin typeface="Carlito"/>
                <a:cs typeface="Carlito"/>
              </a:rPr>
              <a:t>complicated</a:t>
            </a:r>
            <a:r>
              <a:rPr sz="3000" b="1" spc="-307" baseline="-5555" dirty="0">
                <a:solidFill>
                  <a:srgbClr val="000099"/>
                </a:solidFill>
                <a:latin typeface="Carlito"/>
                <a:cs typeface="Carlito"/>
              </a:rPr>
              <a:t>H</a:t>
            </a:r>
            <a:r>
              <a:rPr sz="1400" spc="-204" dirty="0">
                <a:latin typeface="Carlito"/>
                <a:cs typeface="Carlito"/>
              </a:rPr>
              <a:t>co</a:t>
            </a:r>
            <a:r>
              <a:rPr sz="3000" b="1" spc="-307" baseline="-5555" dirty="0">
                <a:solidFill>
                  <a:srgbClr val="000099"/>
                </a:solidFill>
                <a:latin typeface="Carlito"/>
                <a:cs typeface="Carlito"/>
              </a:rPr>
              <a:t>u</a:t>
            </a:r>
            <a:r>
              <a:rPr sz="1400" spc="-204" dirty="0">
                <a:latin typeface="Carlito"/>
                <a:cs typeface="Carlito"/>
              </a:rPr>
              <a:t>u</a:t>
            </a:r>
            <a:r>
              <a:rPr sz="3000" b="1" spc="-307" baseline="-5555" dirty="0">
                <a:solidFill>
                  <a:srgbClr val="000099"/>
                </a:solidFill>
                <a:latin typeface="Carlito"/>
                <a:cs typeface="Carlito"/>
              </a:rPr>
              <a:t>b</a:t>
            </a:r>
            <a:r>
              <a:rPr sz="1400" spc="-204" dirty="0">
                <a:latin typeface="Carlito"/>
                <a:cs typeface="Carlito"/>
              </a:rPr>
              <a:t>rs</a:t>
            </a:r>
            <a:r>
              <a:rPr sz="3000" b="1" spc="-307" baseline="-5555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204" dirty="0">
                <a:latin typeface="Carlito"/>
                <a:cs typeface="Carlito"/>
              </a:rPr>
              <a:t>e </a:t>
            </a:r>
            <a:r>
              <a:rPr sz="3000" b="1" spc="-352" baseline="-5555" dirty="0">
                <a:solidFill>
                  <a:srgbClr val="000099"/>
                </a:solidFill>
                <a:latin typeface="Carlito"/>
                <a:cs typeface="Carlito"/>
              </a:rPr>
              <a:t>l</a:t>
            </a:r>
            <a:r>
              <a:rPr sz="1400" spc="-235" dirty="0">
                <a:latin typeface="Carlito"/>
                <a:cs typeface="Carlito"/>
              </a:rPr>
              <a:t>o</a:t>
            </a:r>
            <a:r>
              <a:rPr sz="3000" b="1" spc="-352" baseline="-5555" dirty="0">
                <a:solidFill>
                  <a:srgbClr val="000099"/>
                </a:solidFill>
                <a:latin typeface="Carlito"/>
                <a:cs typeface="Carlito"/>
              </a:rPr>
              <a:t>,</a:t>
            </a:r>
            <a:r>
              <a:rPr sz="1400" spc="-235" dirty="0">
                <a:latin typeface="Carlito"/>
                <a:cs typeface="Carlito"/>
              </a:rPr>
              <a:t>f 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W</a:t>
            </a:r>
            <a:r>
              <a:rPr sz="1400" spc="-355" dirty="0">
                <a:latin typeface="Carlito"/>
                <a:cs typeface="Carlito"/>
              </a:rPr>
              <a:t>eve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i</a:t>
            </a:r>
            <a:r>
              <a:rPr sz="1400" spc="-355" dirty="0">
                <a:latin typeface="Carlito"/>
                <a:cs typeface="Carlito"/>
              </a:rPr>
              <a:t>n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55" dirty="0">
                <a:latin typeface="Carlito"/>
                <a:cs typeface="Carlito"/>
              </a:rPr>
              <a:t>ts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s</a:t>
            </a:r>
            <a:r>
              <a:rPr sz="1400" spc="-355" dirty="0">
                <a:latin typeface="Carlito"/>
                <a:cs typeface="Carlito"/>
              </a:rPr>
              <a:t>.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e</a:t>
            </a:r>
            <a:r>
              <a:rPr sz="1400" spc="-355" dirty="0">
                <a:latin typeface="Carlito"/>
                <a:cs typeface="Carlito"/>
              </a:rPr>
              <a:t>B</a:t>
            </a:r>
            <a:r>
              <a:rPr sz="3000" b="1" spc="-532" baseline="-5555" dirty="0">
                <a:solidFill>
                  <a:srgbClr val="000099"/>
                </a:solidFill>
                <a:latin typeface="Carlito"/>
                <a:cs typeface="Carlito"/>
              </a:rPr>
              <a:t>l</a:t>
            </a:r>
            <a:r>
              <a:rPr sz="1400" spc="-355" dirty="0">
                <a:latin typeface="Carlito"/>
                <a:cs typeface="Carlito"/>
              </a:rPr>
              <a:t>y</a:t>
            </a:r>
            <a:r>
              <a:rPr sz="1400" spc="-5" dirty="0">
                <a:latin typeface="Carlito"/>
                <a:cs typeface="Carlito"/>
              </a:rPr>
              <a:t> following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620"/>
              </a:lnSpc>
            </a:pP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visual </a:t>
            </a:r>
            <a:r>
              <a:rPr sz="1400" spc="-5" dirty="0">
                <a:latin typeface="Carlito"/>
                <a:cs typeface="Carlito"/>
              </a:rPr>
              <a:t>impulses along their path </a:t>
            </a:r>
            <a:r>
              <a:rPr sz="1400" spc="-10" dirty="0">
                <a:latin typeface="Carlito"/>
                <a:cs typeface="Carlito"/>
              </a:rPr>
              <a:t>to</a:t>
            </a:r>
            <a:r>
              <a:rPr sz="1400" spc="4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marL="38100" marR="304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rlito"/>
                <a:cs typeface="Carlito"/>
              </a:rPr>
              <a:t>various cell </a:t>
            </a:r>
            <a:r>
              <a:rPr sz="1400" spc="-10" dirty="0">
                <a:latin typeface="Carlito"/>
                <a:cs typeface="Carlito"/>
              </a:rPr>
              <a:t>layers </a:t>
            </a:r>
            <a:r>
              <a:rPr sz="1400" spc="-5" dirty="0">
                <a:latin typeface="Carlito"/>
                <a:cs typeface="Carlito"/>
              </a:rPr>
              <a:t>of the optical </a:t>
            </a:r>
            <a:r>
              <a:rPr sz="1400" spc="-10" dirty="0">
                <a:latin typeface="Carlito"/>
                <a:cs typeface="Carlito"/>
              </a:rPr>
              <a:t>cortex, </a:t>
            </a:r>
            <a:r>
              <a:rPr sz="1400" spc="-5" dirty="0">
                <a:latin typeface="Carlito"/>
                <a:cs typeface="Carlito"/>
              </a:rPr>
              <a:t>Hubel and  </a:t>
            </a:r>
            <a:r>
              <a:rPr sz="1400" dirty="0">
                <a:latin typeface="Carlito"/>
                <a:cs typeface="Carlito"/>
              </a:rPr>
              <a:t>Wiesel </a:t>
            </a:r>
            <a:r>
              <a:rPr sz="1400" spc="-15" dirty="0">
                <a:latin typeface="Carlito"/>
                <a:cs typeface="Carlito"/>
              </a:rPr>
              <a:t>have </a:t>
            </a:r>
            <a:r>
              <a:rPr sz="1400" spc="-5" dirty="0">
                <a:latin typeface="Carlito"/>
                <a:cs typeface="Carlito"/>
              </a:rPr>
              <a:t>been able </a:t>
            </a:r>
            <a:r>
              <a:rPr sz="1400" spc="-10" dirty="0">
                <a:latin typeface="Carlito"/>
                <a:cs typeface="Carlito"/>
              </a:rPr>
              <a:t>to demonstrate </a:t>
            </a:r>
            <a:r>
              <a:rPr sz="1400" spc="-5" dirty="0">
                <a:latin typeface="Carlito"/>
                <a:cs typeface="Carlito"/>
              </a:rPr>
              <a:t>that the  </a:t>
            </a:r>
            <a:r>
              <a:rPr sz="1400" i="1" dirty="0">
                <a:latin typeface="Carlito"/>
                <a:cs typeface="Carlito"/>
              </a:rPr>
              <a:t>message </a:t>
            </a:r>
            <a:r>
              <a:rPr sz="1400" i="1" spc="-5" dirty="0">
                <a:latin typeface="Carlito"/>
                <a:cs typeface="Carlito"/>
              </a:rPr>
              <a:t>about </a:t>
            </a:r>
            <a:r>
              <a:rPr sz="1400" i="1" dirty="0">
                <a:latin typeface="Carlito"/>
                <a:cs typeface="Carlito"/>
              </a:rPr>
              <a:t>the image </a:t>
            </a:r>
            <a:r>
              <a:rPr sz="1400" i="1" spc="-5" dirty="0">
                <a:latin typeface="Carlito"/>
                <a:cs typeface="Carlito"/>
              </a:rPr>
              <a:t>falling on </a:t>
            </a:r>
            <a:r>
              <a:rPr sz="1400" i="1" dirty="0">
                <a:latin typeface="Carlito"/>
                <a:cs typeface="Carlito"/>
              </a:rPr>
              <a:t>the </a:t>
            </a:r>
            <a:r>
              <a:rPr sz="1400" i="1" spc="-5" dirty="0">
                <a:latin typeface="Carlito"/>
                <a:cs typeface="Carlito"/>
              </a:rPr>
              <a:t>retina  undergoes </a:t>
            </a:r>
            <a:r>
              <a:rPr sz="1400" i="1" dirty="0">
                <a:latin typeface="Carlito"/>
                <a:cs typeface="Carlito"/>
              </a:rPr>
              <a:t>a </a:t>
            </a:r>
            <a:r>
              <a:rPr sz="1400" i="1" spc="-5" dirty="0">
                <a:latin typeface="Carlito"/>
                <a:cs typeface="Carlito"/>
              </a:rPr>
              <a:t>step-wise analysis </a:t>
            </a:r>
            <a:r>
              <a:rPr sz="1400" i="1" dirty="0">
                <a:latin typeface="Carlito"/>
                <a:cs typeface="Carlito"/>
              </a:rPr>
              <a:t>in a </a:t>
            </a:r>
            <a:r>
              <a:rPr sz="1400" i="1" spc="-10" dirty="0">
                <a:latin typeface="Carlito"/>
                <a:cs typeface="Carlito"/>
              </a:rPr>
              <a:t>system </a:t>
            </a:r>
            <a:r>
              <a:rPr sz="1400" i="1" spc="-5" dirty="0">
                <a:latin typeface="Carlito"/>
                <a:cs typeface="Carlito"/>
              </a:rPr>
              <a:t>of  </a:t>
            </a:r>
            <a:r>
              <a:rPr sz="1400" i="1" dirty="0">
                <a:latin typeface="Carlito"/>
                <a:cs typeface="Carlito"/>
              </a:rPr>
              <a:t>nerve cells </a:t>
            </a:r>
            <a:r>
              <a:rPr sz="1400" i="1" spc="-5" dirty="0">
                <a:latin typeface="Carlito"/>
                <a:cs typeface="Carlito"/>
              </a:rPr>
              <a:t>stored </a:t>
            </a:r>
            <a:r>
              <a:rPr sz="1400" i="1" dirty="0">
                <a:latin typeface="Carlito"/>
                <a:cs typeface="Carlito"/>
              </a:rPr>
              <a:t>in </a:t>
            </a:r>
            <a:r>
              <a:rPr sz="1400" i="1" spc="-5" dirty="0">
                <a:latin typeface="Carlito"/>
                <a:cs typeface="Carlito"/>
              </a:rPr>
              <a:t>columns. In </a:t>
            </a:r>
            <a:r>
              <a:rPr sz="1400" i="1" dirty="0">
                <a:latin typeface="Carlito"/>
                <a:cs typeface="Carlito"/>
              </a:rPr>
              <a:t>this </a:t>
            </a:r>
            <a:r>
              <a:rPr sz="1400" i="1" spc="-10" dirty="0">
                <a:latin typeface="Carlito"/>
                <a:cs typeface="Carlito"/>
              </a:rPr>
              <a:t>system </a:t>
            </a:r>
            <a:r>
              <a:rPr sz="1400" i="1" dirty="0">
                <a:latin typeface="Carlito"/>
                <a:cs typeface="Carlito"/>
              </a:rPr>
              <a:t>each  </a:t>
            </a:r>
            <a:r>
              <a:rPr sz="1400" i="1" spc="-5" dirty="0">
                <a:latin typeface="Carlito"/>
                <a:cs typeface="Carlito"/>
              </a:rPr>
              <a:t>cell has </a:t>
            </a:r>
            <a:r>
              <a:rPr sz="1400" i="1" dirty="0">
                <a:latin typeface="Carlito"/>
                <a:cs typeface="Carlito"/>
              </a:rPr>
              <a:t>its </a:t>
            </a:r>
            <a:r>
              <a:rPr sz="1400" i="1" spc="-5" dirty="0">
                <a:latin typeface="Carlito"/>
                <a:cs typeface="Carlito"/>
              </a:rPr>
              <a:t>specific function and </a:t>
            </a:r>
            <a:r>
              <a:rPr sz="1400" i="1" dirty="0">
                <a:latin typeface="Carlito"/>
                <a:cs typeface="Carlito"/>
              </a:rPr>
              <a:t>is </a:t>
            </a:r>
            <a:r>
              <a:rPr sz="1400" i="1" spc="-5" dirty="0">
                <a:latin typeface="Carlito"/>
                <a:cs typeface="Carlito"/>
              </a:rPr>
              <a:t>responsible </a:t>
            </a:r>
            <a:r>
              <a:rPr sz="1400" i="1" spc="-10" dirty="0">
                <a:latin typeface="Carlito"/>
                <a:cs typeface="Carlito"/>
              </a:rPr>
              <a:t>for  </a:t>
            </a:r>
            <a:r>
              <a:rPr sz="1400" i="1" dirty="0">
                <a:latin typeface="Carlito"/>
                <a:cs typeface="Carlito"/>
              </a:rPr>
              <a:t>a </a:t>
            </a:r>
            <a:r>
              <a:rPr sz="1400" i="1" spc="-5" dirty="0">
                <a:latin typeface="Carlito"/>
                <a:cs typeface="Carlito"/>
              </a:rPr>
              <a:t>specific </a:t>
            </a:r>
            <a:r>
              <a:rPr sz="1400" i="1" spc="-10" dirty="0">
                <a:latin typeface="Carlito"/>
                <a:cs typeface="Carlito"/>
              </a:rPr>
              <a:t>detail </a:t>
            </a:r>
            <a:r>
              <a:rPr sz="1400" i="1" dirty="0">
                <a:latin typeface="Carlito"/>
                <a:cs typeface="Carlito"/>
              </a:rPr>
              <a:t>in the </a:t>
            </a:r>
            <a:r>
              <a:rPr sz="1400" i="1" spc="-5" dirty="0">
                <a:latin typeface="Carlito"/>
                <a:cs typeface="Carlito"/>
              </a:rPr>
              <a:t>pattern of </a:t>
            </a:r>
            <a:r>
              <a:rPr sz="1400" i="1" dirty="0">
                <a:latin typeface="Carlito"/>
                <a:cs typeface="Carlito"/>
              </a:rPr>
              <a:t>the </a:t>
            </a:r>
            <a:r>
              <a:rPr sz="1400" i="1" spc="-5" dirty="0">
                <a:latin typeface="Carlito"/>
                <a:cs typeface="Carlito"/>
              </a:rPr>
              <a:t>retinal  image.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43637" y="1138237"/>
            <a:ext cx="4048125" cy="5270500"/>
            <a:chOff x="6243637" y="1138237"/>
            <a:chExt cx="4048125" cy="5270500"/>
          </a:xfrm>
        </p:grpSpPr>
        <p:sp>
          <p:nvSpPr>
            <p:cNvPr id="18" name="object 18"/>
            <p:cNvSpPr/>
            <p:nvPr/>
          </p:nvSpPr>
          <p:spPr>
            <a:xfrm>
              <a:off x="6248400" y="1143000"/>
              <a:ext cx="4038600" cy="5260975"/>
            </a:xfrm>
            <a:custGeom>
              <a:avLst/>
              <a:gdLst/>
              <a:ahLst/>
              <a:cxnLst/>
              <a:rect l="l" t="t" r="r" b="b"/>
              <a:pathLst>
                <a:path w="4038600" h="5260975">
                  <a:moveTo>
                    <a:pt x="4038600" y="0"/>
                  </a:moveTo>
                  <a:lnTo>
                    <a:pt x="0" y="0"/>
                  </a:lnTo>
                  <a:lnTo>
                    <a:pt x="0" y="5260848"/>
                  </a:lnTo>
                  <a:lnTo>
                    <a:pt x="3533775" y="5260848"/>
                  </a:lnTo>
                  <a:lnTo>
                    <a:pt x="4038600" y="4756023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82175" y="5899022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504825" y="0"/>
                  </a:moveTo>
                  <a:lnTo>
                    <a:pt x="100965" y="100964"/>
                  </a:lnTo>
                  <a:lnTo>
                    <a:pt x="0" y="504824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CDA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48400" y="1143000"/>
              <a:ext cx="4038600" cy="5260975"/>
            </a:xfrm>
            <a:custGeom>
              <a:avLst/>
              <a:gdLst/>
              <a:ahLst/>
              <a:cxnLst/>
              <a:rect l="l" t="t" r="r" b="b"/>
              <a:pathLst>
                <a:path w="4038600" h="5260975">
                  <a:moveTo>
                    <a:pt x="3533775" y="5260848"/>
                  </a:moveTo>
                  <a:lnTo>
                    <a:pt x="3634740" y="4856988"/>
                  </a:lnTo>
                  <a:lnTo>
                    <a:pt x="4038600" y="4756023"/>
                  </a:lnTo>
                  <a:lnTo>
                    <a:pt x="3533775" y="5260848"/>
                  </a:lnTo>
                  <a:lnTo>
                    <a:pt x="0" y="5260848"/>
                  </a:lnTo>
                  <a:lnTo>
                    <a:pt x="0" y="0"/>
                  </a:lnTo>
                  <a:lnTo>
                    <a:pt x="4038600" y="0"/>
                  </a:lnTo>
                  <a:lnTo>
                    <a:pt x="4038600" y="475602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45428" y="2864866"/>
            <a:ext cx="2867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China's exports </a:t>
            </a:r>
            <a:r>
              <a:rPr sz="1400" spc="-10" dirty="0">
                <a:latin typeface="Carlito"/>
                <a:cs typeface="Carlito"/>
              </a:rPr>
              <a:t>are </a:t>
            </a:r>
            <a:r>
              <a:rPr sz="1400" spc="-5" dirty="0">
                <a:latin typeface="Carlito"/>
                <a:cs typeface="Carlito"/>
              </a:rPr>
              <a:t>unfairly helped </a:t>
            </a:r>
            <a:r>
              <a:rPr sz="1400" spc="-10" dirty="0">
                <a:latin typeface="Carlito"/>
                <a:cs typeface="Carlito"/>
              </a:rPr>
              <a:t>by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7331" y="1981200"/>
            <a:ext cx="3592195" cy="4572000"/>
            <a:chOff x="6847331" y="1981200"/>
            <a:chExt cx="3592195" cy="4572000"/>
          </a:xfrm>
        </p:grpSpPr>
        <p:sp>
          <p:nvSpPr>
            <p:cNvPr id="23" name="object 23"/>
            <p:cNvSpPr/>
            <p:nvPr/>
          </p:nvSpPr>
          <p:spPr>
            <a:xfrm>
              <a:off x="6847331" y="1981200"/>
              <a:ext cx="3592068" cy="457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4783" y="2156460"/>
              <a:ext cx="2630805" cy="2286000"/>
            </a:xfrm>
            <a:custGeom>
              <a:avLst/>
              <a:gdLst/>
              <a:ahLst/>
              <a:cxnLst/>
              <a:rect l="l" t="t" r="r" b="b"/>
              <a:pathLst>
                <a:path w="2630804" h="2286000">
                  <a:moveTo>
                    <a:pt x="1315212" y="0"/>
                  </a:moveTo>
                  <a:lnTo>
                    <a:pt x="1263572" y="864"/>
                  </a:lnTo>
                  <a:lnTo>
                    <a:pt x="1212436" y="3438"/>
                  </a:lnTo>
                  <a:lnTo>
                    <a:pt x="1161841" y="7689"/>
                  </a:lnTo>
                  <a:lnTo>
                    <a:pt x="1111823" y="13584"/>
                  </a:lnTo>
                  <a:lnTo>
                    <a:pt x="1062418" y="21093"/>
                  </a:lnTo>
                  <a:lnTo>
                    <a:pt x="1013664" y="30184"/>
                  </a:lnTo>
                  <a:lnTo>
                    <a:pt x="965596" y="40825"/>
                  </a:lnTo>
                  <a:lnTo>
                    <a:pt x="918252" y="52984"/>
                  </a:lnTo>
                  <a:lnTo>
                    <a:pt x="871668" y="66629"/>
                  </a:lnTo>
                  <a:lnTo>
                    <a:pt x="825880" y="81729"/>
                  </a:lnTo>
                  <a:lnTo>
                    <a:pt x="780925" y="98252"/>
                  </a:lnTo>
                  <a:lnTo>
                    <a:pt x="736840" y="116166"/>
                  </a:lnTo>
                  <a:lnTo>
                    <a:pt x="693661" y="135439"/>
                  </a:lnTo>
                  <a:lnTo>
                    <a:pt x="651425" y="156040"/>
                  </a:lnTo>
                  <a:lnTo>
                    <a:pt x="610168" y="177937"/>
                  </a:lnTo>
                  <a:lnTo>
                    <a:pt x="569927" y="201098"/>
                  </a:lnTo>
                  <a:lnTo>
                    <a:pt x="530738" y="225492"/>
                  </a:lnTo>
                  <a:lnTo>
                    <a:pt x="492638" y="251086"/>
                  </a:lnTo>
                  <a:lnTo>
                    <a:pt x="455664" y="277849"/>
                  </a:lnTo>
                  <a:lnTo>
                    <a:pt x="419852" y="305750"/>
                  </a:lnTo>
                  <a:lnTo>
                    <a:pt x="385238" y="334756"/>
                  </a:lnTo>
                  <a:lnTo>
                    <a:pt x="351860" y="364835"/>
                  </a:lnTo>
                  <a:lnTo>
                    <a:pt x="319753" y="395956"/>
                  </a:lnTo>
                  <a:lnTo>
                    <a:pt x="288955" y="428088"/>
                  </a:lnTo>
                  <a:lnTo>
                    <a:pt x="259502" y="461198"/>
                  </a:lnTo>
                  <a:lnTo>
                    <a:pt x="231430" y="495255"/>
                  </a:lnTo>
                  <a:lnTo>
                    <a:pt x="204777" y="530226"/>
                  </a:lnTo>
                  <a:lnTo>
                    <a:pt x="179577" y="566081"/>
                  </a:lnTo>
                  <a:lnTo>
                    <a:pt x="155870" y="602787"/>
                  </a:lnTo>
                  <a:lnTo>
                    <a:pt x="133689" y="640313"/>
                  </a:lnTo>
                  <a:lnTo>
                    <a:pt x="113074" y="678626"/>
                  </a:lnTo>
                  <a:lnTo>
                    <a:pt x="94058" y="717696"/>
                  </a:lnTo>
                  <a:lnTo>
                    <a:pt x="76681" y="757491"/>
                  </a:lnTo>
                  <a:lnTo>
                    <a:pt x="60977" y="797978"/>
                  </a:lnTo>
                  <a:lnTo>
                    <a:pt x="46984" y="839126"/>
                  </a:lnTo>
                  <a:lnTo>
                    <a:pt x="34738" y="880903"/>
                  </a:lnTo>
                  <a:lnTo>
                    <a:pt x="24276" y="923277"/>
                  </a:lnTo>
                  <a:lnTo>
                    <a:pt x="15634" y="966217"/>
                  </a:lnTo>
                  <a:lnTo>
                    <a:pt x="8849" y="1009691"/>
                  </a:lnTo>
                  <a:lnTo>
                    <a:pt x="3957" y="1053668"/>
                  </a:lnTo>
                  <a:lnTo>
                    <a:pt x="995" y="1098114"/>
                  </a:lnTo>
                  <a:lnTo>
                    <a:pt x="0" y="1143000"/>
                  </a:lnTo>
                  <a:lnTo>
                    <a:pt x="995" y="1187885"/>
                  </a:lnTo>
                  <a:lnTo>
                    <a:pt x="3957" y="1232331"/>
                  </a:lnTo>
                  <a:lnTo>
                    <a:pt x="8849" y="1276308"/>
                  </a:lnTo>
                  <a:lnTo>
                    <a:pt x="15634" y="1319782"/>
                  </a:lnTo>
                  <a:lnTo>
                    <a:pt x="24276" y="1362722"/>
                  </a:lnTo>
                  <a:lnTo>
                    <a:pt x="34738" y="1405096"/>
                  </a:lnTo>
                  <a:lnTo>
                    <a:pt x="46984" y="1446873"/>
                  </a:lnTo>
                  <a:lnTo>
                    <a:pt x="60977" y="1488021"/>
                  </a:lnTo>
                  <a:lnTo>
                    <a:pt x="76681" y="1528508"/>
                  </a:lnTo>
                  <a:lnTo>
                    <a:pt x="94058" y="1568303"/>
                  </a:lnTo>
                  <a:lnTo>
                    <a:pt x="113074" y="1607373"/>
                  </a:lnTo>
                  <a:lnTo>
                    <a:pt x="133689" y="1645686"/>
                  </a:lnTo>
                  <a:lnTo>
                    <a:pt x="155870" y="1683212"/>
                  </a:lnTo>
                  <a:lnTo>
                    <a:pt x="179577" y="1719918"/>
                  </a:lnTo>
                  <a:lnTo>
                    <a:pt x="204777" y="1755773"/>
                  </a:lnTo>
                  <a:lnTo>
                    <a:pt x="231430" y="1790744"/>
                  </a:lnTo>
                  <a:lnTo>
                    <a:pt x="259502" y="1824801"/>
                  </a:lnTo>
                  <a:lnTo>
                    <a:pt x="288955" y="1857911"/>
                  </a:lnTo>
                  <a:lnTo>
                    <a:pt x="319753" y="1890043"/>
                  </a:lnTo>
                  <a:lnTo>
                    <a:pt x="351860" y="1921164"/>
                  </a:lnTo>
                  <a:lnTo>
                    <a:pt x="385238" y="1951243"/>
                  </a:lnTo>
                  <a:lnTo>
                    <a:pt x="419852" y="1980249"/>
                  </a:lnTo>
                  <a:lnTo>
                    <a:pt x="455664" y="2008150"/>
                  </a:lnTo>
                  <a:lnTo>
                    <a:pt x="492638" y="2034913"/>
                  </a:lnTo>
                  <a:lnTo>
                    <a:pt x="530738" y="2060507"/>
                  </a:lnTo>
                  <a:lnTo>
                    <a:pt x="569927" y="2084901"/>
                  </a:lnTo>
                  <a:lnTo>
                    <a:pt x="610168" y="2108062"/>
                  </a:lnTo>
                  <a:lnTo>
                    <a:pt x="651425" y="2129959"/>
                  </a:lnTo>
                  <a:lnTo>
                    <a:pt x="693661" y="2150560"/>
                  </a:lnTo>
                  <a:lnTo>
                    <a:pt x="736840" y="2169833"/>
                  </a:lnTo>
                  <a:lnTo>
                    <a:pt x="780925" y="2187747"/>
                  </a:lnTo>
                  <a:lnTo>
                    <a:pt x="825880" y="2204270"/>
                  </a:lnTo>
                  <a:lnTo>
                    <a:pt x="871668" y="2219370"/>
                  </a:lnTo>
                  <a:lnTo>
                    <a:pt x="918252" y="2233015"/>
                  </a:lnTo>
                  <a:lnTo>
                    <a:pt x="965596" y="2245174"/>
                  </a:lnTo>
                  <a:lnTo>
                    <a:pt x="1013664" y="2255815"/>
                  </a:lnTo>
                  <a:lnTo>
                    <a:pt x="1062418" y="2264906"/>
                  </a:lnTo>
                  <a:lnTo>
                    <a:pt x="1111823" y="2272415"/>
                  </a:lnTo>
                  <a:lnTo>
                    <a:pt x="1161841" y="2278310"/>
                  </a:lnTo>
                  <a:lnTo>
                    <a:pt x="1212436" y="2282561"/>
                  </a:lnTo>
                  <a:lnTo>
                    <a:pt x="1263572" y="2285135"/>
                  </a:lnTo>
                  <a:lnTo>
                    <a:pt x="1315212" y="2286000"/>
                  </a:lnTo>
                  <a:lnTo>
                    <a:pt x="1366851" y="2285135"/>
                  </a:lnTo>
                  <a:lnTo>
                    <a:pt x="1417987" y="2282561"/>
                  </a:lnTo>
                  <a:lnTo>
                    <a:pt x="1468582" y="2278310"/>
                  </a:lnTo>
                  <a:lnTo>
                    <a:pt x="1518600" y="2272415"/>
                  </a:lnTo>
                  <a:lnTo>
                    <a:pt x="1568005" y="2264906"/>
                  </a:lnTo>
                  <a:lnTo>
                    <a:pt x="1616759" y="2255815"/>
                  </a:lnTo>
                  <a:lnTo>
                    <a:pt x="1664827" y="2245174"/>
                  </a:lnTo>
                  <a:lnTo>
                    <a:pt x="1712171" y="2233015"/>
                  </a:lnTo>
                  <a:lnTo>
                    <a:pt x="1758755" y="2219370"/>
                  </a:lnTo>
                  <a:lnTo>
                    <a:pt x="1804543" y="2204270"/>
                  </a:lnTo>
                  <a:lnTo>
                    <a:pt x="1849498" y="2187747"/>
                  </a:lnTo>
                  <a:lnTo>
                    <a:pt x="1893583" y="2169833"/>
                  </a:lnTo>
                  <a:lnTo>
                    <a:pt x="1936762" y="2150560"/>
                  </a:lnTo>
                  <a:lnTo>
                    <a:pt x="1978998" y="2129959"/>
                  </a:lnTo>
                  <a:lnTo>
                    <a:pt x="2020255" y="2108062"/>
                  </a:lnTo>
                  <a:lnTo>
                    <a:pt x="2060496" y="2084901"/>
                  </a:lnTo>
                  <a:lnTo>
                    <a:pt x="2099685" y="2060507"/>
                  </a:lnTo>
                  <a:lnTo>
                    <a:pt x="2137785" y="2034913"/>
                  </a:lnTo>
                  <a:lnTo>
                    <a:pt x="2174759" y="2008150"/>
                  </a:lnTo>
                  <a:lnTo>
                    <a:pt x="2210571" y="1980249"/>
                  </a:lnTo>
                  <a:lnTo>
                    <a:pt x="2245185" y="1951243"/>
                  </a:lnTo>
                  <a:lnTo>
                    <a:pt x="2278563" y="1921164"/>
                  </a:lnTo>
                  <a:lnTo>
                    <a:pt x="2310670" y="1890043"/>
                  </a:lnTo>
                  <a:lnTo>
                    <a:pt x="2341468" y="1857911"/>
                  </a:lnTo>
                  <a:lnTo>
                    <a:pt x="2370921" y="1824801"/>
                  </a:lnTo>
                  <a:lnTo>
                    <a:pt x="2398993" y="1790744"/>
                  </a:lnTo>
                  <a:lnTo>
                    <a:pt x="2425646" y="1755773"/>
                  </a:lnTo>
                  <a:lnTo>
                    <a:pt x="2450846" y="1719918"/>
                  </a:lnTo>
                  <a:lnTo>
                    <a:pt x="2474553" y="1683212"/>
                  </a:lnTo>
                  <a:lnTo>
                    <a:pt x="2496734" y="1645686"/>
                  </a:lnTo>
                  <a:lnTo>
                    <a:pt x="2517349" y="1607373"/>
                  </a:lnTo>
                  <a:lnTo>
                    <a:pt x="2536365" y="1568303"/>
                  </a:lnTo>
                  <a:lnTo>
                    <a:pt x="2553742" y="1528508"/>
                  </a:lnTo>
                  <a:lnTo>
                    <a:pt x="2569446" y="1488021"/>
                  </a:lnTo>
                  <a:lnTo>
                    <a:pt x="2583439" y="1446873"/>
                  </a:lnTo>
                  <a:lnTo>
                    <a:pt x="2595685" y="1405096"/>
                  </a:lnTo>
                  <a:lnTo>
                    <a:pt x="2606147" y="1362722"/>
                  </a:lnTo>
                  <a:lnTo>
                    <a:pt x="2614789" y="1319782"/>
                  </a:lnTo>
                  <a:lnTo>
                    <a:pt x="2621574" y="1276308"/>
                  </a:lnTo>
                  <a:lnTo>
                    <a:pt x="2626466" y="1232331"/>
                  </a:lnTo>
                  <a:lnTo>
                    <a:pt x="2629428" y="1187885"/>
                  </a:lnTo>
                  <a:lnTo>
                    <a:pt x="2630424" y="1143000"/>
                  </a:lnTo>
                  <a:lnTo>
                    <a:pt x="2629428" y="1098114"/>
                  </a:lnTo>
                  <a:lnTo>
                    <a:pt x="2626466" y="1053668"/>
                  </a:lnTo>
                  <a:lnTo>
                    <a:pt x="2621574" y="1009691"/>
                  </a:lnTo>
                  <a:lnTo>
                    <a:pt x="2614789" y="966217"/>
                  </a:lnTo>
                  <a:lnTo>
                    <a:pt x="2606147" y="923277"/>
                  </a:lnTo>
                  <a:lnTo>
                    <a:pt x="2595685" y="880903"/>
                  </a:lnTo>
                  <a:lnTo>
                    <a:pt x="2583439" y="839126"/>
                  </a:lnTo>
                  <a:lnTo>
                    <a:pt x="2569446" y="797978"/>
                  </a:lnTo>
                  <a:lnTo>
                    <a:pt x="2553742" y="757491"/>
                  </a:lnTo>
                  <a:lnTo>
                    <a:pt x="2536365" y="717696"/>
                  </a:lnTo>
                  <a:lnTo>
                    <a:pt x="2517349" y="678626"/>
                  </a:lnTo>
                  <a:lnTo>
                    <a:pt x="2496734" y="640313"/>
                  </a:lnTo>
                  <a:lnTo>
                    <a:pt x="2474553" y="602787"/>
                  </a:lnTo>
                  <a:lnTo>
                    <a:pt x="2450846" y="566081"/>
                  </a:lnTo>
                  <a:lnTo>
                    <a:pt x="2425646" y="530226"/>
                  </a:lnTo>
                  <a:lnTo>
                    <a:pt x="2398993" y="495255"/>
                  </a:lnTo>
                  <a:lnTo>
                    <a:pt x="2370921" y="461198"/>
                  </a:lnTo>
                  <a:lnTo>
                    <a:pt x="2341468" y="428088"/>
                  </a:lnTo>
                  <a:lnTo>
                    <a:pt x="2310670" y="395956"/>
                  </a:lnTo>
                  <a:lnTo>
                    <a:pt x="2278563" y="364835"/>
                  </a:lnTo>
                  <a:lnTo>
                    <a:pt x="2245185" y="334756"/>
                  </a:lnTo>
                  <a:lnTo>
                    <a:pt x="2210571" y="305750"/>
                  </a:lnTo>
                  <a:lnTo>
                    <a:pt x="2174759" y="277849"/>
                  </a:lnTo>
                  <a:lnTo>
                    <a:pt x="2137785" y="251086"/>
                  </a:lnTo>
                  <a:lnTo>
                    <a:pt x="2099685" y="225492"/>
                  </a:lnTo>
                  <a:lnTo>
                    <a:pt x="2060496" y="201098"/>
                  </a:lnTo>
                  <a:lnTo>
                    <a:pt x="2020255" y="177937"/>
                  </a:lnTo>
                  <a:lnTo>
                    <a:pt x="1978998" y="156040"/>
                  </a:lnTo>
                  <a:lnTo>
                    <a:pt x="1936762" y="135439"/>
                  </a:lnTo>
                  <a:lnTo>
                    <a:pt x="1893583" y="116166"/>
                  </a:lnTo>
                  <a:lnTo>
                    <a:pt x="1849498" y="98252"/>
                  </a:lnTo>
                  <a:lnTo>
                    <a:pt x="1804543" y="81729"/>
                  </a:lnTo>
                  <a:lnTo>
                    <a:pt x="1758755" y="66629"/>
                  </a:lnTo>
                  <a:lnTo>
                    <a:pt x="1712171" y="52984"/>
                  </a:lnTo>
                  <a:lnTo>
                    <a:pt x="1664827" y="40825"/>
                  </a:lnTo>
                  <a:lnTo>
                    <a:pt x="1616759" y="30184"/>
                  </a:lnTo>
                  <a:lnTo>
                    <a:pt x="1568005" y="21093"/>
                  </a:lnTo>
                  <a:lnTo>
                    <a:pt x="1518600" y="13584"/>
                  </a:lnTo>
                  <a:lnTo>
                    <a:pt x="1468582" y="7689"/>
                  </a:lnTo>
                  <a:lnTo>
                    <a:pt x="1417987" y="3438"/>
                  </a:lnTo>
                  <a:lnTo>
                    <a:pt x="1366851" y="864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45428" y="1370533"/>
            <a:ext cx="3603625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76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China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spc="-10" dirty="0">
                <a:latin typeface="Carlito"/>
                <a:cs typeface="Carlito"/>
              </a:rPr>
              <a:t>forecasting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trade </a:t>
            </a:r>
            <a:r>
              <a:rPr sz="1400" spc="-5" dirty="0">
                <a:latin typeface="Carlito"/>
                <a:cs typeface="Carlito"/>
              </a:rPr>
              <a:t>surplus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$90bn  (£51bn)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$100bn this </a:t>
            </a:r>
            <a:r>
              <a:rPr sz="1400" spc="-30" dirty="0">
                <a:latin typeface="Carlito"/>
                <a:cs typeface="Carlito"/>
              </a:rPr>
              <a:t>year,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threefold </a:t>
            </a:r>
            <a:r>
              <a:rPr sz="1400" spc="-5" dirty="0">
                <a:latin typeface="Carlito"/>
                <a:cs typeface="Carlito"/>
              </a:rPr>
              <a:t>increase  on 2004's $32bn. The </a:t>
            </a:r>
            <a:r>
              <a:rPr sz="1400" spc="-10" dirty="0">
                <a:latin typeface="Carlito"/>
                <a:cs typeface="Carlito"/>
              </a:rPr>
              <a:t>Commerce </a:t>
            </a:r>
            <a:r>
              <a:rPr sz="1400" dirty="0">
                <a:latin typeface="Carlito"/>
                <a:cs typeface="Carlito"/>
              </a:rPr>
              <a:t>Ministry </a:t>
            </a:r>
            <a:r>
              <a:rPr sz="1400" spc="-5" dirty="0">
                <a:latin typeface="Carlito"/>
                <a:cs typeface="Carlito"/>
              </a:rPr>
              <a:t>said  the surplus would be </a:t>
            </a:r>
            <a:r>
              <a:rPr sz="1400" spc="-10" dirty="0">
                <a:latin typeface="Carlito"/>
                <a:cs typeface="Carlito"/>
              </a:rPr>
              <a:t>created by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predicted</a:t>
            </a:r>
            <a:r>
              <a:rPr sz="1400" spc="7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30%</a:t>
            </a: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73700"/>
              </a:lnSpc>
              <a:spcBef>
                <a:spcPts val="445"/>
              </a:spcBef>
            </a:pPr>
            <a:r>
              <a:rPr sz="1400" spc="-5" dirty="0">
                <a:latin typeface="Carlito"/>
                <a:cs typeface="Carlito"/>
              </a:rPr>
              <a:t>jump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exports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$750bn, </a:t>
            </a:r>
            <a:r>
              <a:rPr sz="1400" spc="-10" dirty="0">
                <a:latin typeface="Carlito"/>
                <a:cs typeface="Carlito"/>
              </a:rPr>
              <a:t>compared </a:t>
            </a:r>
            <a:r>
              <a:rPr sz="1400" dirty="0">
                <a:latin typeface="Carlito"/>
                <a:cs typeface="Carlito"/>
              </a:rPr>
              <a:t>with a </a:t>
            </a:r>
            <a:r>
              <a:rPr sz="1400" spc="-5" dirty="0">
                <a:latin typeface="Carlito"/>
                <a:cs typeface="Carlito"/>
              </a:rPr>
              <a:t>18%  </a:t>
            </a:r>
            <a:r>
              <a:rPr sz="1400" dirty="0">
                <a:latin typeface="Carlito"/>
                <a:cs typeface="Carlito"/>
              </a:rPr>
              <a:t>rise in </a:t>
            </a:r>
            <a:r>
              <a:rPr sz="1400" spc="-5" dirty="0">
                <a:latin typeface="Carlito"/>
                <a:cs typeface="Carlito"/>
              </a:rPr>
              <a:t>imports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395" dirty="0">
                <a:latin typeface="Carlito"/>
                <a:cs typeface="Carlito"/>
              </a:rPr>
              <a:t>$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95" dirty="0">
                <a:latin typeface="Carlito"/>
                <a:cs typeface="Carlito"/>
              </a:rPr>
              <a:t>6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1400" spc="-395" dirty="0">
                <a:latin typeface="Carlito"/>
                <a:cs typeface="Carlito"/>
              </a:rPr>
              <a:t>60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400" spc="-395" dirty="0">
                <a:latin typeface="Carlito"/>
                <a:cs typeface="Carlito"/>
              </a:rPr>
              <a:t>bn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395" dirty="0">
                <a:latin typeface="Carlito"/>
                <a:cs typeface="Carlito"/>
              </a:rPr>
              <a:t>.</a:t>
            </a:r>
            <a:r>
              <a:rPr sz="1400" spc="-110" dirty="0">
                <a:latin typeface="Carlito"/>
                <a:cs typeface="Carlito"/>
              </a:rPr>
              <a:t> 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00" dirty="0">
                <a:latin typeface="Carlito"/>
                <a:cs typeface="Carlito"/>
              </a:rPr>
              <a:t>Th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300" dirty="0">
                <a:latin typeface="Carlito"/>
                <a:cs typeface="Carlito"/>
              </a:rPr>
              <a:t>e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ra</a:t>
            </a:r>
            <a:r>
              <a:rPr sz="1400" spc="-300" dirty="0">
                <a:latin typeface="Carlito"/>
                <a:cs typeface="Carlito"/>
              </a:rPr>
              <a:t>fi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300" dirty="0">
                <a:latin typeface="Carlito"/>
                <a:cs typeface="Carlito"/>
              </a:rPr>
              <a:t>gu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00" dirty="0">
                <a:latin typeface="Carlito"/>
                <a:cs typeface="Carlito"/>
              </a:rPr>
              <a:t>re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00" dirty="0">
                <a:latin typeface="Carlito"/>
                <a:cs typeface="Carlito"/>
              </a:rPr>
              <a:t>s </a:t>
            </a:r>
            <a:r>
              <a:rPr sz="1400" spc="-10" dirty="0">
                <a:latin typeface="Carlito"/>
                <a:cs typeface="Carlito"/>
              </a:rPr>
              <a:t>are likely</a:t>
            </a:r>
            <a:r>
              <a:rPr sz="1400" spc="-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49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23072" y="6598262"/>
            <a:ext cx="27666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spc="-5" dirty="0">
                <a:latin typeface="Arial"/>
                <a:cs typeface="Arial"/>
              </a:rPr>
              <a:t>ICCV </a:t>
            </a:r>
            <a:r>
              <a:rPr sz="1400" dirty="0">
                <a:latin typeface="Arial"/>
                <a:cs typeface="Arial"/>
              </a:rPr>
              <a:t>2005 short course, L.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Fei-Fei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0028" y="2574747"/>
            <a:ext cx="3630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further </a:t>
            </a:r>
            <a:r>
              <a:rPr sz="1400" spc="-275" dirty="0">
                <a:latin typeface="Carlito"/>
                <a:cs typeface="Carlito"/>
              </a:rPr>
              <a:t>annoy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su</a:t>
            </a:r>
            <a:r>
              <a:rPr sz="1400" spc="-275" dirty="0">
                <a:latin typeface="Carlito"/>
                <a:cs typeface="Carlito"/>
              </a:rPr>
              <a:t>th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75" dirty="0">
                <a:latin typeface="Carlito"/>
                <a:cs typeface="Carlito"/>
              </a:rPr>
              <a:t>e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75" dirty="0">
                <a:latin typeface="Carlito"/>
                <a:cs typeface="Carlito"/>
              </a:rPr>
              <a:t>U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1400" spc="-275" dirty="0">
                <a:latin typeface="Carlito"/>
                <a:cs typeface="Carlito"/>
              </a:rPr>
              <a:t>S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275" dirty="0">
                <a:latin typeface="Carlito"/>
                <a:cs typeface="Carlito"/>
              </a:rPr>
              <a:t>,</a:t>
            </a:r>
            <a:r>
              <a:rPr sz="1400" spc="-265" dirty="0">
                <a:latin typeface="Carlito"/>
                <a:cs typeface="Carlito"/>
              </a:rPr>
              <a:t> </a:t>
            </a:r>
            <a:r>
              <a:rPr sz="1400" spc="-360" dirty="0">
                <a:latin typeface="Carlito"/>
                <a:cs typeface="Carlito"/>
              </a:rPr>
              <a:t>w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s,</a:t>
            </a:r>
            <a:r>
              <a:rPr sz="1400" spc="-360" dirty="0">
                <a:latin typeface="Carlito"/>
                <a:cs typeface="Carlito"/>
              </a:rPr>
              <a:t>hi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60" dirty="0">
                <a:latin typeface="Carlito"/>
                <a:cs typeface="Carlito"/>
              </a:rPr>
              <a:t>c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60" dirty="0">
                <a:latin typeface="Carlito"/>
                <a:cs typeface="Carlito"/>
              </a:rPr>
              <a:t>h</a:t>
            </a:r>
            <a:r>
              <a:rPr sz="1400" spc="-55" dirty="0">
                <a:latin typeface="Carlito"/>
                <a:cs typeface="Carlito"/>
              </a:rPr>
              <a:t> 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35" dirty="0">
                <a:latin typeface="Carlito"/>
                <a:cs typeface="Carlito"/>
              </a:rPr>
              <a:t>has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35" dirty="0">
                <a:latin typeface="Carlito"/>
                <a:cs typeface="Carlito"/>
              </a:rPr>
              <a:t>lo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35" dirty="0">
                <a:latin typeface="Carlito"/>
                <a:cs typeface="Carlito"/>
              </a:rPr>
              <a:t>ng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rc</a:t>
            </a:r>
            <a:r>
              <a:rPr sz="1400" spc="-335" dirty="0">
                <a:latin typeface="Carlito"/>
                <a:cs typeface="Carlito"/>
              </a:rPr>
              <a:t>ar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35" dirty="0">
                <a:latin typeface="Carlito"/>
                <a:cs typeface="Carlito"/>
              </a:rPr>
              <a:t>g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35" dirty="0">
                <a:latin typeface="Carlito"/>
                <a:cs typeface="Carlito"/>
              </a:rPr>
              <a:t>ued</a:t>
            </a:r>
            <a:r>
              <a:rPr sz="1400" spc="-5" dirty="0">
                <a:latin typeface="Carlito"/>
                <a:cs typeface="Carlito"/>
              </a:rPr>
              <a:t> that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0028" y="3002026"/>
            <a:ext cx="3521075" cy="7423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8100" marR="30480">
              <a:lnSpc>
                <a:spcPct val="70000"/>
              </a:lnSpc>
              <a:spcBef>
                <a:spcPts val="825"/>
              </a:spcBef>
            </a:pPr>
            <a:r>
              <a:rPr sz="1400" spc="-265" dirty="0">
                <a:latin typeface="Carlito"/>
                <a:cs typeface="Carlito"/>
              </a:rPr>
              <a:t>deliberately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65" dirty="0">
                <a:latin typeface="Carlito"/>
                <a:cs typeface="Carlito"/>
              </a:rPr>
              <a:t>u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1400" spc="-265" dirty="0">
                <a:latin typeface="Carlito"/>
                <a:cs typeface="Carlito"/>
              </a:rPr>
              <a:t>nd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65" dirty="0">
                <a:latin typeface="Carlito"/>
                <a:cs typeface="Carlito"/>
              </a:rPr>
              <a:t>e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265" dirty="0">
                <a:latin typeface="Carlito"/>
                <a:cs typeface="Carlito"/>
              </a:rPr>
              <a:t>rv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65" dirty="0">
                <a:latin typeface="Carlito"/>
                <a:cs typeface="Carlito"/>
              </a:rPr>
              <a:t>a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65" dirty="0">
                <a:latin typeface="Carlito"/>
                <a:cs typeface="Carlito"/>
              </a:rPr>
              <a:t>lu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265" dirty="0">
                <a:latin typeface="Carlito"/>
                <a:cs typeface="Carlito"/>
              </a:rPr>
              <a:t>e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65" dirty="0">
                <a:latin typeface="Carlito"/>
                <a:cs typeface="Carlito"/>
              </a:rPr>
              <a:t>d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im</a:t>
            </a:r>
            <a:r>
              <a:rPr sz="1400" spc="-265" dirty="0">
                <a:latin typeface="Carlito"/>
                <a:cs typeface="Carlito"/>
              </a:rPr>
              <a:t>yua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65" dirty="0">
                <a:latin typeface="Carlito"/>
                <a:cs typeface="Carlito"/>
              </a:rPr>
              <a:t>n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265" dirty="0">
                <a:latin typeface="Carlito"/>
                <a:cs typeface="Carlito"/>
              </a:rPr>
              <a:t>. 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330" dirty="0">
                <a:latin typeface="Carlito"/>
                <a:cs typeface="Carlito"/>
              </a:rPr>
              <a:t>B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330" dirty="0">
                <a:latin typeface="Carlito"/>
                <a:cs typeface="Carlito"/>
              </a:rPr>
              <a:t>e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330" dirty="0">
                <a:latin typeface="Carlito"/>
                <a:cs typeface="Carlito"/>
              </a:rPr>
              <a:t>ij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30" dirty="0">
                <a:latin typeface="Carlito"/>
                <a:cs typeface="Carlito"/>
              </a:rPr>
              <a:t>in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330" dirty="0">
                <a:latin typeface="Carlito"/>
                <a:cs typeface="Carlito"/>
              </a:rPr>
              <a:t>g</a:t>
            </a:r>
            <a:r>
              <a:rPr sz="1400" spc="10" dirty="0">
                <a:latin typeface="Carlito"/>
                <a:cs typeface="Carlito"/>
              </a:rPr>
              <a:t> </a:t>
            </a:r>
            <a:r>
              <a:rPr sz="1400" spc="-190" dirty="0">
                <a:latin typeface="Carlito"/>
                <a:cs typeface="Carlito"/>
              </a:rPr>
              <a:t>a</a:t>
            </a:r>
            <a:r>
              <a:rPr sz="3000" b="1" spc="-284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190" dirty="0">
                <a:latin typeface="Carlito"/>
                <a:cs typeface="Carlito"/>
              </a:rPr>
              <a:t>g</a:t>
            </a:r>
            <a:r>
              <a:rPr sz="3000" b="1" spc="-284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190" dirty="0">
                <a:latin typeface="Carlito"/>
                <a:cs typeface="Carlito"/>
              </a:rPr>
              <a:t>rees 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spc="-240" dirty="0">
                <a:latin typeface="Carlito"/>
                <a:cs typeface="Carlito"/>
              </a:rPr>
              <a:t>surplus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r>
              <a:rPr sz="1400" spc="-240" dirty="0">
                <a:latin typeface="Carlito"/>
                <a:cs typeface="Carlito"/>
              </a:rPr>
              <a:t>is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240" dirty="0">
                <a:latin typeface="Carlito"/>
                <a:cs typeface="Carlito"/>
              </a:rPr>
              <a:t>to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40" dirty="0">
                <a:latin typeface="Carlito"/>
                <a:cs typeface="Carlito"/>
              </a:rPr>
              <a:t>o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240" dirty="0">
                <a:latin typeface="Carlito"/>
                <a:cs typeface="Carlito"/>
              </a:rPr>
              <a:t>h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40" dirty="0">
                <a:latin typeface="Carlito"/>
                <a:cs typeface="Carlito"/>
              </a:rPr>
              <a:t>ig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b</a:t>
            </a:r>
            <a:r>
              <a:rPr sz="1400" spc="-240" dirty="0">
                <a:latin typeface="Carlito"/>
                <a:cs typeface="Carlito"/>
              </a:rPr>
              <a:t>h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40" dirty="0">
                <a:latin typeface="Carlito"/>
                <a:cs typeface="Carlito"/>
              </a:rPr>
              <a:t>,</a:t>
            </a:r>
            <a:r>
              <a:rPr sz="1400" spc="-225" dirty="0">
                <a:latin typeface="Carlito"/>
                <a:cs typeface="Carlito"/>
              </a:rPr>
              <a:t> </a:t>
            </a:r>
            <a:r>
              <a:rPr sz="1400" spc="-409" dirty="0">
                <a:latin typeface="Carlito"/>
                <a:cs typeface="Carlito"/>
              </a:rPr>
              <a:t>b</a:t>
            </a:r>
            <a:r>
              <a:rPr sz="3000" b="1" spc="-615" baseline="-1250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409" dirty="0">
                <a:latin typeface="Carlito"/>
                <a:cs typeface="Carlito"/>
              </a:rPr>
              <a:t>u</a:t>
            </a:r>
            <a:r>
              <a:rPr sz="3000" b="1" spc="-615" baseline="-125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1400" spc="-409" dirty="0">
                <a:latin typeface="Carlito"/>
                <a:cs typeface="Carlito"/>
              </a:rPr>
              <a:t>t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spc="-370" dirty="0">
                <a:latin typeface="Carlito"/>
                <a:cs typeface="Carlito"/>
              </a:rPr>
              <a:t>s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70" dirty="0">
                <a:latin typeface="Carlito"/>
                <a:cs typeface="Carlito"/>
              </a:rPr>
              <a:t>a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370" dirty="0">
                <a:latin typeface="Carlito"/>
                <a:cs typeface="Carlito"/>
              </a:rPr>
              <a:t>ys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70" dirty="0">
                <a:latin typeface="Carlito"/>
                <a:cs typeface="Carlito"/>
              </a:rPr>
              <a:t>th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70" dirty="0">
                <a:latin typeface="Carlito"/>
                <a:cs typeface="Carlito"/>
              </a:rPr>
              <a:t>e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29" dirty="0">
                <a:latin typeface="Carlito"/>
                <a:cs typeface="Carlito"/>
              </a:rPr>
              <a:t>yu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229" dirty="0">
                <a:latin typeface="Carlito"/>
                <a:cs typeface="Carlito"/>
              </a:rPr>
              <a:t>a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29" dirty="0">
                <a:latin typeface="Carlito"/>
                <a:cs typeface="Carlito"/>
              </a:rPr>
              <a:t>n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ic</a:t>
            </a:r>
            <a:r>
              <a:rPr sz="1400" spc="-229" dirty="0">
                <a:latin typeface="Carlito"/>
                <a:cs typeface="Carlito"/>
              </a:rPr>
              <a:t>is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29" dirty="0">
                <a:latin typeface="Carlito"/>
                <a:cs typeface="Carlito"/>
              </a:rPr>
              <a:t>only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560"/>
              </a:lnSpc>
            </a:pPr>
            <a:r>
              <a:rPr sz="1400" spc="-5" dirty="0">
                <a:latin typeface="Carlito"/>
                <a:cs typeface="Carlito"/>
              </a:rPr>
              <a:t>one </a:t>
            </a:r>
            <a:r>
              <a:rPr sz="1400" spc="-30" dirty="0">
                <a:latin typeface="Carlito"/>
                <a:cs typeface="Carlito"/>
              </a:rPr>
              <a:t>factor. </a:t>
            </a:r>
            <a:r>
              <a:rPr sz="1400" spc="-5" dirty="0">
                <a:latin typeface="Carlito"/>
                <a:cs typeface="Carlito"/>
              </a:rPr>
              <a:t>Bank of China governor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Zhou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20028" y="3642105"/>
            <a:ext cx="3655060" cy="202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039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Xiaochuan </a:t>
            </a:r>
            <a:r>
              <a:rPr sz="1400" spc="-315" dirty="0">
                <a:latin typeface="Carlito"/>
                <a:cs typeface="Carlito"/>
              </a:rPr>
              <a:t>said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1400" spc="-315" dirty="0">
                <a:latin typeface="Carlito"/>
                <a:cs typeface="Carlito"/>
              </a:rPr>
              <a:t>t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15" dirty="0">
                <a:latin typeface="Carlito"/>
                <a:cs typeface="Carlito"/>
              </a:rPr>
              <a:t>h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315" dirty="0">
                <a:latin typeface="Carlito"/>
                <a:cs typeface="Carlito"/>
              </a:rPr>
              <a:t>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15" dirty="0">
                <a:latin typeface="Carlito"/>
                <a:cs typeface="Carlito"/>
              </a:rPr>
              <a:t>co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ig</a:t>
            </a:r>
            <a:r>
              <a:rPr sz="1400" spc="-315" dirty="0">
                <a:latin typeface="Carlito"/>
                <a:cs typeface="Carlito"/>
              </a:rPr>
              <a:t>un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315" dirty="0">
                <a:latin typeface="Carlito"/>
                <a:cs typeface="Carlito"/>
              </a:rPr>
              <a:t>t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15" dirty="0">
                <a:latin typeface="Carlito"/>
                <a:cs typeface="Carlito"/>
              </a:rPr>
              <a:t>ry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400" spc="-315" dirty="0">
                <a:latin typeface="Carlito"/>
                <a:cs typeface="Carlito"/>
              </a:rPr>
              <a:t>al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15" dirty="0">
                <a:latin typeface="Carlito"/>
                <a:cs typeface="Carlito"/>
              </a:rPr>
              <a:t>so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re</a:t>
            </a:r>
            <a:r>
              <a:rPr sz="1400" spc="-315" dirty="0">
                <a:latin typeface="Carlito"/>
                <a:cs typeface="Carlito"/>
              </a:rPr>
              <a:t>ne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315" dirty="0">
                <a:latin typeface="Carlito"/>
                <a:cs typeface="Carlito"/>
              </a:rPr>
              <a:t>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315" dirty="0">
                <a:latin typeface="Carlito"/>
                <a:cs typeface="Carlito"/>
              </a:rPr>
              <a:t>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15" dirty="0">
                <a:latin typeface="Carlito"/>
                <a:cs typeface="Carlito"/>
              </a:rPr>
              <a:t>ed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,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do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980"/>
              </a:lnSpc>
            </a:pPr>
            <a:r>
              <a:rPr sz="1400" spc="-10" dirty="0">
                <a:latin typeface="Carlito"/>
                <a:cs typeface="Carlito"/>
              </a:rPr>
              <a:t>more to </a:t>
            </a:r>
            <a:r>
              <a:rPr sz="1400" spc="-5" dirty="0">
                <a:latin typeface="Carlito"/>
                <a:cs typeface="Carlito"/>
              </a:rPr>
              <a:t>boost </a:t>
            </a:r>
            <a:r>
              <a:rPr sz="1400" spc="-280" dirty="0">
                <a:latin typeface="Carlito"/>
                <a:cs typeface="Carlito"/>
              </a:rPr>
              <a:t>dom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80" dirty="0">
                <a:latin typeface="Carlito"/>
                <a:cs typeface="Carlito"/>
              </a:rPr>
              <a:t>e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80" dirty="0">
                <a:latin typeface="Carlito"/>
                <a:cs typeface="Carlito"/>
              </a:rPr>
              <a:t>s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80" dirty="0">
                <a:latin typeface="Carlito"/>
                <a:cs typeface="Carlito"/>
              </a:rPr>
              <a:t>tic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280" dirty="0">
                <a:latin typeface="Carlito"/>
                <a:cs typeface="Carlito"/>
              </a:rPr>
              <a:t>d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80" dirty="0">
                <a:latin typeface="Carlito"/>
                <a:cs typeface="Carlito"/>
              </a:rPr>
              <a:t>e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80" dirty="0">
                <a:latin typeface="Carlito"/>
                <a:cs typeface="Carlito"/>
              </a:rPr>
              <a:t>m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1400" spc="-280" dirty="0">
                <a:latin typeface="Carlito"/>
                <a:cs typeface="Carlito"/>
              </a:rPr>
              <a:t>a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80" dirty="0">
                <a:latin typeface="Carlito"/>
                <a:cs typeface="Carlito"/>
              </a:rPr>
              <a:t>nd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lu</a:t>
            </a:r>
            <a:r>
              <a:rPr sz="1400" spc="-280" dirty="0">
                <a:latin typeface="Carlito"/>
                <a:cs typeface="Carlito"/>
              </a:rPr>
              <a:t>so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80" dirty="0">
                <a:latin typeface="Carlito"/>
                <a:cs typeface="Carlito"/>
              </a:rPr>
              <a:t>more</a:t>
            </a:r>
            <a:r>
              <a:rPr sz="1400" spc="-254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goods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620"/>
              </a:lnSpc>
            </a:pPr>
            <a:r>
              <a:rPr sz="1400" spc="-10" dirty="0">
                <a:latin typeface="Carlito"/>
                <a:cs typeface="Carlito"/>
              </a:rPr>
              <a:t>stayed </a:t>
            </a:r>
            <a:r>
              <a:rPr sz="1400" dirty="0">
                <a:latin typeface="Carlito"/>
                <a:cs typeface="Carlito"/>
              </a:rPr>
              <a:t>within the </a:t>
            </a:r>
            <a:r>
              <a:rPr sz="1400" spc="-20" dirty="0">
                <a:latin typeface="Carlito"/>
                <a:cs typeface="Carlito"/>
              </a:rPr>
              <a:t>country. </a:t>
            </a:r>
            <a:r>
              <a:rPr sz="1400" spc="-5" dirty="0">
                <a:latin typeface="Carlito"/>
                <a:cs typeface="Carlito"/>
              </a:rPr>
              <a:t>China increased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marL="38100" marR="304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rlito"/>
                <a:cs typeface="Carlito"/>
              </a:rPr>
              <a:t>value of the yuan against the dollar </a:t>
            </a:r>
            <a:r>
              <a:rPr sz="1400" spc="-15" dirty="0">
                <a:latin typeface="Carlito"/>
                <a:cs typeface="Carlito"/>
              </a:rPr>
              <a:t>by </a:t>
            </a:r>
            <a:r>
              <a:rPr sz="1400" dirty="0">
                <a:latin typeface="Carlito"/>
                <a:cs typeface="Carlito"/>
              </a:rPr>
              <a:t>2.1% in  </a:t>
            </a:r>
            <a:r>
              <a:rPr sz="1400" spc="-5" dirty="0">
                <a:latin typeface="Carlito"/>
                <a:cs typeface="Carlito"/>
              </a:rPr>
              <a:t>July and permitted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10" dirty="0">
                <a:latin typeface="Carlito"/>
                <a:cs typeface="Carlito"/>
              </a:rPr>
              <a:t>to trade </a:t>
            </a:r>
            <a:r>
              <a:rPr sz="1400" dirty="0">
                <a:latin typeface="Carlito"/>
                <a:cs typeface="Carlito"/>
              </a:rPr>
              <a:t>within a </a:t>
            </a:r>
            <a:r>
              <a:rPr sz="1400" spc="-10" dirty="0">
                <a:latin typeface="Carlito"/>
                <a:cs typeface="Carlito"/>
              </a:rPr>
              <a:t>narrow  </a:t>
            </a:r>
            <a:r>
              <a:rPr sz="1400" spc="-5" dirty="0">
                <a:latin typeface="Carlito"/>
                <a:cs typeface="Carlito"/>
              </a:rPr>
              <a:t>band, but the </a:t>
            </a:r>
            <a:r>
              <a:rPr sz="1400" dirty="0">
                <a:latin typeface="Carlito"/>
                <a:cs typeface="Carlito"/>
              </a:rPr>
              <a:t>US </a:t>
            </a:r>
            <a:r>
              <a:rPr sz="1400" spc="-5" dirty="0">
                <a:latin typeface="Carlito"/>
                <a:cs typeface="Carlito"/>
              </a:rPr>
              <a:t>wants the yuan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 allowed </a:t>
            </a:r>
            <a:r>
              <a:rPr sz="1400" spc="-10" dirty="0">
                <a:latin typeface="Carlito"/>
                <a:cs typeface="Carlito"/>
              </a:rPr>
              <a:t>to  trade </a:t>
            </a:r>
            <a:r>
              <a:rPr sz="1400" spc="-20" dirty="0">
                <a:latin typeface="Carlito"/>
                <a:cs typeface="Carlito"/>
              </a:rPr>
              <a:t>freely. However, </a:t>
            </a:r>
            <a:r>
              <a:rPr sz="1400" dirty="0">
                <a:latin typeface="Carlito"/>
                <a:cs typeface="Carlito"/>
              </a:rPr>
              <a:t>Beijing </a:t>
            </a:r>
            <a:r>
              <a:rPr sz="1400" spc="-5" dirty="0">
                <a:latin typeface="Carlito"/>
                <a:cs typeface="Carlito"/>
              </a:rPr>
              <a:t>has made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5" dirty="0">
                <a:latin typeface="Carlito"/>
                <a:cs typeface="Carlito"/>
              </a:rPr>
              <a:t>clear  that </a:t>
            </a:r>
            <a:r>
              <a:rPr sz="1400" dirty="0">
                <a:latin typeface="Carlito"/>
                <a:cs typeface="Carlito"/>
              </a:rPr>
              <a:t>it will </a:t>
            </a:r>
            <a:r>
              <a:rPr sz="1400" spc="-20" dirty="0">
                <a:latin typeface="Carlito"/>
                <a:cs typeface="Carlito"/>
              </a:rPr>
              <a:t>take </a:t>
            </a:r>
            <a:r>
              <a:rPr sz="1400" dirty="0">
                <a:latin typeface="Carlito"/>
                <a:cs typeface="Carlito"/>
              </a:rPr>
              <a:t>its </a:t>
            </a:r>
            <a:r>
              <a:rPr sz="1400" spc="-5" dirty="0">
                <a:latin typeface="Carlito"/>
                <a:cs typeface="Carlito"/>
              </a:rPr>
              <a:t>time </a:t>
            </a:r>
            <a:r>
              <a:rPr sz="1400" dirty="0">
                <a:latin typeface="Carlito"/>
                <a:cs typeface="Carlito"/>
              </a:rPr>
              <a:t>and </a:t>
            </a:r>
            <a:r>
              <a:rPr sz="1400" spc="-5" dirty="0">
                <a:latin typeface="Carlito"/>
                <a:cs typeface="Carlito"/>
              </a:rPr>
              <a:t>tread </a:t>
            </a:r>
            <a:r>
              <a:rPr sz="1400" spc="-10" dirty="0">
                <a:latin typeface="Carlito"/>
                <a:cs typeface="Carlito"/>
              </a:rPr>
              <a:t>carefully before  </a:t>
            </a:r>
            <a:r>
              <a:rPr sz="1400" dirty="0">
                <a:latin typeface="Carlito"/>
                <a:cs typeface="Carlito"/>
              </a:rPr>
              <a:t>allowing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yuan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dirty="0">
                <a:latin typeface="Carlito"/>
                <a:cs typeface="Carlito"/>
              </a:rPr>
              <a:t>rise </a:t>
            </a:r>
            <a:r>
              <a:rPr sz="1400" spc="-5" dirty="0">
                <a:latin typeface="Carlito"/>
                <a:cs typeface="Carlito"/>
              </a:rPr>
              <a:t>further </a:t>
            </a:r>
            <a:r>
              <a:rPr sz="1400" dirty="0">
                <a:latin typeface="Carlito"/>
                <a:cs typeface="Carlito"/>
              </a:rPr>
              <a:t>in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value.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111" y="0"/>
            <a:ext cx="9010650" cy="2734310"/>
            <a:chOff x="1658111" y="0"/>
            <a:chExt cx="9010650" cy="2734310"/>
          </a:xfrm>
        </p:grpSpPr>
        <p:sp>
          <p:nvSpPr>
            <p:cNvPr id="3" name="object 3"/>
            <p:cNvSpPr/>
            <p:nvPr/>
          </p:nvSpPr>
          <p:spPr>
            <a:xfrm>
              <a:off x="1677161" y="153162"/>
              <a:ext cx="8915400" cy="2362200"/>
            </a:xfrm>
            <a:custGeom>
              <a:avLst/>
              <a:gdLst/>
              <a:ahLst/>
              <a:cxnLst/>
              <a:rect l="l" t="t" r="r" b="b"/>
              <a:pathLst>
                <a:path w="8915400" h="2362200">
                  <a:moveTo>
                    <a:pt x="8915400" y="0"/>
                  </a:moveTo>
                  <a:lnTo>
                    <a:pt x="0" y="0"/>
                  </a:lnTo>
                  <a:lnTo>
                    <a:pt x="0" y="2362200"/>
                  </a:lnTo>
                  <a:lnTo>
                    <a:pt x="8915400" y="2362200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DFC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7161" y="153162"/>
              <a:ext cx="8915400" cy="2362200"/>
            </a:xfrm>
            <a:custGeom>
              <a:avLst/>
              <a:gdLst/>
              <a:ahLst/>
              <a:cxnLst/>
              <a:rect l="l" t="t" r="r" b="b"/>
              <a:pathLst>
                <a:path w="8915400" h="2362200">
                  <a:moveTo>
                    <a:pt x="0" y="2362200"/>
                  </a:moveTo>
                  <a:lnTo>
                    <a:pt x="8915400" y="2362200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2362200"/>
                  </a:lnTo>
                  <a:close/>
                </a:path>
              </a:pathLst>
            </a:custGeom>
            <a:ln w="38100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199" y="152400"/>
              <a:ext cx="1871472" cy="2319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9600" y="533400"/>
              <a:ext cx="3048000" cy="18181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322" y="0"/>
              <a:ext cx="2749842" cy="27337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58111" y="5315710"/>
            <a:ext cx="8953500" cy="1485900"/>
            <a:chOff x="1658111" y="5315710"/>
            <a:chExt cx="8953500" cy="1485900"/>
          </a:xfrm>
        </p:grpSpPr>
        <p:sp>
          <p:nvSpPr>
            <p:cNvPr id="9" name="object 9"/>
            <p:cNvSpPr/>
            <p:nvPr/>
          </p:nvSpPr>
          <p:spPr>
            <a:xfrm>
              <a:off x="1677161" y="5334760"/>
              <a:ext cx="8915400" cy="1447800"/>
            </a:xfrm>
            <a:custGeom>
              <a:avLst/>
              <a:gdLst/>
              <a:ahLst/>
              <a:cxnLst/>
              <a:rect l="l" t="t" r="r" b="b"/>
              <a:pathLst>
                <a:path w="8915400" h="1447800">
                  <a:moveTo>
                    <a:pt x="8915400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8915400" y="1447800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E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7161" y="5334760"/>
              <a:ext cx="8915400" cy="1447800"/>
            </a:xfrm>
            <a:custGeom>
              <a:avLst/>
              <a:gdLst/>
              <a:ahLst/>
              <a:cxnLst/>
              <a:rect l="l" t="t" r="r" b="b"/>
              <a:pathLst>
                <a:path w="8915400" h="1447800">
                  <a:moveTo>
                    <a:pt x="0" y="1447800"/>
                  </a:moveTo>
                  <a:lnTo>
                    <a:pt x="8915400" y="1447800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38100">
              <a:solidFill>
                <a:srgbClr val="854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4999" y="6172200"/>
              <a:ext cx="609600" cy="426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4000" y="6096000"/>
              <a:ext cx="609600" cy="443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4999" y="5486400"/>
              <a:ext cx="609600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9000" y="6096000"/>
              <a:ext cx="609600" cy="457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6600" y="5573268"/>
              <a:ext cx="609600" cy="5227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5000" y="5562600"/>
              <a:ext cx="762000" cy="533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600" y="6248400"/>
              <a:ext cx="685800" cy="3093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82200" y="6096000"/>
              <a:ext cx="498348" cy="4434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86800" y="5562600"/>
              <a:ext cx="452627" cy="4937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53000" y="5565648"/>
              <a:ext cx="609600" cy="6065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39000" y="5562600"/>
              <a:ext cx="685800" cy="381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0444" y="5638800"/>
              <a:ext cx="562355" cy="8122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1000" y="5638800"/>
              <a:ext cx="838200" cy="7650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38600" y="5791200"/>
              <a:ext cx="914400" cy="518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34000" y="6248400"/>
              <a:ext cx="990600" cy="4328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7000" y="5715000"/>
              <a:ext cx="463804" cy="8046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96400" y="5483352"/>
              <a:ext cx="1066800" cy="5364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366504" y="2813304"/>
            <a:ext cx="165100" cy="1804670"/>
            <a:chOff x="9366504" y="2813304"/>
            <a:chExt cx="165100" cy="1804670"/>
          </a:xfrm>
        </p:grpSpPr>
        <p:sp>
          <p:nvSpPr>
            <p:cNvPr id="29" name="object 29"/>
            <p:cNvSpPr/>
            <p:nvPr/>
          </p:nvSpPr>
          <p:spPr>
            <a:xfrm>
              <a:off x="9372600" y="2819400"/>
              <a:ext cx="152400" cy="1792605"/>
            </a:xfrm>
            <a:custGeom>
              <a:avLst/>
              <a:gdLst/>
              <a:ahLst/>
              <a:cxnLst/>
              <a:rect l="l" t="t" r="r" b="b"/>
              <a:pathLst>
                <a:path w="152400" h="1792604">
                  <a:moveTo>
                    <a:pt x="152400" y="0"/>
                  </a:moveTo>
                  <a:lnTo>
                    <a:pt x="0" y="0"/>
                  </a:lnTo>
                  <a:lnTo>
                    <a:pt x="0" y="1792224"/>
                  </a:lnTo>
                  <a:lnTo>
                    <a:pt x="152400" y="179222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72600" y="2819400"/>
              <a:ext cx="152400" cy="1792605"/>
            </a:xfrm>
            <a:custGeom>
              <a:avLst/>
              <a:gdLst/>
              <a:ahLst/>
              <a:cxnLst/>
              <a:rect l="l" t="t" r="r" b="b"/>
              <a:pathLst>
                <a:path w="152400" h="1792604">
                  <a:moveTo>
                    <a:pt x="0" y="1792224"/>
                  </a:moveTo>
                  <a:lnTo>
                    <a:pt x="152400" y="179222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792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8375904" y="4337303"/>
            <a:ext cx="165100" cy="280670"/>
            <a:chOff x="8375904" y="4337303"/>
            <a:chExt cx="165100" cy="280670"/>
          </a:xfrm>
        </p:grpSpPr>
        <p:sp>
          <p:nvSpPr>
            <p:cNvPr id="32" name="object 32"/>
            <p:cNvSpPr/>
            <p:nvPr/>
          </p:nvSpPr>
          <p:spPr>
            <a:xfrm>
              <a:off x="8382000" y="4343399"/>
              <a:ext cx="152400" cy="268605"/>
            </a:xfrm>
            <a:custGeom>
              <a:avLst/>
              <a:gdLst/>
              <a:ahLst/>
              <a:cxnLst/>
              <a:rect l="l" t="t" r="r" b="b"/>
              <a:pathLst>
                <a:path w="152400" h="268604">
                  <a:moveTo>
                    <a:pt x="15240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52400" y="26822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2000" y="4343399"/>
              <a:ext cx="152400" cy="268605"/>
            </a:xfrm>
            <a:custGeom>
              <a:avLst/>
              <a:gdLst/>
              <a:ahLst/>
              <a:cxnLst/>
              <a:rect l="l" t="t" r="r" b="b"/>
              <a:pathLst>
                <a:path w="152400" h="268604">
                  <a:moveTo>
                    <a:pt x="0" y="268224"/>
                  </a:moveTo>
                  <a:lnTo>
                    <a:pt x="152400" y="26822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833104" y="4108703"/>
            <a:ext cx="165100" cy="509270"/>
            <a:chOff x="8833104" y="4108703"/>
            <a:chExt cx="165100" cy="509270"/>
          </a:xfrm>
        </p:grpSpPr>
        <p:sp>
          <p:nvSpPr>
            <p:cNvPr id="35" name="object 35"/>
            <p:cNvSpPr/>
            <p:nvPr/>
          </p:nvSpPr>
          <p:spPr>
            <a:xfrm>
              <a:off x="8839200" y="4114799"/>
              <a:ext cx="152400" cy="497205"/>
            </a:xfrm>
            <a:custGeom>
              <a:avLst/>
              <a:gdLst/>
              <a:ahLst/>
              <a:cxnLst/>
              <a:rect l="l" t="t" r="r" b="b"/>
              <a:pathLst>
                <a:path w="152400" h="497204">
                  <a:moveTo>
                    <a:pt x="152400" y="0"/>
                  </a:moveTo>
                  <a:lnTo>
                    <a:pt x="0" y="0"/>
                  </a:lnTo>
                  <a:lnTo>
                    <a:pt x="0" y="496824"/>
                  </a:lnTo>
                  <a:lnTo>
                    <a:pt x="152400" y="49682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39200" y="4114799"/>
              <a:ext cx="152400" cy="497205"/>
            </a:xfrm>
            <a:custGeom>
              <a:avLst/>
              <a:gdLst/>
              <a:ahLst/>
              <a:cxnLst/>
              <a:rect l="l" t="t" r="r" b="b"/>
              <a:pathLst>
                <a:path w="152400" h="497204">
                  <a:moveTo>
                    <a:pt x="0" y="496824"/>
                  </a:moveTo>
                  <a:lnTo>
                    <a:pt x="152400" y="49682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976104" y="4337303"/>
            <a:ext cx="165100" cy="280670"/>
            <a:chOff x="9976104" y="4337303"/>
            <a:chExt cx="165100" cy="280670"/>
          </a:xfrm>
        </p:grpSpPr>
        <p:sp>
          <p:nvSpPr>
            <p:cNvPr id="38" name="object 38"/>
            <p:cNvSpPr/>
            <p:nvPr/>
          </p:nvSpPr>
          <p:spPr>
            <a:xfrm>
              <a:off x="9982200" y="4343399"/>
              <a:ext cx="152400" cy="268605"/>
            </a:xfrm>
            <a:custGeom>
              <a:avLst/>
              <a:gdLst/>
              <a:ahLst/>
              <a:cxnLst/>
              <a:rect l="l" t="t" r="r" b="b"/>
              <a:pathLst>
                <a:path w="152400" h="268604">
                  <a:moveTo>
                    <a:pt x="15240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52400" y="26822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82200" y="4343399"/>
              <a:ext cx="152400" cy="268605"/>
            </a:xfrm>
            <a:custGeom>
              <a:avLst/>
              <a:gdLst/>
              <a:ahLst/>
              <a:cxnLst/>
              <a:rect l="l" t="t" r="r" b="b"/>
              <a:pathLst>
                <a:path w="152400" h="268604">
                  <a:moveTo>
                    <a:pt x="0" y="268224"/>
                  </a:moveTo>
                  <a:lnTo>
                    <a:pt x="152400" y="26822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242303" y="4489703"/>
            <a:ext cx="165100" cy="165100"/>
            <a:chOff x="6242303" y="4489703"/>
            <a:chExt cx="165100" cy="165100"/>
          </a:xfrm>
        </p:grpSpPr>
        <p:sp>
          <p:nvSpPr>
            <p:cNvPr id="41" name="object 41"/>
            <p:cNvSpPr/>
            <p:nvPr/>
          </p:nvSpPr>
          <p:spPr>
            <a:xfrm>
              <a:off x="6248399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48399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327903" y="3499103"/>
            <a:ext cx="165100" cy="1155700"/>
            <a:chOff x="5327903" y="3499103"/>
            <a:chExt cx="165100" cy="1155700"/>
          </a:xfrm>
        </p:grpSpPr>
        <p:sp>
          <p:nvSpPr>
            <p:cNvPr id="44" name="object 44"/>
            <p:cNvSpPr/>
            <p:nvPr/>
          </p:nvSpPr>
          <p:spPr>
            <a:xfrm>
              <a:off x="5333999" y="3505199"/>
              <a:ext cx="152400" cy="1143000"/>
            </a:xfrm>
            <a:custGeom>
              <a:avLst/>
              <a:gdLst/>
              <a:ahLst/>
              <a:cxnLst/>
              <a:rect l="l" t="t" r="r" b="b"/>
              <a:pathLst>
                <a:path w="152400" h="1143000">
                  <a:moveTo>
                    <a:pt x="15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52400" y="11430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33999" y="3505199"/>
              <a:ext cx="152400" cy="1143000"/>
            </a:xfrm>
            <a:custGeom>
              <a:avLst/>
              <a:gdLst/>
              <a:ahLst/>
              <a:cxnLst/>
              <a:rect l="l" t="t" r="r" b="b"/>
              <a:pathLst>
                <a:path w="152400" h="1143000">
                  <a:moveTo>
                    <a:pt x="0" y="1143000"/>
                  </a:moveTo>
                  <a:lnTo>
                    <a:pt x="152400" y="11430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785103" y="4489703"/>
            <a:ext cx="165100" cy="165100"/>
            <a:chOff x="5785103" y="4489703"/>
            <a:chExt cx="165100" cy="165100"/>
          </a:xfrm>
        </p:grpSpPr>
        <p:sp>
          <p:nvSpPr>
            <p:cNvPr id="47" name="object 47"/>
            <p:cNvSpPr/>
            <p:nvPr/>
          </p:nvSpPr>
          <p:spPr>
            <a:xfrm>
              <a:off x="5791199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91199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928104" y="4565903"/>
            <a:ext cx="165100" cy="88900"/>
            <a:chOff x="6928104" y="4565903"/>
            <a:chExt cx="165100" cy="88900"/>
          </a:xfrm>
        </p:grpSpPr>
        <p:sp>
          <p:nvSpPr>
            <p:cNvPr id="50" name="object 50"/>
            <p:cNvSpPr/>
            <p:nvPr/>
          </p:nvSpPr>
          <p:spPr>
            <a:xfrm>
              <a:off x="6934200" y="457199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152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4200" y="457199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041904" y="4453128"/>
            <a:ext cx="165100" cy="165100"/>
            <a:chOff x="3041904" y="4453128"/>
            <a:chExt cx="165100" cy="165100"/>
          </a:xfrm>
        </p:grpSpPr>
        <p:sp>
          <p:nvSpPr>
            <p:cNvPr id="53" name="object 53"/>
            <p:cNvSpPr/>
            <p:nvPr/>
          </p:nvSpPr>
          <p:spPr>
            <a:xfrm>
              <a:off x="3048000" y="44592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48000" y="44592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127504" y="4453128"/>
            <a:ext cx="165100" cy="165100"/>
            <a:chOff x="2127504" y="4453128"/>
            <a:chExt cx="165100" cy="165100"/>
          </a:xfrm>
        </p:grpSpPr>
        <p:sp>
          <p:nvSpPr>
            <p:cNvPr id="56" name="object 56"/>
            <p:cNvSpPr/>
            <p:nvPr/>
          </p:nvSpPr>
          <p:spPr>
            <a:xfrm>
              <a:off x="2133600" y="44592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33600" y="4459224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584704" y="3005327"/>
            <a:ext cx="165100" cy="1612900"/>
            <a:chOff x="2584704" y="3005327"/>
            <a:chExt cx="165100" cy="1612900"/>
          </a:xfrm>
        </p:grpSpPr>
        <p:sp>
          <p:nvSpPr>
            <p:cNvPr id="59" name="object 59"/>
            <p:cNvSpPr/>
            <p:nvPr/>
          </p:nvSpPr>
          <p:spPr>
            <a:xfrm>
              <a:off x="2590800" y="3011423"/>
              <a:ext cx="152400" cy="1600200"/>
            </a:xfrm>
            <a:custGeom>
              <a:avLst/>
              <a:gdLst/>
              <a:ahLst/>
              <a:cxnLst/>
              <a:rect l="l" t="t" r="r" b="b"/>
              <a:pathLst>
                <a:path w="152400" h="1600200">
                  <a:moveTo>
                    <a:pt x="15240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152400" y="1600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0800" y="3011423"/>
              <a:ext cx="152400" cy="1600200"/>
            </a:xfrm>
            <a:custGeom>
              <a:avLst/>
              <a:gdLst/>
              <a:ahLst/>
              <a:cxnLst/>
              <a:rect l="l" t="t" r="r" b="b"/>
              <a:pathLst>
                <a:path w="152400" h="1600200">
                  <a:moveTo>
                    <a:pt x="0" y="1600200"/>
                  </a:moveTo>
                  <a:lnTo>
                    <a:pt x="152400" y="1600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658111" y="2859785"/>
            <a:ext cx="2609850" cy="2169795"/>
            <a:chOff x="1658111" y="2859785"/>
            <a:chExt cx="2609850" cy="2169795"/>
          </a:xfrm>
        </p:grpSpPr>
        <p:sp>
          <p:nvSpPr>
            <p:cNvPr id="62" name="object 62"/>
            <p:cNvSpPr/>
            <p:nvPr/>
          </p:nvSpPr>
          <p:spPr>
            <a:xfrm>
              <a:off x="3733800" y="3468623"/>
              <a:ext cx="152400" cy="1143000"/>
            </a:xfrm>
            <a:custGeom>
              <a:avLst/>
              <a:gdLst/>
              <a:ahLst/>
              <a:cxnLst/>
              <a:rect l="l" t="t" r="r" b="b"/>
              <a:pathLst>
                <a:path w="152400" h="1143000">
                  <a:moveTo>
                    <a:pt x="15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52400" y="11430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33800" y="3468623"/>
              <a:ext cx="152400" cy="1143000"/>
            </a:xfrm>
            <a:custGeom>
              <a:avLst/>
              <a:gdLst/>
              <a:ahLst/>
              <a:cxnLst/>
              <a:rect l="l" t="t" r="r" b="b"/>
              <a:pathLst>
                <a:path w="152400" h="1143000">
                  <a:moveTo>
                    <a:pt x="0" y="1143000"/>
                  </a:moveTo>
                  <a:lnTo>
                    <a:pt x="152400" y="11430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58112" y="2859785"/>
              <a:ext cx="2609850" cy="1847850"/>
            </a:xfrm>
            <a:custGeom>
              <a:avLst/>
              <a:gdLst/>
              <a:ahLst/>
              <a:cxnLst/>
              <a:rect l="l" t="t" r="r" b="b"/>
              <a:pathLst>
                <a:path w="2609850" h="1847850">
                  <a:moveTo>
                    <a:pt x="2609850" y="1752600"/>
                  </a:moveTo>
                  <a:lnTo>
                    <a:pt x="2586990" y="1733550"/>
                  </a:lnTo>
                  <a:lnTo>
                    <a:pt x="2495550" y="1657350"/>
                  </a:lnTo>
                  <a:lnTo>
                    <a:pt x="2495550" y="1733550"/>
                  </a:lnTo>
                  <a:lnTo>
                    <a:pt x="114300" y="1733550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752600"/>
                  </a:lnTo>
                  <a:lnTo>
                    <a:pt x="95250" y="1752600"/>
                  </a:lnTo>
                  <a:lnTo>
                    <a:pt x="95250" y="1771650"/>
                  </a:lnTo>
                  <a:lnTo>
                    <a:pt x="2495550" y="1771650"/>
                  </a:lnTo>
                  <a:lnTo>
                    <a:pt x="2495550" y="1847850"/>
                  </a:lnTo>
                  <a:lnTo>
                    <a:pt x="2586990" y="1771650"/>
                  </a:lnTo>
                  <a:lnTo>
                    <a:pt x="2609850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81400" y="4703063"/>
              <a:ext cx="381000" cy="266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981199" y="4687823"/>
              <a:ext cx="312419" cy="3413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8399" y="4687823"/>
              <a:ext cx="381000" cy="266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7906512" y="2859785"/>
            <a:ext cx="2609850" cy="1847850"/>
          </a:xfrm>
          <a:custGeom>
            <a:avLst/>
            <a:gdLst/>
            <a:ahLst/>
            <a:cxnLst/>
            <a:rect l="l" t="t" r="r" b="b"/>
            <a:pathLst>
              <a:path w="2609850" h="1847850">
                <a:moveTo>
                  <a:pt x="2609850" y="1752600"/>
                </a:moveTo>
                <a:lnTo>
                  <a:pt x="2586990" y="1733550"/>
                </a:lnTo>
                <a:lnTo>
                  <a:pt x="2495550" y="1657350"/>
                </a:lnTo>
                <a:lnTo>
                  <a:pt x="2495550" y="1733550"/>
                </a:lnTo>
                <a:lnTo>
                  <a:pt x="114300" y="1733550"/>
                </a:lnTo>
                <a:lnTo>
                  <a:pt x="114300" y="114300"/>
                </a:lnTo>
                <a:lnTo>
                  <a:pt x="190500" y="114300"/>
                </a:lnTo>
                <a:lnTo>
                  <a:pt x="174625" y="95250"/>
                </a:lnTo>
                <a:lnTo>
                  <a:pt x="95250" y="0"/>
                </a:lnTo>
                <a:lnTo>
                  <a:pt x="0" y="114300"/>
                </a:lnTo>
                <a:lnTo>
                  <a:pt x="76200" y="114300"/>
                </a:lnTo>
                <a:lnTo>
                  <a:pt x="76200" y="1752600"/>
                </a:lnTo>
                <a:lnTo>
                  <a:pt x="95250" y="1752600"/>
                </a:lnTo>
                <a:lnTo>
                  <a:pt x="95250" y="1771650"/>
                </a:lnTo>
                <a:lnTo>
                  <a:pt x="2495550" y="1771650"/>
                </a:lnTo>
                <a:lnTo>
                  <a:pt x="2495550" y="1847850"/>
                </a:lnTo>
                <a:lnTo>
                  <a:pt x="2586990" y="1771650"/>
                </a:lnTo>
                <a:lnTo>
                  <a:pt x="2609850" y="1752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58512" y="2896361"/>
            <a:ext cx="2609850" cy="1847850"/>
          </a:xfrm>
          <a:custGeom>
            <a:avLst/>
            <a:gdLst/>
            <a:ahLst/>
            <a:cxnLst/>
            <a:rect l="l" t="t" r="r" b="b"/>
            <a:pathLst>
              <a:path w="2609850" h="1847850">
                <a:moveTo>
                  <a:pt x="2609850" y="1752600"/>
                </a:moveTo>
                <a:lnTo>
                  <a:pt x="2586990" y="1733550"/>
                </a:lnTo>
                <a:lnTo>
                  <a:pt x="2495550" y="1657350"/>
                </a:lnTo>
                <a:lnTo>
                  <a:pt x="2495550" y="1733550"/>
                </a:lnTo>
                <a:lnTo>
                  <a:pt x="114300" y="1733550"/>
                </a:lnTo>
                <a:lnTo>
                  <a:pt x="114300" y="114300"/>
                </a:lnTo>
                <a:lnTo>
                  <a:pt x="190500" y="114300"/>
                </a:lnTo>
                <a:lnTo>
                  <a:pt x="174625" y="95250"/>
                </a:lnTo>
                <a:lnTo>
                  <a:pt x="95250" y="0"/>
                </a:lnTo>
                <a:lnTo>
                  <a:pt x="0" y="114300"/>
                </a:lnTo>
                <a:lnTo>
                  <a:pt x="76200" y="114300"/>
                </a:lnTo>
                <a:lnTo>
                  <a:pt x="76200" y="1752600"/>
                </a:lnTo>
                <a:lnTo>
                  <a:pt x="95250" y="1752600"/>
                </a:lnTo>
                <a:lnTo>
                  <a:pt x="95250" y="1771650"/>
                </a:lnTo>
                <a:lnTo>
                  <a:pt x="2495550" y="1771650"/>
                </a:lnTo>
                <a:lnTo>
                  <a:pt x="2495550" y="1847850"/>
                </a:lnTo>
                <a:lnTo>
                  <a:pt x="2586990" y="1771650"/>
                </a:lnTo>
                <a:lnTo>
                  <a:pt x="2609850" y="1752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42435" y="4724400"/>
            <a:ext cx="434525" cy="2282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58000" y="4703064"/>
            <a:ext cx="381000" cy="266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81600" y="4687823"/>
            <a:ext cx="312420" cy="3413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5638800" y="4724400"/>
            <a:ext cx="914400" cy="276225"/>
            <a:chOff x="5638800" y="4724400"/>
            <a:chExt cx="914400" cy="276225"/>
          </a:xfrm>
        </p:grpSpPr>
        <p:sp>
          <p:nvSpPr>
            <p:cNvPr id="74" name="object 74"/>
            <p:cNvSpPr/>
            <p:nvPr/>
          </p:nvSpPr>
          <p:spPr>
            <a:xfrm>
              <a:off x="5638800" y="4724400"/>
              <a:ext cx="381000" cy="266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19800" y="4724400"/>
              <a:ext cx="533400" cy="2758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906000" y="4703064"/>
            <a:ext cx="381000" cy="266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29600" y="4687823"/>
            <a:ext cx="312420" cy="3413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63000" y="4687823"/>
            <a:ext cx="381000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67035" y="4724400"/>
            <a:ext cx="434525" cy="2282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50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8619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Keypoint </a:t>
            </a:r>
            <a:r>
              <a:rPr spc="-110" dirty="0"/>
              <a:t>detection </a:t>
            </a:r>
            <a:r>
              <a:rPr spc="-229" dirty="0"/>
              <a:t>and</a:t>
            </a:r>
            <a:r>
              <a:rPr spc="-370" dirty="0"/>
              <a:t> </a:t>
            </a:r>
            <a:r>
              <a:rPr spc="-175" dirty="0"/>
              <a:t>descriptors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93542"/>
            <a:ext cx="6963409" cy="12750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rlito"/>
                <a:cs typeface="Carlito"/>
              </a:rPr>
              <a:t>Keypoint </a:t>
            </a:r>
            <a:r>
              <a:rPr sz="2800" b="1" spc="-15" dirty="0">
                <a:latin typeface="Carlito"/>
                <a:cs typeface="Carlito"/>
              </a:rPr>
              <a:t>detection</a:t>
            </a:r>
            <a:r>
              <a:rPr sz="2800" spc="-15" dirty="0">
                <a:latin typeface="Carlito"/>
                <a:cs typeface="Carlito"/>
              </a:rPr>
              <a:t>: repeatable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16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distinctive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Corners, blobs, stable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regions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Harris,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DoG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210406"/>
            <a:ext cx="5000625" cy="12763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rlito"/>
                <a:cs typeface="Carlito"/>
              </a:rPr>
              <a:t>Descriptors</a:t>
            </a:r>
            <a:r>
              <a:rPr sz="2800" spc="-10" dirty="0">
                <a:latin typeface="Carlito"/>
                <a:cs typeface="Carlito"/>
              </a:rPr>
              <a:t>: </a:t>
            </a:r>
            <a:r>
              <a:rPr sz="2800" spc="-25" dirty="0">
                <a:latin typeface="Carlito"/>
                <a:cs typeface="Carlito"/>
              </a:rPr>
              <a:t>robust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selective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spatial </a:t>
            </a:r>
            <a:r>
              <a:rPr sz="2400" spc="-15" dirty="0">
                <a:latin typeface="Carlito"/>
                <a:cs typeface="Carlito"/>
              </a:rPr>
              <a:t>histograms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orientation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SIFT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63128" y="1447800"/>
            <a:ext cx="3453383" cy="2596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3108" y="4288528"/>
            <a:ext cx="5199339" cy="2304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4142" y="214122"/>
            <a:ext cx="4124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25" dirty="0"/>
              <a:t>Bags </a:t>
            </a:r>
            <a:r>
              <a:rPr sz="4000" spc="-25" dirty="0"/>
              <a:t>of </a:t>
            </a:r>
            <a:r>
              <a:rPr sz="4000" spc="-200" dirty="0"/>
              <a:t>visual</a:t>
            </a:r>
            <a:r>
              <a:rPr sz="4000" spc="-250" dirty="0"/>
              <a:t> </a:t>
            </a:r>
            <a:r>
              <a:rPr sz="4000" spc="-180" dirty="0"/>
              <a:t>words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231517" y="1388744"/>
            <a:ext cx="4692650" cy="26530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Summarize entire </a:t>
            </a:r>
            <a:r>
              <a:rPr sz="2800" spc="-10" dirty="0">
                <a:latin typeface="Carlito"/>
                <a:cs typeface="Carlito"/>
              </a:rPr>
              <a:t>image based  </a:t>
            </a:r>
            <a:r>
              <a:rPr sz="2800" spc="-5" dirty="0">
                <a:latin typeface="Carlito"/>
                <a:cs typeface="Carlito"/>
              </a:rPr>
              <a:t>on its </a:t>
            </a:r>
            <a:r>
              <a:rPr sz="2800" spc="-10" dirty="0">
                <a:latin typeface="Carlito"/>
                <a:cs typeface="Carlito"/>
              </a:rPr>
              <a:t>distribution </a:t>
            </a:r>
            <a:r>
              <a:rPr sz="2800" spc="-15" dirty="0">
                <a:latin typeface="Carlito"/>
                <a:cs typeface="Carlito"/>
              </a:rPr>
              <a:t>(histogram) 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20" dirty="0">
                <a:latin typeface="Carlito"/>
                <a:cs typeface="Carlito"/>
              </a:rPr>
              <a:t>word</a:t>
            </a:r>
            <a:r>
              <a:rPr sz="2800" spc="-5" dirty="0">
                <a:latin typeface="Carlito"/>
                <a:cs typeface="Carlito"/>
              </a:rPr>
              <a:t> occurrences.</a:t>
            </a:r>
            <a:endParaRPr sz="2800">
              <a:latin typeface="Carlito"/>
              <a:cs typeface="Carlito"/>
            </a:endParaRPr>
          </a:p>
          <a:p>
            <a:pPr marL="241300" marR="600075" indent="-228600" algn="just">
              <a:lnSpc>
                <a:spcPct val="90000"/>
              </a:lnSpc>
              <a:spcBef>
                <a:spcPts val="22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Analogous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bag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5" dirty="0">
                <a:latin typeface="Carlito"/>
                <a:cs typeface="Carlito"/>
              </a:rPr>
              <a:t>words  representation </a:t>
            </a:r>
            <a:r>
              <a:rPr sz="2800" spc="-10" dirty="0">
                <a:latin typeface="Carlito"/>
                <a:cs typeface="Carlito"/>
              </a:rPr>
              <a:t>commonly  used </a:t>
            </a:r>
            <a:r>
              <a:rPr sz="2800" spc="-25" dirty="0">
                <a:latin typeface="Carlito"/>
                <a:cs typeface="Carlito"/>
              </a:rPr>
              <a:t>for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documents.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9627" y="5529071"/>
            <a:ext cx="3756660" cy="641985"/>
            <a:chOff x="3119627" y="5529071"/>
            <a:chExt cx="3756660" cy="641985"/>
          </a:xfrm>
        </p:grpSpPr>
        <p:sp>
          <p:nvSpPr>
            <p:cNvPr id="5" name="object 5"/>
            <p:cNvSpPr/>
            <p:nvPr/>
          </p:nvSpPr>
          <p:spPr>
            <a:xfrm>
              <a:off x="3138677" y="5548121"/>
              <a:ext cx="3718560" cy="603885"/>
            </a:xfrm>
            <a:custGeom>
              <a:avLst/>
              <a:gdLst/>
              <a:ahLst/>
              <a:cxnLst/>
              <a:rect l="l" t="t" r="r" b="b"/>
              <a:pathLst>
                <a:path w="3718559" h="603885">
                  <a:moveTo>
                    <a:pt x="3718560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3718560" y="603503"/>
                  </a:lnTo>
                  <a:lnTo>
                    <a:pt x="3718560" y="0"/>
                  </a:lnTo>
                  <a:close/>
                </a:path>
              </a:pathLst>
            </a:custGeom>
            <a:solidFill>
              <a:srgbClr val="FFE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8677" y="5548121"/>
              <a:ext cx="3718560" cy="603885"/>
            </a:xfrm>
            <a:custGeom>
              <a:avLst/>
              <a:gdLst/>
              <a:ahLst/>
              <a:cxnLst/>
              <a:rect l="l" t="t" r="r" b="b"/>
              <a:pathLst>
                <a:path w="3718559" h="603885">
                  <a:moveTo>
                    <a:pt x="0" y="603503"/>
                  </a:moveTo>
                  <a:lnTo>
                    <a:pt x="3718560" y="603503"/>
                  </a:lnTo>
                  <a:lnTo>
                    <a:pt x="3718560" y="0"/>
                  </a:lnTo>
                  <a:lnTo>
                    <a:pt x="0" y="0"/>
                  </a:lnTo>
                  <a:lnTo>
                    <a:pt x="0" y="603503"/>
                  </a:lnTo>
                  <a:close/>
                </a:path>
              </a:pathLst>
            </a:custGeom>
            <a:ln w="38100">
              <a:solidFill>
                <a:srgbClr val="854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3927" y="5896355"/>
              <a:ext cx="254508" cy="1783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52972" y="5864351"/>
              <a:ext cx="254507" cy="185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3927" y="5609843"/>
              <a:ext cx="254508" cy="2240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967" y="5864351"/>
              <a:ext cx="252984" cy="1920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5427" y="5646419"/>
              <a:ext cx="254508" cy="2179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935" y="5641847"/>
              <a:ext cx="318515" cy="2225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5427" y="5928359"/>
              <a:ext cx="286512" cy="1295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01968" y="5864351"/>
              <a:ext cx="208788" cy="1859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62472" y="5641847"/>
              <a:ext cx="187451" cy="2072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04944" y="5643371"/>
              <a:ext cx="254508" cy="2529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8967" y="5641847"/>
              <a:ext cx="284988" cy="1600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2267" y="5673851"/>
              <a:ext cx="234696" cy="3398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5960" y="5673851"/>
              <a:ext cx="348996" cy="3200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23944" y="5737859"/>
              <a:ext cx="381000" cy="2164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63439" y="5928359"/>
              <a:ext cx="413003" cy="1813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0919" y="5705855"/>
              <a:ext cx="194259" cy="3368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15455" y="5608319"/>
              <a:ext cx="445007" cy="22555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816595" y="1034033"/>
            <a:ext cx="1953260" cy="1604010"/>
            <a:chOff x="7816595" y="1034033"/>
            <a:chExt cx="1953260" cy="1604010"/>
          </a:xfrm>
        </p:grpSpPr>
        <p:sp>
          <p:nvSpPr>
            <p:cNvPr id="25" name="object 25"/>
            <p:cNvSpPr/>
            <p:nvPr/>
          </p:nvSpPr>
          <p:spPr>
            <a:xfrm>
              <a:off x="8868155" y="221589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12775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68155" y="221589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112775"/>
                  </a:moveTo>
                  <a:lnTo>
                    <a:pt x="112775" y="112775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91499" y="221589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12775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91499" y="2215895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0" y="112775"/>
                  </a:moveTo>
                  <a:lnTo>
                    <a:pt x="112775" y="112775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29827" y="1146047"/>
              <a:ext cx="113030" cy="1183005"/>
            </a:xfrm>
            <a:custGeom>
              <a:avLst/>
              <a:gdLst/>
              <a:ahLst/>
              <a:cxnLst/>
              <a:rect l="l" t="t" r="r" b="b"/>
              <a:pathLst>
                <a:path w="113029" h="1183005">
                  <a:moveTo>
                    <a:pt x="112775" y="0"/>
                  </a:moveTo>
                  <a:lnTo>
                    <a:pt x="0" y="0"/>
                  </a:lnTo>
                  <a:lnTo>
                    <a:pt x="0" y="1182624"/>
                  </a:lnTo>
                  <a:lnTo>
                    <a:pt x="112775" y="1182624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29827" y="1146047"/>
              <a:ext cx="113030" cy="1183005"/>
            </a:xfrm>
            <a:custGeom>
              <a:avLst/>
              <a:gdLst/>
              <a:ahLst/>
              <a:cxnLst/>
              <a:rect l="l" t="t" r="r" b="b"/>
              <a:pathLst>
                <a:path w="113029" h="1183005">
                  <a:moveTo>
                    <a:pt x="0" y="1182624"/>
                  </a:moveTo>
                  <a:lnTo>
                    <a:pt x="112775" y="1182624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182624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75647" y="1484375"/>
              <a:ext cx="113030" cy="844550"/>
            </a:xfrm>
            <a:custGeom>
              <a:avLst/>
              <a:gdLst/>
              <a:ahLst/>
              <a:cxnLst/>
              <a:rect l="l" t="t" r="r" b="b"/>
              <a:pathLst>
                <a:path w="113029" h="844550">
                  <a:moveTo>
                    <a:pt x="112775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12775" y="84429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75647" y="1484375"/>
              <a:ext cx="113030" cy="844550"/>
            </a:xfrm>
            <a:custGeom>
              <a:avLst/>
              <a:gdLst/>
              <a:ahLst/>
              <a:cxnLst/>
              <a:rect l="l" t="t" r="r" b="b"/>
              <a:pathLst>
                <a:path w="113029" h="844550">
                  <a:moveTo>
                    <a:pt x="0" y="844296"/>
                  </a:moveTo>
                  <a:lnTo>
                    <a:pt x="112775" y="844296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ln w="12191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16596" y="1034033"/>
              <a:ext cx="1953260" cy="1390650"/>
            </a:xfrm>
            <a:custGeom>
              <a:avLst/>
              <a:gdLst/>
              <a:ahLst/>
              <a:cxnLst/>
              <a:rect l="l" t="t" r="r" b="b"/>
              <a:pathLst>
                <a:path w="1953259" h="1390650">
                  <a:moveTo>
                    <a:pt x="1953006" y="1295400"/>
                  </a:moveTo>
                  <a:lnTo>
                    <a:pt x="1930146" y="1276350"/>
                  </a:lnTo>
                  <a:lnTo>
                    <a:pt x="1838706" y="1200150"/>
                  </a:lnTo>
                  <a:lnTo>
                    <a:pt x="1838706" y="1276350"/>
                  </a:lnTo>
                  <a:lnTo>
                    <a:pt x="114300" y="1276350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295400"/>
                  </a:lnTo>
                  <a:lnTo>
                    <a:pt x="95250" y="1295400"/>
                  </a:lnTo>
                  <a:lnTo>
                    <a:pt x="95250" y="1314450"/>
                  </a:lnTo>
                  <a:lnTo>
                    <a:pt x="1838706" y="1314450"/>
                  </a:lnTo>
                  <a:lnTo>
                    <a:pt x="1838706" y="1390650"/>
                  </a:lnTo>
                  <a:lnTo>
                    <a:pt x="1930146" y="1314450"/>
                  </a:lnTo>
                  <a:lnTo>
                    <a:pt x="1953006" y="129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62871" y="2397251"/>
              <a:ext cx="281940" cy="1981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80247" y="2386583"/>
              <a:ext cx="230124" cy="2514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17051" y="2386583"/>
              <a:ext cx="281940" cy="1965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55379" y="2412491"/>
              <a:ext cx="394716" cy="2042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67471" y="1261871"/>
              <a:ext cx="428244" cy="5318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845552" y="2861310"/>
            <a:ext cx="1954530" cy="1578610"/>
            <a:chOff x="7845552" y="2861310"/>
            <a:chExt cx="1954530" cy="1578610"/>
          </a:xfrm>
        </p:grpSpPr>
        <p:sp>
          <p:nvSpPr>
            <p:cNvPr id="40" name="object 40"/>
            <p:cNvSpPr/>
            <p:nvPr/>
          </p:nvSpPr>
          <p:spPr>
            <a:xfrm>
              <a:off x="8898636" y="404469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75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12775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98636" y="404469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112775"/>
                  </a:moveTo>
                  <a:lnTo>
                    <a:pt x="112775" y="112775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21980" y="3311652"/>
              <a:ext cx="113030" cy="844550"/>
            </a:xfrm>
            <a:custGeom>
              <a:avLst/>
              <a:gdLst/>
              <a:ahLst/>
              <a:cxnLst/>
              <a:rect l="l" t="t" r="r" b="b"/>
              <a:pathLst>
                <a:path w="113029" h="844550">
                  <a:moveTo>
                    <a:pt x="112775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12775" y="84429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21980" y="3311652"/>
              <a:ext cx="113030" cy="844550"/>
            </a:xfrm>
            <a:custGeom>
              <a:avLst/>
              <a:gdLst/>
              <a:ahLst/>
              <a:cxnLst/>
              <a:rect l="l" t="t" r="r" b="b"/>
              <a:pathLst>
                <a:path w="113029" h="844550">
                  <a:moveTo>
                    <a:pt x="0" y="844296"/>
                  </a:moveTo>
                  <a:lnTo>
                    <a:pt x="112775" y="844296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60308" y="404469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112775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12775" y="11277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560308" y="404469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0" y="112775"/>
                  </a:moveTo>
                  <a:lnTo>
                    <a:pt x="112775" y="112775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406128" y="4101084"/>
              <a:ext cx="113030" cy="55244"/>
            </a:xfrm>
            <a:custGeom>
              <a:avLst/>
              <a:gdLst/>
              <a:ahLst/>
              <a:cxnLst/>
              <a:rect l="l" t="t" r="r" b="b"/>
              <a:pathLst>
                <a:path w="113029" h="55245">
                  <a:moveTo>
                    <a:pt x="112775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112775" y="54863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06128" y="4101084"/>
              <a:ext cx="113030" cy="55244"/>
            </a:xfrm>
            <a:custGeom>
              <a:avLst/>
              <a:gdLst/>
              <a:ahLst/>
              <a:cxnLst/>
              <a:rect l="l" t="t" r="r" b="b"/>
              <a:pathLst>
                <a:path w="113029" h="55245">
                  <a:moveTo>
                    <a:pt x="0" y="54863"/>
                  </a:moveTo>
                  <a:lnTo>
                    <a:pt x="112775" y="54863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45552" y="2861309"/>
              <a:ext cx="1954530" cy="1392555"/>
            </a:xfrm>
            <a:custGeom>
              <a:avLst/>
              <a:gdLst/>
              <a:ahLst/>
              <a:cxnLst/>
              <a:rect l="l" t="t" r="r" b="b"/>
              <a:pathLst>
                <a:path w="1954529" h="1392554">
                  <a:moveTo>
                    <a:pt x="1954530" y="1296924"/>
                  </a:moveTo>
                  <a:lnTo>
                    <a:pt x="1931670" y="1277874"/>
                  </a:lnTo>
                  <a:lnTo>
                    <a:pt x="1840230" y="1201674"/>
                  </a:lnTo>
                  <a:lnTo>
                    <a:pt x="1840230" y="1277874"/>
                  </a:lnTo>
                  <a:lnTo>
                    <a:pt x="114300" y="1277874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295400"/>
                  </a:lnTo>
                  <a:lnTo>
                    <a:pt x="95250" y="1295400"/>
                  </a:lnTo>
                  <a:lnTo>
                    <a:pt x="95250" y="1315974"/>
                  </a:lnTo>
                  <a:lnTo>
                    <a:pt x="1840230" y="1315974"/>
                  </a:lnTo>
                  <a:lnTo>
                    <a:pt x="1840230" y="1392174"/>
                  </a:lnTo>
                  <a:lnTo>
                    <a:pt x="1931670" y="1315974"/>
                  </a:lnTo>
                  <a:lnTo>
                    <a:pt x="1954530" y="1296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49740" y="4198620"/>
              <a:ext cx="280416" cy="1965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09204" y="4186427"/>
              <a:ext cx="231648" cy="25298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47532" y="4213860"/>
              <a:ext cx="281940" cy="19659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29472" y="4213860"/>
              <a:ext cx="394716" cy="2042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46848" y="3112024"/>
              <a:ext cx="722318" cy="42668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865364" y="4742688"/>
            <a:ext cx="1954530" cy="1641475"/>
            <a:chOff x="7865364" y="4742688"/>
            <a:chExt cx="1954530" cy="1641475"/>
          </a:xfrm>
        </p:grpSpPr>
        <p:sp>
          <p:nvSpPr>
            <p:cNvPr id="55" name="object 55"/>
            <p:cNvSpPr/>
            <p:nvPr/>
          </p:nvSpPr>
          <p:spPr>
            <a:xfrm>
              <a:off x="8974836" y="4748784"/>
              <a:ext cx="113030" cy="1324610"/>
            </a:xfrm>
            <a:custGeom>
              <a:avLst/>
              <a:gdLst/>
              <a:ahLst/>
              <a:cxnLst/>
              <a:rect l="l" t="t" r="r" b="b"/>
              <a:pathLst>
                <a:path w="113029" h="1324610">
                  <a:moveTo>
                    <a:pt x="112775" y="0"/>
                  </a:moveTo>
                  <a:lnTo>
                    <a:pt x="0" y="0"/>
                  </a:lnTo>
                  <a:lnTo>
                    <a:pt x="0" y="1324355"/>
                  </a:lnTo>
                  <a:lnTo>
                    <a:pt x="112775" y="1324355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74836" y="4748784"/>
              <a:ext cx="113030" cy="1324610"/>
            </a:xfrm>
            <a:custGeom>
              <a:avLst/>
              <a:gdLst/>
              <a:ahLst/>
              <a:cxnLst/>
              <a:rect l="l" t="t" r="r" b="b"/>
              <a:pathLst>
                <a:path w="113029" h="1324610">
                  <a:moveTo>
                    <a:pt x="0" y="1324355"/>
                  </a:moveTo>
                  <a:lnTo>
                    <a:pt x="112775" y="1324355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3243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240268" y="5875020"/>
              <a:ext cx="113030" cy="198120"/>
            </a:xfrm>
            <a:custGeom>
              <a:avLst/>
              <a:gdLst/>
              <a:ahLst/>
              <a:cxnLst/>
              <a:rect l="l" t="t" r="r" b="b"/>
              <a:pathLst>
                <a:path w="113029" h="198120">
                  <a:moveTo>
                    <a:pt x="112775" y="0"/>
                  </a:moveTo>
                  <a:lnTo>
                    <a:pt x="0" y="0"/>
                  </a:lnTo>
                  <a:lnTo>
                    <a:pt x="0" y="198119"/>
                  </a:lnTo>
                  <a:lnTo>
                    <a:pt x="112775" y="1981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40268" y="5875020"/>
              <a:ext cx="113030" cy="198120"/>
            </a:xfrm>
            <a:custGeom>
              <a:avLst/>
              <a:gdLst/>
              <a:ahLst/>
              <a:cxnLst/>
              <a:rect l="l" t="t" r="r" b="b"/>
              <a:pathLst>
                <a:path w="113029" h="198120">
                  <a:moveTo>
                    <a:pt x="0" y="198119"/>
                  </a:moveTo>
                  <a:lnTo>
                    <a:pt x="112775" y="1981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78596" y="5707380"/>
              <a:ext cx="113030" cy="365760"/>
            </a:xfrm>
            <a:custGeom>
              <a:avLst/>
              <a:gdLst/>
              <a:ahLst/>
              <a:cxnLst/>
              <a:rect l="l" t="t" r="r" b="b"/>
              <a:pathLst>
                <a:path w="113029" h="365760">
                  <a:moveTo>
                    <a:pt x="112775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112775" y="365760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578596" y="5707380"/>
              <a:ext cx="113030" cy="365760"/>
            </a:xfrm>
            <a:custGeom>
              <a:avLst/>
              <a:gdLst/>
              <a:ahLst/>
              <a:cxnLst/>
              <a:rect l="l" t="t" r="r" b="b"/>
              <a:pathLst>
                <a:path w="113029" h="365760">
                  <a:moveTo>
                    <a:pt x="0" y="365760"/>
                  </a:moveTo>
                  <a:lnTo>
                    <a:pt x="112775" y="365760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24416" y="5875020"/>
              <a:ext cx="113030" cy="198120"/>
            </a:xfrm>
            <a:custGeom>
              <a:avLst/>
              <a:gdLst/>
              <a:ahLst/>
              <a:cxnLst/>
              <a:rect l="l" t="t" r="r" b="b"/>
              <a:pathLst>
                <a:path w="113029" h="198120">
                  <a:moveTo>
                    <a:pt x="112775" y="0"/>
                  </a:moveTo>
                  <a:lnTo>
                    <a:pt x="0" y="0"/>
                  </a:lnTo>
                  <a:lnTo>
                    <a:pt x="0" y="198119"/>
                  </a:lnTo>
                  <a:lnTo>
                    <a:pt x="112775" y="1981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B3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24416" y="5875020"/>
              <a:ext cx="113030" cy="198120"/>
            </a:xfrm>
            <a:custGeom>
              <a:avLst/>
              <a:gdLst/>
              <a:ahLst/>
              <a:cxnLst/>
              <a:rect l="l" t="t" r="r" b="b"/>
              <a:pathLst>
                <a:path w="113029" h="198120">
                  <a:moveTo>
                    <a:pt x="0" y="198119"/>
                  </a:moveTo>
                  <a:lnTo>
                    <a:pt x="112775" y="1981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865364" y="4776977"/>
              <a:ext cx="1954530" cy="1392555"/>
            </a:xfrm>
            <a:custGeom>
              <a:avLst/>
              <a:gdLst/>
              <a:ahLst/>
              <a:cxnLst/>
              <a:rect l="l" t="t" r="r" b="b"/>
              <a:pathLst>
                <a:path w="1954529" h="1392554">
                  <a:moveTo>
                    <a:pt x="1954530" y="1296924"/>
                  </a:moveTo>
                  <a:lnTo>
                    <a:pt x="1931670" y="1277874"/>
                  </a:lnTo>
                  <a:lnTo>
                    <a:pt x="1840230" y="1201674"/>
                  </a:lnTo>
                  <a:lnTo>
                    <a:pt x="1840230" y="1277874"/>
                  </a:lnTo>
                  <a:lnTo>
                    <a:pt x="114300" y="1277874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296924"/>
                  </a:lnTo>
                  <a:lnTo>
                    <a:pt x="95250" y="1296924"/>
                  </a:lnTo>
                  <a:lnTo>
                    <a:pt x="95250" y="1315974"/>
                  </a:lnTo>
                  <a:lnTo>
                    <a:pt x="1840230" y="1315974"/>
                  </a:lnTo>
                  <a:lnTo>
                    <a:pt x="1840230" y="1392174"/>
                  </a:lnTo>
                  <a:lnTo>
                    <a:pt x="1931670" y="1315974"/>
                  </a:lnTo>
                  <a:lnTo>
                    <a:pt x="1954530" y="1296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368028" y="6143244"/>
              <a:ext cx="281940" cy="196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129016" y="6131052"/>
              <a:ext cx="231648" cy="25298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523732" y="6131052"/>
              <a:ext cx="280416" cy="19659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860536" y="6158484"/>
              <a:ext cx="394716" cy="2042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05064" y="4765103"/>
              <a:ext cx="644004" cy="7086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51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29870"/>
            <a:ext cx="57188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Comparing </a:t>
            </a:r>
            <a:r>
              <a:rPr spc="-355" dirty="0"/>
              <a:t>bags </a:t>
            </a:r>
            <a:r>
              <a:rPr spc="-35" dirty="0"/>
              <a:t>of</a:t>
            </a:r>
            <a:r>
              <a:rPr spc="-150" dirty="0"/>
              <a:t> </a:t>
            </a:r>
            <a:r>
              <a:rPr spc="-195" dirty="0"/>
              <a:t>words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7469" y="1195781"/>
            <a:ext cx="7590155" cy="167576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54025" marR="5080" indent="-22860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454025" algn="l"/>
              </a:tabLst>
            </a:pPr>
            <a:r>
              <a:rPr sz="2400" dirty="0">
                <a:latin typeface="Carlito"/>
                <a:cs typeface="Carlito"/>
              </a:rPr>
              <a:t>Rank </a:t>
            </a:r>
            <a:r>
              <a:rPr sz="2400" spc="-10" dirty="0">
                <a:latin typeface="Carlito"/>
                <a:cs typeface="Carlito"/>
              </a:rPr>
              <a:t>frames by normalized </a:t>
            </a:r>
            <a:r>
              <a:rPr sz="2400" spc="-5" dirty="0">
                <a:latin typeface="Carlito"/>
                <a:cs typeface="Carlito"/>
              </a:rPr>
              <a:t>scalar </a:t>
            </a:r>
            <a:r>
              <a:rPr sz="2400" spc="-10" dirty="0">
                <a:latin typeface="Carlito"/>
                <a:cs typeface="Carlito"/>
              </a:rPr>
              <a:t>product between </a:t>
            </a:r>
            <a:r>
              <a:rPr sz="2400" dirty="0">
                <a:latin typeface="Carlito"/>
                <a:cs typeface="Carlito"/>
              </a:rPr>
              <a:t>their  </a:t>
            </a:r>
            <a:r>
              <a:rPr sz="2400" spc="-5" dirty="0">
                <a:latin typeface="Carlito"/>
                <a:cs typeface="Carlito"/>
              </a:rPr>
              <a:t>(possibly </a:t>
            </a:r>
            <a:r>
              <a:rPr sz="2400" spc="-10" dirty="0">
                <a:latin typeface="Carlito"/>
                <a:cs typeface="Carlito"/>
              </a:rPr>
              <a:t>weighted) </a:t>
            </a:r>
            <a:r>
              <a:rPr sz="2400" spc="-5" dirty="0">
                <a:latin typeface="Carlito"/>
                <a:cs typeface="Carlito"/>
              </a:rPr>
              <a:t>occurrence </a:t>
            </a:r>
            <a:r>
              <a:rPr sz="2400" spc="-10" dirty="0">
                <a:latin typeface="Carlito"/>
                <a:cs typeface="Carlito"/>
              </a:rPr>
              <a:t>counts---</a:t>
            </a:r>
            <a:r>
              <a:rPr sz="2400" i="1" spc="-10" dirty="0">
                <a:latin typeface="Carlito"/>
                <a:cs typeface="Carlito"/>
              </a:rPr>
              <a:t>nearest </a:t>
            </a:r>
            <a:r>
              <a:rPr sz="2400" i="1" dirty="0">
                <a:latin typeface="Carlito"/>
                <a:cs typeface="Carlito"/>
              </a:rPr>
              <a:t>neighbor  </a:t>
            </a:r>
            <a:r>
              <a:rPr sz="2400" spc="-10" dirty="0">
                <a:latin typeface="Carlito"/>
                <a:cs typeface="Carlito"/>
              </a:rPr>
              <a:t>search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similar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images.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63855" algn="l"/>
                <a:tab pos="713740" algn="l"/>
                <a:tab pos="1134110" algn="l"/>
                <a:tab pos="2299970" algn="l"/>
                <a:tab pos="2651760" algn="l"/>
                <a:tab pos="3001645" algn="l"/>
                <a:tab pos="3422015" algn="l"/>
              </a:tabLst>
            </a:pPr>
            <a:r>
              <a:rPr sz="2000" dirty="0">
                <a:latin typeface="Arial"/>
                <a:cs typeface="Arial"/>
              </a:rPr>
              <a:t>[1	8	1	4]	[5	1	1	0]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0511" y="3048761"/>
            <a:ext cx="1642110" cy="1336040"/>
            <a:chOff x="1810511" y="3048761"/>
            <a:chExt cx="1642110" cy="1336040"/>
          </a:xfrm>
        </p:grpSpPr>
        <p:sp>
          <p:nvSpPr>
            <p:cNvPr id="5" name="object 5"/>
            <p:cNvSpPr/>
            <p:nvPr/>
          </p:nvSpPr>
          <p:spPr>
            <a:xfrm>
              <a:off x="2702051" y="4034027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4" h="93345">
                  <a:moveTo>
                    <a:pt x="92963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92963" y="92964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2051" y="4034027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4" h="93345">
                  <a:moveTo>
                    <a:pt x="0" y="92964"/>
                  </a:moveTo>
                  <a:lnTo>
                    <a:pt x="92963" y="92964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92964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9695" y="4034027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4" h="93345">
                  <a:moveTo>
                    <a:pt x="92963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92963" y="92964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39695" y="4034027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4" h="93345">
                  <a:moveTo>
                    <a:pt x="0" y="92964"/>
                  </a:moveTo>
                  <a:lnTo>
                    <a:pt x="92963" y="92964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92964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0111" y="3142487"/>
              <a:ext cx="94615" cy="984885"/>
            </a:xfrm>
            <a:custGeom>
              <a:avLst/>
              <a:gdLst/>
              <a:ahLst/>
              <a:cxnLst/>
              <a:rect l="l" t="t" r="r" b="b"/>
              <a:pathLst>
                <a:path w="94614" h="984885">
                  <a:moveTo>
                    <a:pt x="94487" y="0"/>
                  </a:moveTo>
                  <a:lnTo>
                    <a:pt x="0" y="0"/>
                  </a:lnTo>
                  <a:lnTo>
                    <a:pt x="0" y="984504"/>
                  </a:lnTo>
                  <a:lnTo>
                    <a:pt x="94487" y="98450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0111" y="3142487"/>
              <a:ext cx="94615" cy="984885"/>
            </a:xfrm>
            <a:custGeom>
              <a:avLst/>
              <a:gdLst/>
              <a:ahLst/>
              <a:cxnLst/>
              <a:rect l="l" t="t" r="r" b="b"/>
              <a:pathLst>
                <a:path w="94614" h="984885">
                  <a:moveTo>
                    <a:pt x="0" y="984504"/>
                  </a:moveTo>
                  <a:lnTo>
                    <a:pt x="94487" y="98450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984504"/>
                  </a:lnTo>
                  <a:close/>
                </a:path>
              </a:pathLst>
            </a:custGeom>
            <a:ln w="12191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2675" y="3422903"/>
              <a:ext cx="94615" cy="704215"/>
            </a:xfrm>
            <a:custGeom>
              <a:avLst/>
              <a:gdLst/>
              <a:ahLst/>
              <a:cxnLst/>
              <a:rect l="l" t="t" r="r" b="b"/>
              <a:pathLst>
                <a:path w="94614" h="704214">
                  <a:moveTo>
                    <a:pt x="94487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94487" y="70408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B0EB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2675" y="3422903"/>
              <a:ext cx="94615" cy="704215"/>
            </a:xfrm>
            <a:custGeom>
              <a:avLst/>
              <a:gdLst/>
              <a:ahLst/>
              <a:cxnLst/>
              <a:rect l="l" t="t" r="r" b="b"/>
              <a:pathLst>
                <a:path w="94614" h="704214">
                  <a:moveTo>
                    <a:pt x="0" y="704088"/>
                  </a:moveTo>
                  <a:lnTo>
                    <a:pt x="94487" y="70408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ln w="12192">
              <a:solidFill>
                <a:srgbClr val="5D4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0512" y="3048761"/>
              <a:ext cx="1642110" cy="1174750"/>
            </a:xfrm>
            <a:custGeom>
              <a:avLst/>
              <a:gdLst/>
              <a:ahLst/>
              <a:cxnLst/>
              <a:rect l="l" t="t" r="r" b="b"/>
              <a:pathLst>
                <a:path w="1642110" h="1174750">
                  <a:moveTo>
                    <a:pt x="1642110" y="1078992"/>
                  </a:moveTo>
                  <a:lnTo>
                    <a:pt x="1619250" y="1059942"/>
                  </a:lnTo>
                  <a:lnTo>
                    <a:pt x="1527810" y="983742"/>
                  </a:lnTo>
                  <a:lnTo>
                    <a:pt x="1527810" y="1059942"/>
                  </a:lnTo>
                  <a:lnTo>
                    <a:pt x="114300" y="1059942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078992"/>
                  </a:lnTo>
                  <a:lnTo>
                    <a:pt x="95250" y="1078992"/>
                  </a:lnTo>
                  <a:lnTo>
                    <a:pt x="95250" y="1098042"/>
                  </a:lnTo>
                  <a:lnTo>
                    <a:pt x="1527810" y="1098042"/>
                  </a:lnTo>
                  <a:lnTo>
                    <a:pt x="1527810" y="1174242"/>
                  </a:lnTo>
                  <a:lnTo>
                    <a:pt x="1619250" y="1098042"/>
                  </a:lnTo>
                  <a:lnTo>
                    <a:pt x="1642110" y="1078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29711" y="4183379"/>
              <a:ext cx="234696" cy="1645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45207" y="4174236"/>
              <a:ext cx="192024" cy="210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7147" y="4174236"/>
              <a:ext cx="233172" cy="1645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7563" y="4197095"/>
              <a:ext cx="327660" cy="169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8203" y="3079242"/>
            <a:ext cx="1642110" cy="1311910"/>
            <a:chOff x="3918203" y="3079242"/>
            <a:chExt cx="1642110" cy="1311910"/>
          </a:xfrm>
        </p:grpSpPr>
        <p:sp>
          <p:nvSpPr>
            <p:cNvPr id="19" name="object 19"/>
            <p:cNvSpPr/>
            <p:nvPr/>
          </p:nvSpPr>
          <p:spPr>
            <a:xfrm>
              <a:off x="4809743" y="4062984"/>
              <a:ext cx="93345" cy="94615"/>
            </a:xfrm>
            <a:custGeom>
              <a:avLst/>
              <a:gdLst/>
              <a:ahLst/>
              <a:cxnLst/>
              <a:rect l="l" t="t" r="r" b="b"/>
              <a:pathLst>
                <a:path w="93345" h="94614">
                  <a:moveTo>
                    <a:pt x="92963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92963" y="94487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09743" y="4062984"/>
              <a:ext cx="93345" cy="94615"/>
            </a:xfrm>
            <a:custGeom>
              <a:avLst/>
              <a:gdLst/>
              <a:ahLst/>
              <a:cxnLst/>
              <a:rect l="l" t="t" r="r" b="b"/>
              <a:pathLst>
                <a:path w="93345" h="94614">
                  <a:moveTo>
                    <a:pt x="0" y="94487"/>
                  </a:moveTo>
                  <a:lnTo>
                    <a:pt x="92963" y="94487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7387" y="3453384"/>
              <a:ext cx="94615" cy="704215"/>
            </a:xfrm>
            <a:custGeom>
              <a:avLst/>
              <a:gdLst/>
              <a:ahLst/>
              <a:cxnLst/>
              <a:rect l="l" t="t" r="r" b="b"/>
              <a:pathLst>
                <a:path w="94614" h="704214">
                  <a:moveTo>
                    <a:pt x="94487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94487" y="70408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7387" y="3453384"/>
              <a:ext cx="94615" cy="704215"/>
            </a:xfrm>
            <a:custGeom>
              <a:avLst/>
              <a:gdLst/>
              <a:ahLst/>
              <a:cxnLst/>
              <a:rect l="l" t="t" r="r" b="b"/>
              <a:pathLst>
                <a:path w="94614" h="704214">
                  <a:moveTo>
                    <a:pt x="0" y="704088"/>
                  </a:moveTo>
                  <a:lnTo>
                    <a:pt x="94487" y="70408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29327" y="4062984"/>
              <a:ext cx="93345" cy="94615"/>
            </a:xfrm>
            <a:custGeom>
              <a:avLst/>
              <a:gdLst/>
              <a:ahLst/>
              <a:cxnLst/>
              <a:rect l="l" t="t" r="r" b="b"/>
              <a:pathLst>
                <a:path w="93345" h="94614">
                  <a:moveTo>
                    <a:pt x="92963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92963" y="94487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29327" y="4062984"/>
              <a:ext cx="93345" cy="94615"/>
            </a:xfrm>
            <a:custGeom>
              <a:avLst/>
              <a:gdLst/>
              <a:ahLst/>
              <a:cxnLst/>
              <a:rect l="l" t="t" r="r" b="b"/>
              <a:pathLst>
                <a:path w="93345" h="94614">
                  <a:moveTo>
                    <a:pt x="0" y="94487"/>
                  </a:moveTo>
                  <a:lnTo>
                    <a:pt x="92963" y="94487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18204" y="3079241"/>
              <a:ext cx="1642110" cy="1174750"/>
            </a:xfrm>
            <a:custGeom>
              <a:avLst/>
              <a:gdLst/>
              <a:ahLst/>
              <a:cxnLst/>
              <a:rect l="l" t="t" r="r" b="b"/>
              <a:pathLst>
                <a:path w="1642110" h="1174750">
                  <a:moveTo>
                    <a:pt x="1642110" y="1078992"/>
                  </a:moveTo>
                  <a:lnTo>
                    <a:pt x="1619250" y="1059942"/>
                  </a:lnTo>
                  <a:lnTo>
                    <a:pt x="1527810" y="983742"/>
                  </a:lnTo>
                  <a:lnTo>
                    <a:pt x="1527810" y="1059942"/>
                  </a:lnTo>
                  <a:lnTo>
                    <a:pt x="114300" y="1059942"/>
                  </a:lnTo>
                  <a:lnTo>
                    <a:pt x="114300" y="114300"/>
                  </a:lnTo>
                  <a:lnTo>
                    <a:pt x="190500" y="114300"/>
                  </a:lnTo>
                  <a:lnTo>
                    <a:pt x="174625" y="95250"/>
                  </a:lnTo>
                  <a:lnTo>
                    <a:pt x="95250" y="0"/>
                  </a:lnTo>
                  <a:lnTo>
                    <a:pt x="0" y="114300"/>
                  </a:lnTo>
                  <a:lnTo>
                    <a:pt x="76200" y="114300"/>
                  </a:lnTo>
                  <a:lnTo>
                    <a:pt x="76200" y="1078992"/>
                  </a:lnTo>
                  <a:lnTo>
                    <a:pt x="95250" y="1078992"/>
                  </a:lnTo>
                  <a:lnTo>
                    <a:pt x="95250" y="1098042"/>
                  </a:lnTo>
                  <a:lnTo>
                    <a:pt x="1527810" y="1098042"/>
                  </a:lnTo>
                  <a:lnTo>
                    <a:pt x="1527810" y="1174242"/>
                  </a:lnTo>
                  <a:lnTo>
                    <a:pt x="1619250" y="1098042"/>
                  </a:lnTo>
                  <a:lnTo>
                    <a:pt x="1642110" y="1078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4647" y="4191000"/>
              <a:ext cx="234696" cy="164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54423" y="4180332"/>
              <a:ext cx="190500" cy="210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34839" y="4203192"/>
              <a:ext cx="234696" cy="1645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69535" y="4203192"/>
              <a:ext cx="327660" cy="1706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972055" y="4639055"/>
            <a:ext cx="1018540" cy="1259205"/>
            <a:chOff x="1972055" y="4639055"/>
            <a:chExt cx="1018540" cy="1259205"/>
          </a:xfrm>
        </p:grpSpPr>
        <p:sp>
          <p:nvSpPr>
            <p:cNvPr id="31" name="object 31"/>
            <p:cNvSpPr/>
            <p:nvPr/>
          </p:nvSpPr>
          <p:spPr>
            <a:xfrm>
              <a:off x="1981199" y="4677340"/>
              <a:ext cx="995595" cy="12113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76627" y="4643627"/>
              <a:ext cx="1009015" cy="1249680"/>
            </a:xfrm>
            <a:custGeom>
              <a:avLst/>
              <a:gdLst/>
              <a:ahLst/>
              <a:cxnLst/>
              <a:rect l="l" t="t" r="r" b="b"/>
              <a:pathLst>
                <a:path w="1009014" h="1249679">
                  <a:moveTo>
                    <a:pt x="0" y="1249680"/>
                  </a:moveTo>
                  <a:lnTo>
                    <a:pt x="1008888" y="1249680"/>
                  </a:lnTo>
                  <a:lnTo>
                    <a:pt x="1008888" y="0"/>
                  </a:lnTo>
                  <a:lnTo>
                    <a:pt x="0" y="0"/>
                  </a:lnTo>
                  <a:lnTo>
                    <a:pt x="0" y="12496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941064" y="4674108"/>
            <a:ext cx="1889760" cy="1134110"/>
            <a:chOff x="3941064" y="4674108"/>
            <a:chExt cx="1889760" cy="1134110"/>
          </a:xfrm>
        </p:grpSpPr>
        <p:sp>
          <p:nvSpPr>
            <p:cNvPr id="34" name="object 34"/>
            <p:cNvSpPr/>
            <p:nvPr/>
          </p:nvSpPr>
          <p:spPr>
            <a:xfrm>
              <a:off x="3969188" y="4702224"/>
              <a:ext cx="1833511" cy="107762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45636" y="4678680"/>
              <a:ext cx="1880870" cy="1125220"/>
            </a:xfrm>
            <a:custGeom>
              <a:avLst/>
              <a:gdLst/>
              <a:ahLst/>
              <a:cxnLst/>
              <a:rect l="l" t="t" r="r" b="b"/>
              <a:pathLst>
                <a:path w="1880870" h="1125220">
                  <a:moveTo>
                    <a:pt x="0" y="1124712"/>
                  </a:moveTo>
                  <a:lnTo>
                    <a:pt x="1880615" y="1124712"/>
                  </a:lnTo>
                  <a:lnTo>
                    <a:pt x="1880615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250683" y="6013013"/>
            <a:ext cx="50990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i="1" spc="90" dirty="0">
                <a:latin typeface="Times New Roman"/>
                <a:cs typeface="Times New Roman"/>
              </a:rPr>
              <a:t>d</a:t>
            </a:r>
            <a:r>
              <a:rPr sz="3900" i="1" spc="-340" dirty="0">
                <a:latin typeface="Times New Roman"/>
                <a:cs typeface="Times New Roman"/>
              </a:rPr>
              <a:t> </a:t>
            </a:r>
            <a:r>
              <a:rPr sz="3375" i="1" spc="52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67223" y="5571488"/>
            <a:ext cx="23812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670" dirty="0">
                <a:latin typeface="Arial"/>
                <a:cs typeface="Arial"/>
              </a:rPr>
              <a:t></a:t>
            </a:r>
            <a:endParaRPr sz="3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32717" y="5384824"/>
            <a:ext cx="488950" cy="80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7650" i="1" spc="-2820" baseline="-35403" dirty="0">
                <a:latin typeface="Times New Roman"/>
                <a:cs typeface="Times New Roman"/>
              </a:rPr>
              <a:t>q</a:t>
            </a:r>
            <a:r>
              <a:rPr sz="5100" spc="-1670" dirty="0">
                <a:latin typeface="Arial"/>
                <a:cs typeface="Arial"/>
              </a:rPr>
              <a:t></a:t>
            </a:r>
            <a:endParaRPr sz="5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00209" y="6572808"/>
            <a:ext cx="123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283" y="2159605"/>
            <a:ext cx="9063816" cy="3617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02994" y="6353047"/>
            <a:ext cx="2346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Slide from Andrew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Zisserman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994" y="6583022"/>
            <a:ext cx="241490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spc="-5" dirty="0">
                <a:latin typeface="Arial"/>
                <a:cs typeface="Arial"/>
              </a:rPr>
              <a:t>Sivic </a:t>
            </a:r>
            <a:r>
              <a:rPr sz="1400" dirty="0">
                <a:latin typeface="Arial"/>
                <a:cs typeface="Arial"/>
              </a:rPr>
              <a:t>&amp; </a:t>
            </a:r>
            <a:r>
              <a:rPr sz="1400" spc="-5" dirty="0">
                <a:latin typeface="Arial"/>
                <a:cs typeface="Arial"/>
              </a:rPr>
              <a:t>Zisserman, ICCV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10992" y="41859"/>
            <a:ext cx="6972934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2460" marR="5080" indent="-1890395">
              <a:lnSpc>
                <a:spcPct val="100000"/>
              </a:lnSpc>
              <a:spcBef>
                <a:spcPts val="105"/>
              </a:spcBef>
            </a:pPr>
            <a:r>
              <a:rPr sz="3800" spc="-5" dirty="0"/>
              <a:t>Bags </a:t>
            </a:r>
            <a:r>
              <a:rPr sz="3800" spc="-10" dirty="0"/>
              <a:t>of </a:t>
            </a:r>
            <a:r>
              <a:rPr sz="3800" dirty="0"/>
              <a:t>words for</a:t>
            </a:r>
            <a:r>
              <a:rPr sz="3800" spc="-85" dirty="0"/>
              <a:t> </a:t>
            </a:r>
            <a:r>
              <a:rPr sz="3800" dirty="0"/>
              <a:t>content-based  image</a:t>
            </a:r>
            <a:r>
              <a:rPr sz="3800" spc="-25" dirty="0"/>
              <a:t> </a:t>
            </a:r>
            <a:r>
              <a:rPr sz="3800" dirty="0"/>
              <a:t>retrieval</a:t>
            </a:r>
            <a:endParaRPr sz="3800"/>
          </a:p>
        </p:txBody>
      </p:sp>
      <p:sp>
        <p:nvSpPr>
          <p:cNvPr id="5" name="object 5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794" y="70101"/>
            <a:ext cx="8373021" cy="666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02994" y="6353047"/>
            <a:ext cx="2346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Slide from Andrew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Zisserman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994" y="6583022"/>
            <a:ext cx="241490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spc="-5" dirty="0">
                <a:latin typeface="Arial"/>
                <a:cs typeface="Arial"/>
              </a:rPr>
              <a:t>Sivic </a:t>
            </a:r>
            <a:r>
              <a:rPr sz="1400" dirty="0">
                <a:latin typeface="Arial"/>
                <a:cs typeface="Arial"/>
              </a:rPr>
              <a:t>&amp; </a:t>
            </a:r>
            <a:r>
              <a:rPr sz="1400" spc="-5" dirty="0">
                <a:latin typeface="Arial"/>
                <a:cs typeface="Arial"/>
              </a:rPr>
              <a:t>Zisserman, ICCV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08157" y="660206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54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3892" y="3482149"/>
            <a:ext cx="3432175" cy="2701290"/>
            <a:chOff x="2183892" y="3482149"/>
            <a:chExt cx="3432175" cy="2701290"/>
          </a:xfrm>
        </p:grpSpPr>
        <p:sp>
          <p:nvSpPr>
            <p:cNvPr id="3" name="object 3"/>
            <p:cNvSpPr/>
            <p:nvPr/>
          </p:nvSpPr>
          <p:spPr>
            <a:xfrm>
              <a:off x="2183892" y="3485387"/>
              <a:ext cx="3432175" cy="2697480"/>
            </a:xfrm>
            <a:custGeom>
              <a:avLst/>
              <a:gdLst/>
              <a:ahLst/>
              <a:cxnLst/>
              <a:rect l="l" t="t" r="r" b="b"/>
              <a:pathLst>
                <a:path w="3432175" h="2697479">
                  <a:moveTo>
                    <a:pt x="0" y="0"/>
                  </a:moveTo>
                  <a:lnTo>
                    <a:pt x="7493" y="2697480"/>
                  </a:lnTo>
                  <a:lnTo>
                    <a:pt x="3432048" y="2682494"/>
                  </a:lnTo>
                  <a:lnTo>
                    <a:pt x="3424554" y="1371219"/>
                  </a:lnTo>
                  <a:lnTo>
                    <a:pt x="2735198" y="1506093"/>
                  </a:lnTo>
                  <a:lnTo>
                    <a:pt x="2750185" y="554482"/>
                  </a:lnTo>
                  <a:lnTo>
                    <a:pt x="2060702" y="651891"/>
                  </a:lnTo>
                  <a:lnTo>
                    <a:pt x="1386332" y="906653"/>
                  </a:lnTo>
                  <a:lnTo>
                    <a:pt x="1378838" y="7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2274" y="3483101"/>
              <a:ext cx="3413760" cy="2694940"/>
            </a:xfrm>
            <a:custGeom>
              <a:avLst/>
              <a:gdLst/>
              <a:ahLst/>
              <a:cxnLst/>
              <a:rect l="l" t="t" r="r" b="b"/>
              <a:pathLst>
                <a:path w="3413760" h="2694940">
                  <a:moveTo>
                    <a:pt x="0" y="2694432"/>
                  </a:moveTo>
                  <a:lnTo>
                    <a:pt x="3413760" y="2694432"/>
                  </a:lnTo>
                  <a:lnTo>
                    <a:pt x="3413760" y="0"/>
                  </a:lnTo>
                  <a:lnTo>
                    <a:pt x="0" y="0"/>
                  </a:lnTo>
                  <a:lnTo>
                    <a:pt x="0" y="2694432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0194" y="303021"/>
            <a:ext cx="503936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/>
              <a:t>Scoring retrieval</a:t>
            </a:r>
            <a:r>
              <a:rPr sz="3800" spc="-95" dirty="0"/>
              <a:t> </a:t>
            </a:r>
            <a:r>
              <a:rPr sz="3800" spc="-5" dirty="0"/>
              <a:t>quality</a:t>
            </a:r>
            <a:endParaRPr sz="38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91385" y="3482213"/>
          <a:ext cx="3416935" cy="2698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990"/>
                <a:gridCol w="682625"/>
                <a:gridCol w="682624"/>
                <a:gridCol w="682625"/>
                <a:gridCol w="682625"/>
              </a:tblGrid>
              <a:tr h="5387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40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9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0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38552" y="6177178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4027" y="6177178"/>
            <a:ext cx="23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0</a:t>
            </a:r>
            <a:r>
              <a:rPr sz="1200" b="1" spc="-5" dirty="0">
                <a:latin typeface="Arial"/>
                <a:cs typeface="Arial"/>
              </a:rPr>
              <a:t>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6779" y="6177178"/>
            <a:ext cx="23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9532" y="6177178"/>
            <a:ext cx="23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3808" y="6177178"/>
            <a:ext cx="23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3836" y="6177178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5179" y="607385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54529" y="3380994"/>
            <a:ext cx="238125" cy="236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30" algn="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1729" y="6332321"/>
            <a:ext cx="42608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rec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1989" y="4427446"/>
            <a:ext cx="196215" cy="7048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latin typeface="Arial"/>
                <a:cs typeface="Arial"/>
              </a:rPr>
              <a:t>preci</a:t>
            </a:r>
            <a:r>
              <a:rPr sz="1200" b="1" spc="5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74748" y="3451859"/>
            <a:ext cx="3474720" cy="1588135"/>
            <a:chOff x="2174748" y="3451859"/>
            <a:chExt cx="3474720" cy="1588135"/>
          </a:xfrm>
        </p:grpSpPr>
        <p:sp>
          <p:nvSpPr>
            <p:cNvPr id="18" name="object 18"/>
            <p:cNvSpPr/>
            <p:nvPr/>
          </p:nvSpPr>
          <p:spPr>
            <a:xfrm>
              <a:off x="2190750" y="3487673"/>
              <a:ext cx="3416935" cy="1515110"/>
            </a:xfrm>
            <a:custGeom>
              <a:avLst/>
              <a:gdLst/>
              <a:ahLst/>
              <a:cxnLst/>
              <a:rect l="l" t="t" r="r" b="b"/>
              <a:pathLst>
                <a:path w="3416935" h="1515110">
                  <a:moveTo>
                    <a:pt x="0" y="0"/>
                  </a:moveTo>
                  <a:lnTo>
                    <a:pt x="681863" y="0"/>
                  </a:lnTo>
                  <a:lnTo>
                    <a:pt x="1371219" y="7492"/>
                  </a:lnTo>
                  <a:lnTo>
                    <a:pt x="1371641" y="57488"/>
                  </a:lnTo>
                  <a:lnTo>
                    <a:pt x="1372061" y="107484"/>
                  </a:lnTo>
                  <a:lnTo>
                    <a:pt x="1372479" y="157479"/>
                  </a:lnTo>
                  <a:lnTo>
                    <a:pt x="1372896" y="207475"/>
                  </a:lnTo>
                  <a:lnTo>
                    <a:pt x="1373311" y="257471"/>
                  </a:lnTo>
                  <a:lnTo>
                    <a:pt x="1373726" y="307466"/>
                  </a:lnTo>
                  <a:lnTo>
                    <a:pt x="1374139" y="357462"/>
                  </a:lnTo>
                  <a:lnTo>
                    <a:pt x="1374552" y="407458"/>
                  </a:lnTo>
                  <a:lnTo>
                    <a:pt x="1374965" y="457453"/>
                  </a:lnTo>
                  <a:lnTo>
                    <a:pt x="1375378" y="507449"/>
                  </a:lnTo>
                  <a:lnTo>
                    <a:pt x="1375791" y="557445"/>
                  </a:lnTo>
                  <a:lnTo>
                    <a:pt x="1376204" y="607440"/>
                  </a:lnTo>
                  <a:lnTo>
                    <a:pt x="1376619" y="657436"/>
                  </a:lnTo>
                  <a:lnTo>
                    <a:pt x="1377034" y="707432"/>
                  </a:lnTo>
                  <a:lnTo>
                    <a:pt x="1377451" y="757427"/>
                  </a:lnTo>
                  <a:lnTo>
                    <a:pt x="1377869" y="807423"/>
                  </a:lnTo>
                  <a:lnTo>
                    <a:pt x="1378289" y="857419"/>
                  </a:lnTo>
                  <a:lnTo>
                    <a:pt x="1378712" y="907414"/>
                  </a:lnTo>
                  <a:lnTo>
                    <a:pt x="2060575" y="652399"/>
                  </a:lnTo>
                  <a:lnTo>
                    <a:pt x="2742438" y="540003"/>
                  </a:lnTo>
                  <a:lnTo>
                    <a:pt x="2734945" y="892428"/>
                  </a:lnTo>
                  <a:lnTo>
                    <a:pt x="2735577" y="944306"/>
                  </a:lnTo>
                  <a:lnTo>
                    <a:pt x="2736205" y="996178"/>
                  </a:lnTo>
                  <a:lnTo>
                    <a:pt x="2736830" y="1048047"/>
                  </a:lnTo>
                  <a:lnTo>
                    <a:pt x="2737452" y="1099914"/>
                  </a:lnTo>
                  <a:lnTo>
                    <a:pt x="2738072" y="1151778"/>
                  </a:lnTo>
                  <a:lnTo>
                    <a:pt x="2738691" y="1203642"/>
                  </a:lnTo>
                  <a:lnTo>
                    <a:pt x="2739310" y="1255506"/>
                  </a:lnTo>
                  <a:lnTo>
                    <a:pt x="2739930" y="1307370"/>
                  </a:lnTo>
                  <a:lnTo>
                    <a:pt x="2740552" y="1359237"/>
                  </a:lnTo>
                  <a:lnTo>
                    <a:pt x="2741177" y="1411106"/>
                  </a:lnTo>
                  <a:lnTo>
                    <a:pt x="2741805" y="1462978"/>
                  </a:lnTo>
                  <a:lnTo>
                    <a:pt x="2742438" y="1514856"/>
                  </a:lnTo>
                  <a:lnTo>
                    <a:pt x="3416808" y="1387348"/>
                  </a:lnTo>
                </a:path>
              </a:pathLst>
            </a:custGeom>
            <a:ln w="3200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5012" y="4346447"/>
              <a:ext cx="83820" cy="83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36164" y="3451859"/>
              <a:ext cx="83819" cy="83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25012" y="3454907"/>
              <a:ext cx="83820" cy="83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04716" y="4098035"/>
              <a:ext cx="83820" cy="83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88992" y="3989831"/>
              <a:ext cx="83820" cy="822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81372" y="4338827"/>
              <a:ext cx="83820" cy="83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88992" y="4695443"/>
              <a:ext cx="83820" cy="838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88992" y="4841747"/>
              <a:ext cx="83820" cy="822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88992" y="4956047"/>
              <a:ext cx="83820" cy="83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65648" y="4823459"/>
              <a:ext cx="83820" cy="838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738883" y="702563"/>
            <a:ext cx="949452" cy="12649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53883" y="1883664"/>
            <a:ext cx="949451" cy="1266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82511" y="1883664"/>
            <a:ext cx="947928" cy="1266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10116" y="4812791"/>
            <a:ext cx="949451" cy="1266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82511" y="3741420"/>
            <a:ext cx="1264919" cy="8458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5256" y="1883664"/>
            <a:ext cx="842772" cy="12664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10116" y="3383279"/>
            <a:ext cx="949451" cy="1266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38871" y="5241035"/>
            <a:ext cx="1266444" cy="8473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26323" y="3369564"/>
            <a:ext cx="949451" cy="12649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82511" y="4812791"/>
            <a:ext cx="947928" cy="12664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42704" y="1857755"/>
            <a:ext cx="856488" cy="12816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11476" y="2006041"/>
            <a:ext cx="598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Que</a:t>
            </a:r>
            <a:r>
              <a:rPr sz="1800" spc="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14217" y="1728927"/>
            <a:ext cx="2388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Database size: </a:t>
            </a:r>
            <a:r>
              <a:rPr sz="1800" dirty="0">
                <a:latin typeface="Carlito"/>
                <a:cs typeface="Carlito"/>
              </a:rPr>
              <a:t>10 </a:t>
            </a:r>
            <a:r>
              <a:rPr sz="1800" spc="-5" dirty="0">
                <a:latin typeface="Carlito"/>
                <a:cs typeface="Carlito"/>
              </a:rPr>
              <a:t>images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rlito"/>
                <a:cs typeface="Carlito"/>
              </a:rPr>
              <a:t>Relevant </a:t>
            </a:r>
            <a:r>
              <a:rPr sz="1800" spc="-10" dirty="0">
                <a:latin typeface="Carlito"/>
                <a:cs typeface="Carlito"/>
              </a:rPr>
              <a:t>(total): </a:t>
            </a:r>
            <a:r>
              <a:rPr sz="1800" dirty="0">
                <a:latin typeface="Carlito"/>
                <a:cs typeface="Carlito"/>
              </a:rPr>
              <a:t>5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images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89878" y="1375105"/>
            <a:ext cx="16789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Results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(ordered):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15336" y="2661665"/>
            <a:ext cx="31692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precision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10" dirty="0">
                <a:latin typeface="Carlito"/>
                <a:cs typeface="Carlito"/>
              </a:rPr>
              <a:t>#relevant </a:t>
            </a:r>
            <a:r>
              <a:rPr sz="1800" dirty="0">
                <a:latin typeface="Carlito"/>
                <a:cs typeface="Carlito"/>
              </a:rPr>
              <a:t>/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#returned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recall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10" dirty="0">
                <a:latin typeface="Carlito"/>
                <a:cs typeface="Carlito"/>
              </a:rPr>
              <a:t>#relevant </a:t>
            </a:r>
            <a:r>
              <a:rPr sz="1800" dirty="0">
                <a:latin typeface="Carlito"/>
                <a:cs typeface="Carlito"/>
              </a:rPr>
              <a:t>/ </a:t>
            </a:r>
            <a:r>
              <a:rPr sz="1800" spc="-10" dirty="0">
                <a:latin typeface="Carlito"/>
                <a:cs typeface="Carlito"/>
              </a:rPr>
              <a:t>#total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relevant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95564" y="6572808"/>
            <a:ext cx="240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Slide credit: Ondrej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Chum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55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42392"/>
            <a:ext cx="8171180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225" dirty="0"/>
              <a:t>Vocabulary </a:t>
            </a:r>
            <a:r>
              <a:rPr sz="4000" spc="-310" dirty="0"/>
              <a:t>Trees: </a:t>
            </a:r>
            <a:r>
              <a:rPr sz="4000" spc="-165" dirty="0"/>
              <a:t>hierarchical </a:t>
            </a:r>
            <a:r>
              <a:rPr sz="4000" spc="-155" dirty="0"/>
              <a:t>clustering  </a:t>
            </a:r>
            <a:r>
              <a:rPr sz="4000" spc="-40" dirty="0"/>
              <a:t>for </a:t>
            </a:r>
            <a:r>
              <a:rPr sz="4000" spc="-200" dirty="0"/>
              <a:t>large</a:t>
            </a:r>
            <a:r>
              <a:rPr sz="4000" spc="-390" dirty="0"/>
              <a:t> </a:t>
            </a:r>
            <a:r>
              <a:rPr sz="4000" spc="-200" dirty="0"/>
              <a:t>vocabularies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rlito"/>
                <a:cs typeface="Carlito"/>
              </a:rPr>
              <a:t>Tree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construction: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4455" y="6153911"/>
            <a:ext cx="70104" cy="70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3332" y="6092952"/>
            <a:ext cx="70104" cy="70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9164" y="2609088"/>
            <a:ext cx="70104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66631" y="3465576"/>
            <a:ext cx="70104" cy="70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44711" y="3709415"/>
            <a:ext cx="70104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671" y="3892296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3752" y="3220211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9655" y="6214871"/>
            <a:ext cx="70104" cy="70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2535" y="6458711"/>
            <a:ext cx="70103" cy="70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8203" y="2060448"/>
            <a:ext cx="70104" cy="70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6284" y="2304288"/>
            <a:ext cx="70104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32404" y="1876044"/>
            <a:ext cx="5318760" cy="4424680"/>
            <a:chOff x="3232404" y="1876044"/>
            <a:chExt cx="5318760" cy="4424680"/>
          </a:xfrm>
        </p:grpSpPr>
        <p:sp>
          <p:nvSpPr>
            <p:cNvPr id="16" name="object 16"/>
            <p:cNvSpPr/>
            <p:nvPr/>
          </p:nvSpPr>
          <p:spPr>
            <a:xfrm>
              <a:off x="4162044" y="1876044"/>
              <a:ext cx="4361688" cy="41193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46448" y="2121408"/>
              <a:ext cx="70103" cy="70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1084" y="3831336"/>
              <a:ext cx="70104" cy="70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05656" y="2004060"/>
              <a:ext cx="4034154" cy="3360420"/>
            </a:xfrm>
            <a:custGeom>
              <a:avLst/>
              <a:gdLst/>
              <a:ahLst/>
              <a:cxnLst/>
              <a:rect l="l" t="t" r="r" b="b"/>
              <a:pathLst>
                <a:path w="4034154" h="3360420">
                  <a:moveTo>
                    <a:pt x="2016252" y="1709927"/>
                  </a:moveTo>
                  <a:lnTo>
                    <a:pt x="0" y="3360420"/>
                  </a:lnTo>
                </a:path>
                <a:path w="4034154" h="3360420">
                  <a:moveTo>
                    <a:pt x="2016252" y="1709927"/>
                  </a:moveTo>
                  <a:lnTo>
                    <a:pt x="2016252" y="0"/>
                  </a:lnTo>
                </a:path>
                <a:path w="4034154" h="3360420">
                  <a:moveTo>
                    <a:pt x="2016252" y="1709927"/>
                  </a:moveTo>
                  <a:lnTo>
                    <a:pt x="4034028" y="2993135"/>
                  </a:lnTo>
                </a:path>
              </a:pathLst>
            </a:custGeom>
            <a:ln w="64008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0072" y="4468367"/>
              <a:ext cx="192024" cy="193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43572" y="5117592"/>
              <a:ext cx="193548" cy="1920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1764" y="5836920"/>
              <a:ext cx="192024" cy="1920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47332" y="3605783"/>
              <a:ext cx="193548" cy="1920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60663" y="3389376"/>
              <a:ext cx="190500" cy="192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47332" y="2310384"/>
              <a:ext cx="193548" cy="1920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14672" y="3965448"/>
              <a:ext cx="192024" cy="193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5355" y="3281172"/>
              <a:ext cx="192024" cy="193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0228" y="2418588"/>
              <a:ext cx="192024" cy="1905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32576" y="476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15519" y="0"/>
                  </a:moveTo>
                  <a:lnTo>
                    <a:pt x="89281" y="0"/>
                  </a:lnTo>
                  <a:lnTo>
                    <a:pt x="0" y="89281"/>
                  </a:lnTo>
                  <a:lnTo>
                    <a:pt x="0" y="215519"/>
                  </a:lnTo>
                  <a:lnTo>
                    <a:pt x="89281" y="304800"/>
                  </a:lnTo>
                  <a:lnTo>
                    <a:pt x="215519" y="304800"/>
                  </a:lnTo>
                  <a:lnTo>
                    <a:pt x="304800" y="215519"/>
                  </a:lnTo>
                  <a:lnTo>
                    <a:pt x="304800" y="89281"/>
                  </a:lnTo>
                  <a:lnTo>
                    <a:pt x="2155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32576" y="476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89281"/>
                  </a:moveTo>
                  <a:lnTo>
                    <a:pt x="89281" y="0"/>
                  </a:lnTo>
                  <a:lnTo>
                    <a:pt x="215519" y="0"/>
                  </a:lnTo>
                  <a:lnTo>
                    <a:pt x="304800" y="89281"/>
                  </a:lnTo>
                  <a:lnTo>
                    <a:pt x="304800" y="215519"/>
                  </a:lnTo>
                  <a:lnTo>
                    <a:pt x="215519" y="304800"/>
                  </a:lnTo>
                  <a:lnTo>
                    <a:pt x="89281" y="304800"/>
                  </a:lnTo>
                  <a:lnTo>
                    <a:pt x="0" y="215519"/>
                  </a:lnTo>
                  <a:lnTo>
                    <a:pt x="0" y="892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48144" y="299770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15519" y="0"/>
                  </a:moveTo>
                  <a:lnTo>
                    <a:pt x="89280" y="0"/>
                  </a:lnTo>
                  <a:lnTo>
                    <a:pt x="0" y="89280"/>
                  </a:lnTo>
                  <a:lnTo>
                    <a:pt x="0" y="215518"/>
                  </a:lnTo>
                  <a:lnTo>
                    <a:pt x="89280" y="304800"/>
                  </a:lnTo>
                  <a:lnTo>
                    <a:pt x="215519" y="304800"/>
                  </a:lnTo>
                  <a:lnTo>
                    <a:pt x="304800" y="215518"/>
                  </a:lnTo>
                  <a:lnTo>
                    <a:pt x="304800" y="89280"/>
                  </a:lnTo>
                  <a:lnTo>
                    <a:pt x="2155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48144" y="299770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89280"/>
                  </a:moveTo>
                  <a:lnTo>
                    <a:pt x="89280" y="0"/>
                  </a:lnTo>
                  <a:lnTo>
                    <a:pt x="215519" y="0"/>
                  </a:lnTo>
                  <a:lnTo>
                    <a:pt x="304800" y="89280"/>
                  </a:lnTo>
                  <a:lnTo>
                    <a:pt x="304800" y="215518"/>
                  </a:lnTo>
                  <a:lnTo>
                    <a:pt x="215519" y="304800"/>
                  </a:lnTo>
                  <a:lnTo>
                    <a:pt x="89280" y="304800"/>
                  </a:lnTo>
                  <a:lnTo>
                    <a:pt x="0" y="215518"/>
                  </a:lnTo>
                  <a:lnTo>
                    <a:pt x="0" y="892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35652" y="299770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15519" y="0"/>
                  </a:moveTo>
                  <a:lnTo>
                    <a:pt x="89281" y="0"/>
                  </a:lnTo>
                  <a:lnTo>
                    <a:pt x="0" y="89280"/>
                  </a:lnTo>
                  <a:lnTo>
                    <a:pt x="0" y="215518"/>
                  </a:lnTo>
                  <a:lnTo>
                    <a:pt x="89281" y="304800"/>
                  </a:lnTo>
                  <a:lnTo>
                    <a:pt x="215519" y="304800"/>
                  </a:lnTo>
                  <a:lnTo>
                    <a:pt x="304800" y="215518"/>
                  </a:lnTo>
                  <a:lnTo>
                    <a:pt x="304800" y="89280"/>
                  </a:lnTo>
                  <a:lnTo>
                    <a:pt x="2155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35652" y="299770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89280"/>
                  </a:moveTo>
                  <a:lnTo>
                    <a:pt x="89281" y="0"/>
                  </a:lnTo>
                  <a:lnTo>
                    <a:pt x="215519" y="0"/>
                  </a:lnTo>
                  <a:lnTo>
                    <a:pt x="304800" y="89280"/>
                  </a:lnTo>
                  <a:lnTo>
                    <a:pt x="304800" y="215518"/>
                  </a:lnTo>
                  <a:lnTo>
                    <a:pt x="215519" y="304800"/>
                  </a:lnTo>
                  <a:lnTo>
                    <a:pt x="89281" y="304800"/>
                  </a:lnTo>
                  <a:lnTo>
                    <a:pt x="0" y="215518"/>
                  </a:lnTo>
                  <a:lnTo>
                    <a:pt x="0" y="892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51454" y="2004822"/>
              <a:ext cx="5070475" cy="4276725"/>
            </a:xfrm>
            <a:custGeom>
              <a:avLst/>
              <a:gdLst/>
              <a:ahLst/>
              <a:cxnLst/>
              <a:rect l="l" t="t" r="r" b="b"/>
              <a:pathLst>
                <a:path w="5070475" h="4276725">
                  <a:moveTo>
                    <a:pt x="0" y="1588007"/>
                  </a:moveTo>
                  <a:lnTo>
                    <a:pt x="1466088" y="1220724"/>
                  </a:lnTo>
                </a:path>
                <a:path w="5070475" h="4276725">
                  <a:moveTo>
                    <a:pt x="2322576" y="2138172"/>
                  </a:moveTo>
                  <a:lnTo>
                    <a:pt x="1466088" y="1220724"/>
                  </a:lnTo>
                </a:path>
                <a:path w="5070475" h="4276725">
                  <a:moveTo>
                    <a:pt x="2442972" y="0"/>
                  </a:moveTo>
                  <a:lnTo>
                    <a:pt x="1466088" y="1220724"/>
                  </a:lnTo>
                </a:path>
                <a:path w="5070475" h="4276725">
                  <a:moveTo>
                    <a:pt x="2872740" y="1039367"/>
                  </a:moveTo>
                  <a:lnTo>
                    <a:pt x="4399788" y="915924"/>
                  </a:lnTo>
                </a:path>
                <a:path w="5070475" h="4276725">
                  <a:moveTo>
                    <a:pt x="4643628" y="2810255"/>
                  </a:moveTo>
                  <a:lnTo>
                    <a:pt x="4399788" y="915924"/>
                  </a:lnTo>
                </a:path>
                <a:path w="5070475" h="4276725">
                  <a:moveTo>
                    <a:pt x="5070348" y="0"/>
                  </a:moveTo>
                  <a:lnTo>
                    <a:pt x="4399788" y="915924"/>
                  </a:lnTo>
                </a:path>
                <a:path w="5070475" h="4276725">
                  <a:moveTo>
                    <a:pt x="3177540" y="3299459"/>
                  </a:moveTo>
                  <a:lnTo>
                    <a:pt x="3848100" y="4276344"/>
                  </a:lnTo>
                </a:path>
                <a:path w="5070475" h="4276725">
                  <a:moveTo>
                    <a:pt x="978408" y="3236976"/>
                  </a:moveTo>
                  <a:lnTo>
                    <a:pt x="3177540" y="3299459"/>
                  </a:lnTo>
                </a:path>
                <a:path w="5070475" h="4276725">
                  <a:moveTo>
                    <a:pt x="3604260" y="2199132"/>
                  </a:moveTo>
                  <a:lnTo>
                    <a:pt x="3177540" y="3299459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3120" y="3774948"/>
              <a:ext cx="426720" cy="428625"/>
            </a:xfrm>
            <a:custGeom>
              <a:avLst/>
              <a:gdLst/>
              <a:ahLst/>
              <a:cxnLst/>
              <a:rect l="l" t="t" r="r" b="b"/>
              <a:pathLst>
                <a:path w="426720" h="428625">
                  <a:moveTo>
                    <a:pt x="213359" y="0"/>
                  </a:moveTo>
                  <a:lnTo>
                    <a:pt x="0" y="214121"/>
                  </a:lnTo>
                  <a:lnTo>
                    <a:pt x="213359" y="428244"/>
                  </a:lnTo>
                  <a:lnTo>
                    <a:pt x="426719" y="214121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13120" y="3774948"/>
              <a:ext cx="426720" cy="428625"/>
            </a:xfrm>
            <a:custGeom>
              <a:avLst/>
              <a:gdLst/>
              <a:ahLst/>
              <a:cxnLst/>
              <a:rect l="l" t="t" r="r" b="b"/>
              <a:pathLst>
                <a:path w="426720" h="428625">
                  <a:moveTo>
                    <a:pt x="0" y="214121"/>
                  </a:moveTo>
                  <a:lnTo>
                    <a:pt x="213359" y="0"/>
                  </a:lnTo>
                  <a:lnTo>
                    <a:pt x="426719" y="214121"/>
                  </a:lnTo>
                  <a:lnTo>
                    <a:pt x="213359" y="428244"/>
                  </a:lnTo>
                  <a:lnTo>
                    <a:pt x="0" y="21412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16722" y="5960126"/>
            <a:ext cx="3458210" cy="8623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R="640715" algn="ctr">
              <a:lnSpc>
                <a:spcPct val="100000"/>
              </a:lnSpc>
              <a:spcBef>
                <a:spcPts val="1100"/>
              </a:spcBef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  <a:p>
            <a:pPr marR="5080" algn="r">
              <a:lnSpc>
                <a:spcPts val="1335"/>
              </a:lnSpc>
              <a:spcBef>
                <a:spcPts val="755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56</a:t>
            </a:r>
            <a:endParaRPr sz="1200">
              <a:latin typeface="Carlito"/>
              <a:cs typeface="Carlito"/>
            </a:endParaRPr>
          </a:p>
          <a:p>
            <a:pPr marR="607695" algn="ctr">
              <a:lnSpc>
                <a:spcPts val="1575"/>
              </a:lnSpc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3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365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Training: </a:t>
            </a:r>
            <a:r>
              <a:rPr sz="2800" spc="-10" dirty="0">
                <a:latin typeface="Carlito"/>
                <a:cs typeface="Carlito"/>
              </a:rPr>
              <a:t>Filling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tree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24828" y="1024127"/>
            <a:ext cx="2676525" cy="4173220"/>
            <a:chOff x="6624828" y="1024127"/>
            <a:chExt cx="2676525" cy="4173220"/>
          </a:xfrm>
        </p:grpSpPr>
        <p:sp>
          <p:nvSpPr>
            <p:cNvPr id="5" name="object 5"/>
            <p:cNvSpPr/>
            <p:nvPr/>
          </p:nvSpPr>
          <p:spPr>
            <a:xfrm>
              <a:off x="8568690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8428" y="46542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3228" y="49590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53628" y="43494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2766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4028" y="37779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48828" y="40827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9228" y="34731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39890" y="1383029"/>
              <a:ext cx="2176780" cy="2667000"/>
            </a:xfrm>
            <a:custGeom>
              <a:avLst/>
              <a:gdLst/>
              <a:ahLst/>
              <a:cxnLst/>
              <a:rect l="l" t="t" r="r" b="b"/>
              <a:pathLst>
                <a:path w="2176779" h="2667000">
                  <a:moveTo>
                    <a:pt x="1185671" y="1752600"/>
                  </a:moveTo>
                  <a:lnTo>
                    <a:pt x="1185671" y="0"/>
                  </a:lnTo>
                </a:path>
                <a:path w="2176779" h="2667000">
                  <a:moveTo>
                    <a:pt x="2176271" y="2667000"/>
                  </a:moveTo>
                  <a:lnTo>
                    <a:pt x="1338071" y="0"/>
                  </a:lnTo>
                </a:path>
                <a:path w="2176779" h="2667000">
                  <a:moveTo>
                    <a:pt x="0" y="1298448"/>
                  </a:moveTo>
                  <a:lnTo>
                    <a:pt x="304800" y="841248"/>
                  </a:lnTo>
                </a:path>
                <a:path w="2176779" h="2667000">
                  <a:moveTo>
                    <a:pt x="306324" y="862584"/>
                  </a:moveTo>
                  <a:lnTo>
                    <a:pt x="306324" y="1624584"/>
                  </a:lnTo>
                </a:path>
                <a:path w="2176779" h="2667000">
                  <a:moveTo>
                    <a:pt x="347471" y="876300"/>
                  </a:moveTo>
                  <a:lnTo>
                    <a:pt x="576071" y="18669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29628" y="28635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4428" y="31683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87362" y="1306829"/>
              <a:ext cx="685800" cy="914400"/>
            </a:xfrm>
            <a:custGeom>
              <a:avLst/>
              <a:gdLst/>
              <a:ahLst/>
              <a:cxnLst/>
              <a:rect l="l" t="t" r="r" b="b"/>
              <a:pathLst>
                <a:path w="685800" h="914400">
                  <a:moveTo>
                    <a:pt x="0" y="914400"/>
                  </a:moveTo>
                  <a:lnTo>
                    <a:pt x="685800" y="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16722" y="6099938"/>
            <a:ext cx="28098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57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41950" y="6592187"/>
            <a:ext cx="1490345" cy="2032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Trebuchet MS"/>
                <a:cs typeface="Trebuchet MS"/>
              </a:rPr>
              <a:t>K. </a:t>
            </a:r>
            <a:r>
              <a:rPr sz="1200" spc="-5" dirty="0">
                <a:latin typeface="Trebuchet MS"/>
                <a:cs typeface="Trebuchet MS"/>
              </a:rPr>
              <a:t>Grauman, </a:t>
            </a:r>
            <a:r>
              <a:rPr sz="1200" dirty="0">
                <a:latin typeface="Trebuchet MS"/>
                <a:cs typeface="Trebuchet MS"/>
              </a:rPr>
              <a:t>B.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Leibe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365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Training: </a:t>
            </a:r>
            <a:r>
              <a:rPr sz="2800" spc="-10" dirty="0">
                <a:latin typeface="Carlito"/>
                <a:cs typeface="Carlito"/>
              </a:rPr>
              <a:t>Filling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tree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6944" y="1024127"/>
            <a:ext cx="4034154" cy="4421505"/>
            <a:chOff x="5266944" y="1024127"/>
            <a:chExt cx="4034154" cy="4421505"/>
          </a:xfrm>
        </p:grpSpPr>
        <p:sp>
          <p:nvSpPr>
            <p:cNvPr id="5" name="object 5"/>
            <p:cNvSpPr/>
            <p:nvPr/>
          </p:nvSpPr>
          <p:spPr>
            <a:xfrm>
              <a:off x="8568690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8428" y="46542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3228" y="49590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53627" y="43494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2766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4027" y="37779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48827" y="40827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9227" y="34731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39890" y="1383029"/>
              <a:ext cx="2176780" cy="2667000"/>
            </a:xfrm>
            <a:custGeom>
              <a:avLst/>
              <a:gdLst/>
              <a:ahLst/>
              <a:cxnLst/>
              <a:rect l="l" t="t" r="r" b="b"/>
              <a:pathLst>
                <a:path w="2176779" h="2667000">
                  <a:moveTo>
                    <a:pt x="1185671" y="1752600"/>
                  </a:moveTo>
                  <a:lnTo>
                    <a:pt x="1185671" y="0"/>
                  </a:lnTo>
                </a:path>
                <a:path w="2176779" h="2667000">
                  <a:moveTo>
                    <a:pt x="2176271" y="2667000"/>
                  </a:moveTo>
                  <a:lnTo>
                    <a:pt x="1338071" y="0"/>
                  </a:lnTo>
                </a:path>
                <a:path w="2176779" h="2667000">
                  <a:moveTo>
                    <a:pt x="0" y="1298448"/>
                  </a:moveTo>
                  <a:lnTo>
                    <a:pt x="304800" y="841248"/>
                  </a:lnTo>
                </a:path>
                <a:path w="2176779" h="2667000">
                  <a:moveTo>
                    <a:pt x="306324" y="862584"/>
                  </a:moveTo>
                  <a:lnTo>
                    <a:pt x="306324" y="1624584"/>
                  </a:lnTo>
                </a:path>
                <a:path w="2176779" h="2667000">
                  <a:moveTo>
                    <a:pt x="347471" y="876300"/>
                  </a:moveTo>
                  <a:lnTo>
                    <a:pt x="576071" y="18669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29627" y="28635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4427" y="3168395"/>
              <a:ext cx="237744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87361" y="1306829"/>
              <a:ext cx="685800" cy="914400"/>
            </a:xfrm>
            <a:custGeom>
              <a:avLst/>
              <a:gdLst/>
              <a:ahLst/>
              <a:cxnLst/>
              <a:rect l="l" t="t" r="r" b="b"/>
              <a:pathLst>
                <a:path w="685800" h="914400">
                  <a:moveTo>
                    <a:pt x="0" y="914400"/>
                  </a:moveTo>
                  <a:lnTo>
                    <a:pt x="685800" y="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25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10144" y="5158739"/>
              <a:ext cx="381000" cy="2865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2944" y="3939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00544" y="4015739"/>
              <a:ext cx="381000" cy="286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721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19744" y="5158739"/>
              <a:ext cx="381000" cy="2865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48144" y="37109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95744" y="3787139"/>
              <a:ext cx="381000" cy="286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87155" y="4812792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7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34755" y="4888992"/>
              <a:ext cx="381000" cy="286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66944" y="2263139"/>
              <a:ext cx="914400" cy="687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11952" y="2327147"/>
              <a:ext cx="102107" cy="1021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43016" y="2284475"/>
              <a:ext cx="102107" cy="102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1536" y="2534411"/>
              <a:ext cx="376427" cy="396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6908" y="1267459"/>
              <a:ext cx="3698240" cy="3836035"/>
            </a:xfrm>
            <a:custGeom>
              <a:avLst/>
              <a:gdLst/>
              <a:ahLst/>
              <a:cxnLst/>
              <a:rect l="l" t="t" r="r" b="b"/>
              <a:pathLst>
                <a:path w="3698240" h="3836035">
                  <a:moveTo>
                    <a:pt x="3697859" y="3711702"/>
                  </a:moveTo>
                  <a:lnTo>
                    <a:pt x="3660698" y="3719957"/>
                  </a:lnTo>
                  <a:lnTo>
                    <a:pt x="3428009" y="2675610"/>
                  </a:lnTo>
                  <a:lnTo>
                    <a:pt x="3434702" y="2626868"/>
                  </a:lnTo>
                  <a:lnTo>
                    <a:pt x="3440557" y="2584323"/>
                  </a:lnTo>
                  <a:lnTo>
                    <a:pt x="3404438" y="2596604"/>
                  </a:lnTo>
                  <a:lnTo>
                    <a:pt x="3401504" y="2587980"/>
                  </a:lnTo>
                  <a:lnTo>
                    <a:pt x="3406013" y="2558669"/>
                  </a:lnTo>
                  <a:lnTo>
                    <a:pt x="3392970" y="2562872"/>
                  </a:lnTo>
                  <a:lnTo>
                    <a:pt x="3392881" y="2562618"/>
                  </a:lnTo>
                  <a:lnTo>
                    <a:pt x="3392881" y="2692806"/>
                  </a:lnTo>
                  <a:lnTo>
                    <a:pt x="3384296" y="2692908"/>
                  </a:lnTo>
                  <a:lnTo>
                    <a:pt x="3391827" y="3396742"/>
                  </a:lnTo>
                  <a:lnTo>
                    <a:pt x="3381248" y="3396742"/>
                  </a:lnTo>
                  <a:lnTo>
                    <a:pt x="3381248" y="2679598"/>
                  </a:lnTo>
                  <a:lnTo>
                    <a:pt x="3386582" y="2685034"/>
                  </a:lnTo>
                  <a:lnTo>
                    <a:pt x="3387941" y="2676182"/>
                  </a:lnTo>
                  <a:lnTo>
                    <a:pt x="3389528" y="2677769"/>
                  </a:lnTo>
                  <a:lnTo>
                    <a:pt x="3392881" y="2692806"/>
                  </a:lnTo>
                  <a:lnTo>
                    <a:pt x="3392881" y="2562618"/>
                  </a:lnTo>
                  <a:lnTo>
                    <a:pt x="2901797" y="1117130"/>
                  </a:lnTo>
                  <a:lnTo>
                    <a:pt x="2542159" y="0"/>
                  </a:lnTo>
                  <a:lnTo>
                    <a:pt x="2524226" y="5765"/>
                  </a:lnTo>
                  <a:lnTo>
                    <a:pt x="2523744" y="4318"/>
                  </a:lnTo>
                  <a:lnTo>
                    <a:pt x="2519299" y="5829"/>
                  </a:lnTo>
                  <a:lnTo>
                    <a:pt x="2396236" y="5207"/>
                  </a:lnTo>
                  <a:lnTo>
                    <a:pt x="2399830" y="12522"/>
                  </a:lnTo>
                  <a:lnTo>
                    <a:pt x="2396363" y="12700"/>
                  </a:lnTo>
                  <a:lnTo>
                    <a:pt x="2401163" y="21158"/>
                  </a:lnTo>
                  <a:lnTo>
                    <a:pt x="2295525" y="36957"/>
                  </a:lnTo>
                  <a:lnTo>
                    <a:pt x="2317369" y="68122"/>
                  </a:lnTo>
                  <a:lnTo>
                    <a:pt x="2227948" y="130937"/>
                  </a:lnTo>
                  <a:lnTo>
                    <a:pt x="258572" y="1104392"/>
                  </a:lnTo>
                  <a:lnTo>
                    <a:pt x="275336" y="1138428"/>
                  </a:lnTo>
                  <a:lnTo>
                    <a:pt x="393865" y="1079855"/>
                  </a:lnTo>
                  <a:lnTo>
                    <a:pt x="398653" y="1089787"/>
                  </a:lnTo>
                  <a:lnTo>
                    <a:pt x="1540891" y="539877"/>
                  </a:lnTo>
                  <a:lnTo>
                    <a:pt x="64008" y="1371473"/>
                  </a:lnTo>
                  <a:lnTo>
                    <a:pt x="68694" y="1379791"/>
                  </a:lnTo>
                  <a:lnTo>
                    <a:pt x="0" y="1418844"/>
                  </a:lnTo>
                  <a:lnTo>
                    <a:pt x="18796" y="1451864"/>
                  </a:lnTo>
                  <a:lnTo>
                    <a:pt x="1742059" y="472249"/>
                  </a:lnTo>
                  <a:lnTo>
                    <a:pt x="208788" y="1549273"/>
                  </a:lnTo>
                  <a:lnTo>
                    <a:pt x="230632" y="1580515"/>
                  </a:lnTo>
                  <a:lnTo>
                    <a:pt x="2085517" y="277660"/>
                  </a:lnTo>
                  <a:lnTo>
                    <a:pt x="2353068" y="148844"/>
                  </a:lnTo>
                  <a:lnTo>
                    <a:pt x="2369566" y="183134"/>
                  </a:lnTo>
                  <a:lnTo>
                    <a:pt x="2422626" y="114566"/>
                  </a:lnTo>
                  <a:lnTo>
                    <a:pt x="2428748" y="125425"/>
                  </a:lnTo>
                  <a:lnTo>
                    <a:pt x="2428748" y="1796542"/>
                  </a:lnTo>
                  <a:lnTo>
                    <a:pt x="2390648" y="1796542"/>
                  </a:lnTo>
                  <a:lnTo>
                    <a:pt x="2425674" y="1866607"/>
                  </a:lnTo>
                  <a:lnTo>
                    <a:pt x="2179447" y="2334247"/>
                  </a:lnTo>
                  <a:lnTo>
                    <a:pt x="2145665" y="2316480"/>
                  </a:lnTo>
                  <a:lnTo>
                    <a:pt x="2142998" y="2444242"/>
                  </a:lnTo>
                  <a:lnTo>
                    <a:pt x="2246884" y="2369693"/>
                  </a:lnTo>
                  <a:lnTo>
                    <a:pt x="2245182" y="2368804"/>
                  </a:lnTo>
                  <a:lnTo>
                    <a:pt x="2213089" y="2351938"/>
                  </a:lnTo>
                  <a:lnTo>
                    <a:pt x="2446680" y="1908619"/>
                  </a:lnTo>
                  <a:lnTo>
                    <a:pt x="2447798" y="1910842"/>
                  </a:lnTo>
                  <a:lnTo>
                    <a:pt x="2466848" y="1872742"/>
                  </a:lnTo>
                  <a:lnTo>
                    <a:pt x="2466848" y="2550922"/>
                  </a:lnTo>
                  <a:lnTo>
                    <a:pt x="2428748" y="2550922"/>
                  </a:lnTo>
                  <a:lnTo>
                    <a:pt x="2485898" y="2665222"/>
                  </a:lnTo>
                  <a:lnTo>
                    <a:pt x="2533523" y="2569972"/>
                  </a:lnTo>
                  <a:lnTo>
                    <a:pt x="2543048" y="2550922"/>
                  </a:lnTo>
                  <a:lnTo>
                    <a:pt x="2504948" y="2550922"/>
                  </a:lnTo>
                  <a:lnTo>
                    <a:pt x="2504948" y="1865122"/>
                  </a:lnTo>
                  <a:lnTo>
                    <a:pt x="2470658" y="1865122"/>
                  </a:lnTo>
                  <a:lnTo>
                    <a:pt x="2495423" y="1815592"/>
                  </a:lnTo>
                  <a:lnTo>
                    <a:pt x="2504948" y="1796542"/>
                  </a:lnTo>
                  <a:lnTo>
                    <a:pt x="2466848" y="1796542"/>
                  </a:lnTo>
                  <a:lnTo>
                    <a:pt x="2466848" y="91160"/>
                  </a:lnTo>
                  <a:lnTo>
                    <a:pt x="2497480" y="45415"/>
                  </a:lnTo>
                  <a:lnTo>
                    <a:pt x="2750629" y="790536"/>
                  </a:lnTo>
                  <a:lnTo>
                    <a:pt x="3309747" y="2569464"/>
                  </a:lnTo>
                  <a:lnTo>
                    <a:pt x="3273425" y="2580894"/>
                  </a:lnTo>
                  <a:lnTo>
                    <a:pt x="3362198" y="2672842"/>
                  </a:lnTo>
                  <a:lnTo>
                    <a:pt x="3363938" y="2661920"/>
                  </a:lnTo>
                  <a:lnTo>
                    <a:pt x="3374631" y="2672842"/>
                  </a:lnTo>
                  <a:lnTo>
                    <a:pt x="3362198" y="2672842"/>
                  </a:lnTo>
                  <a:lnTo>
                    <a:pt x="3343148" y="2672842"/>
                  </a:lnTo>
                  <a:lnTo>
                    <a:pt x="3343148" y="3396742"/>
                  </a:lnTo>
                  <a:lnTo>
                    <a:pt x="3305048" y="3396742"/>
                  </a:lnTo>
                  <a:lnTo>
                    <a:pt x="3362198" y="3511042"/>
                  </a:lnTo>
                  <a:lnTo>
                    <a:pt x="3378111" y="3479215"/>
                  </a:lnTo>
                  <a:lnTo>
                    <a:pt x="3412490" y="3546094"/>
                  </a:lnTo>
                  <a:lnTo>
                    <a:pt x="3458667" y="3451098"/>
                  </a:lnTo>
                  <a:lnTo>
                    <a:pt x="3468370" y="3431159"/>
                  </a:lnTo>
                  <a:lnTo>
                    <a:pt x="3430308" y="3431590"/>
                  </a:lnTo>
                  <a:lnTo>
                    <a:pt x="3423882" y="2832023"/>
                  </a:lnTo>
                  <a:lnTo>
                    <a:pt x="3623462" y="3728224"/>
                  </a:lnTo>
                  <a:lnTo>
                    <a:pt x="3586353" y="3736467"/>
                  </a:lnTo>
                  <a:lnTo>
                    <a:pt x="3666998" y="3835654"/>
                  </a:lnTo>
                  <a:lnTo>
                    <a:pt x="3689096" y="3746881"/>
                  </a:lnTo>
                  <a:lnTo>
                    <a:pt x="3697859" y="37117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16722" y="6099938"/>
            <a:ext cx="28098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58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1950" y="6592187"/>
            <a:ext cx="1490345" cy="2032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Trebuchet MS"/>
                <a:cs typeface="Trebuchet MS"/>
              </a:rPr>
              <a:t>K. </a:t>
            </a:r>
            <a:r>
              <a:rPr sz="1200" spc="-5" dirty="0">
                <a:latin typeface="Trebuchet MS"/>
                <a:cs typeface="Trebuchet MS"/>
              </a:rPr>
              <a:t>Grauman, </a:t>
            </a:r>
            <a:r>
              <a:rPr sz="1200" dirty="0">
                <a:latin typeface="Trebuchet MS"/>
                <a:cs typeface="Trebuchet MS"/>
              </a:rPr>
              <a:t>B.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Leibe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365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Training: </a:t>
            </a:r>
            <a:r>
              <a:rPr sz="2800" spc="-10" dirty="0">
                <a:latin typeface="Carlito"/>
                <a:cs typeface="Carlito"/>
              </a:rPr>
              <a:t>Filling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tree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73296" y="1024127"/>
            <a:ext cx="5027930" cy="4421505"/>
            <a:chOff x="4273296" y="1024127"/>
            <a:chExt cx="5027930" cy="4421505"/>
          </a:xfrm>
        </p:grpSpPr>
        <p:sp>
          <p:nvSpPr>
            <p:cNvPr id="5" name="object 5"/>
            <p:cNvSpPr/>
            <p:nvPr/>
          </p:nvSpPr>
          <p:spPr>
            <a:xfrm>
              <a:off x="81625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01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21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97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87155" y="4812792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7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5" y="4888992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8690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8428" y="46542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28" y="49590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3628" y="43494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2944" y="3939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0544" y="40157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8144" y="37109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95744" y="37871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52766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44028" y="37779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48828" y="40827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9228" y="34731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39890" y="22242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1"/>
                  </a:moveTo>
                  <a:lnTo>
                    <a:pt x="576071" y="1025651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9628" y="28635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34428" y="31683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7362" y="1306829"/>
              <a:ext cx="1828800" cy="2743200"/>
            </a:xfrm>
            <a:custGeom>
              <a:avLst/>
              <a:gdLst/>
              <a:ahLst/>
              <a:cxnLst/>
              <a:rect l="l" t="t" r="r" b="b"/>
              <a:pathLst>
                <a:path w="1828800" h="2743200">
                  <a:moveTo>
                    <a:pt x="0" y="914400"/>
                  </a:moveTo>
                  <a:lnTo>
                    <a:pt x="685800" y="0"/>
                  </a:lnTo>
                </a:path>
                <a:path w="1828800" h="2743200">
                  <a:moveTo>
                    <a:pt x="838200" y="1828800"/>
                  </a:moveTo>
                  <a:lnTo>
                    <a:pt x="838200" y="76200"/>
                  </a:lnTo>
                </a:path>
                <a:path w="1828800" h="2743200">
                  <a:moveTo>
                    <a:pt x="1828800" y="2743200"/>
                  </a:moveTo>
                  <a:lnTo>
                    <a:pt x="990600" y="762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73496" y="3337560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21096" y="4251960"/>
              <a:ext cx="381000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93764" y="3948683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41364" y="4863083"/>
              <a:ext cx="380999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66944" y="2263139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1952" y="2327147"/>
              <a:ext cx="102107" cy="102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3016" y="2284475"/>
              <a:ext cx="102107" cy="102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31536" y="2534411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3896" y="2795016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1496" y="3709416"/>
              <a:ext cx="381000" cy="286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63896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73296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08904" y="2325624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39968" y="2282952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8488" y="2532888"/>
              <a:ext cx="376427" cy="3962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97171" y="1336293"/>
              <a:ext cx="2997200" cy="1932939"/>
            </a:xfrm>
            <a:custGeom>
              <a:avLst/>
              <a:gdLst/>
              <a:ahLst/>
              <a:cxnLst/>
              <a:rect l="l" t="t" r="r" b="b"/>
              <a:pathLst>
                <a:path w="2997200" h="1932939">
                  <a:moveTo>
                    <a:pt x="2997200" y="23368"/>
                  </a:moveTo>
                  <a:lnTo>
                    <a:pt x="2982087" y="11684"/>
                  </a:lnTo>
                  <a:lnTo>
                    <a:pt x="2966974" y="0"/>
                  </a:lnTo>
                  <a:lnTo>
                    <a:pt x="2955760" y="14503"/>
                  </a:lnTo>
                  <a:lnTo>
                    <a:pt x="2854960" y="25273"/>
                  </a:lnTo>
                  <a:lnTo>
                    <a:pt x="2875508" y="57340"/>
                  </a:lnTo>
                  <a:lnTo>
                    <a:pt x="0" y="1900682"/>
                  </a:lnTo>
                  <a:lnTo>
                    <a:pt x="20574" y="1932686"/>
                  </a:lnTo>
                  <a:lnTo>
                    <a:pt x="2896108" y="89458"/>
                  </a:lnTo>
                  <a:lnTo>
                    <a:pt x="2896882" y="90690"/>
                  </a:lnTo>
                  <a:lnTo>
                    <a:pt x="2367851" y="775284"/>
                  </a:lnTo>
                  <a:lnTo>
                    <a:pt x="2337689" y="751967"/>
                  </a:lnTo>
                  <a:lnTo>
                    <a:pt x="2316975" y="857313"/>
                  </a:lnTo>
                  <a:lnTo>
                    <a:pt x="2289429" y="839597"/>
                  </a:lnTo>
                  <a:lnTo>
                    <a:pt x="1960829" y="1352931"/>
                  </a:lnTo>
                  <a:lnTo>
                    <a:pt x="1928749" y="1332357"/>
                  </a:lnTo>
                  <a:lnTo>
                    <a:pt x="1915287" y="1459484"/>
                  </a:lnTo>
                  <a:lnTo>
                    <a:pt x="2025015" y="1394079"/>
                  </a:lnTo>
                  <a:lnTo>
                    <a:pt x="2017877" y="1389507"/>
                  </a:lnTo>
                  <a:lnTo>
                    <a:pt x="1992947" y="1373530"/>
                  </a:lnTo>
                  <a:lnTo>
                    <a:pt x="2314194" y="871486"/>
                  </a:lnTo>
                  <a:lnTo>
                    <a:pt x="2313051" y="877316"/>
                  </a:lnTo>
                  <a:lnTo>
                    <a:pt x="2428113" y="821817"/>
                  </a:lnTo>
                  <a:lnTo>
                    <a:pt x="2417419" y="813562"/>
                  </a:lnTo>
                  <a:lnTo>
                    <a:pt x="2397950" y="798525"/>
                  </a:lnTo>
                  <a:lnTo>
                    <a:pt x="2997200" y="233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34484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85919" y="1319021"/>
              <a:ext cx="3154680" cy="2042160"/>
            </a:xfrm>
            <a:custGeom>
              <a:avLst/>
              <a:gdLst/>
              <a:ahLst/>
              <a:cxnLst/>
              <a:rect l="l" t="t" r="r" b="b"/>
              <a:pathLst>
                <a:path w="3154679" h="2042160">
                  <a:moveTo>
                    <a:pt x="2681351" y="1918335"/>
                  </a:moveTo>
                  <a:lnTo>
                    <a:pt x="2644025" y="1926488"/>
                  </a:lnTo>
                  <a:lnTo>
                    <a:pt x="2415540" y="879856"/>
                  </a:lnTo>
                  <a:lnTo>
                    <a:pt x="2378202" y="887984"/>
                  </a:lnTo>
                  <a:lnTo>
                    <a:pt x="2606814" y="1934603"/>
                  </a:lnTo>
                  <a:lnTo>
                    <a:pt x="2569591" y="1942719"/>
                  </a:lnTo>
                  <a:lnTo>
                    <a:pt x="2649855" y="2042160"/>
                  </a:lnTo>
                  <a:lnTo>
                    <a:pt x="2672499" y="1953133"/>
                  </a:lnTo>
                  <a:lnTo>
                    <a:pt x="2681351" y="1918335"/>
                  </a:lnTo>
                  <a:close/>
                </a:path>
                <a:path w="3154679" h="2042160">
                  <a:moveTo>
                    <a:pt x="3154299" y="0"/>
                  </a:moveTo>
                  <a:lnTo>
                    <a:pt x="3027172" y="13208"/>
                  </a:lnTo>
                  <a:lnTo>
                    <a:pt x="3047631" y="45313"/>
                  </a:lnTo>
                  <a:lnTo>
                    <a:pt x="0" y="1986407"/>
                  </a:lnTo>
                  <a:lnTo>
                    <a:pt x="20574" y="2018665"/>
                  </a:lnTo>
                  <a:lnTo>
                    <a:pt x="3014510" y="111582"/>
                  </a:lnTo>
                  <a:lnTo>
                    <a:pt x="2483802" y="797153"/>
                  </a:lnTo>
                  <a:lnTo>
                    <a:pt x="2453640" y="773811"/>
                  </a:lnTo>
                  <a:lnTo>
                    <a:pt x="2428875" y="899160"/>
                  </a:lnTo>
                  <a:lnTo>
                    <a:pt x="2544064" y="843788"/>
                  </a:lnTo>
                  <a:lnTo>
                    <a:pt x="2533396" y="835533"/>
                  </a:lnTo>
                  <a:lnTo>
                    <a:pt x="2513939" y="820483"/>
                  </a:lnTo>
                  <a:lnTo>
                    <a:pt x="3077654" y="92405"/>
                  </a:lnTo>
                  <a:lnTo>
                    <a:pt x="3088640" y="109601"/>
                  </a:lnTo>
                  <a:lnTo>
                    <a:pt x="3133293" y="35052"/>
                  </a:lnTo>
                  <a:lnTo>
                    <a:pt x="315429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5434" y="3109722"/>
              <a:ext cx="315595" cy="329565"/>
            </a:xfrm>
            <a:custGeom>
              <a:avLst/>
              <a:gdLst/>
              <a:ahLst/>
              <a:cxnLst/>
              <a:rect l="l" t="t" r="r" b="b"/>
              <a:pathLst>
                <a:path w="315595" h="329564">
                  <a:moveTo>
                    <a:pt x="0" y="164591"/>
                  </a:moveTo>
                  <a:lnTo>
                    <a:pt x="5633" y="120826"/>
                  </a:lnTo>
                  <a:lnTo>
                    <a:pt x="21533" y="81505"/>
                  </a:lnTo>
                  <a:lnTo>
                    <a:pt x="46196" y="48196"/>
                  </a:lnTo>
                  <a:lnTo>
                    <a:pt x="78119" y="22464"/>
                  </a:lnTo>
                  <a:lnTo>
                    <a:pt x="115799" y="5877"/>
                  </a:lnTo>
                  <a:lnTo>
                    <a:pt x="157733" y="0"/>
                  </a:lnTo>
                  <a:lnTo>
                    <a:pt x="199668" y="5877"/>
                  </a:lnTo>
                  <a:lnTo>
                    <a:pt x="237348" y="22464"/>
                  </a:lnTo>
                  <a:lnTo>
                    <a:pt x="269271" y="48196"/>
                  </a:lnTo>
                  <a:lnTo>
                    <a:pt x="293934" y="81505"/>
                  </a:lnTo>
                  <a:lnTo>
                    <a:pt x="309834" y="120826"/>
                  </a:lnTo>
                  <a:lnTo>
                    <a:pt x="315467" y="164591"/>
                  </a:lnTo>
                  <a:lnTo>
                    <a:pt x="309834" y="208357"/>
                  </a:lnTo>
                  <a:lnTo>
                    <a:pt x="293934" y="247678"/>
                  </a:lnTo>
                  <a:lnTo>
                    <a:pt x="269271" y="280987"/>
                  </a:lnTo>
                  <a:lnTo>
                    <a:pt x="237348" y="306719"/>
                  </a:lnTo>
                  <a:lnTo>
                    <a:pt x="199668" y="323306"/>
                  </a:lnTo>
                  <a:lnTo>
                    <a:pt x="157733" y="329183"/>
                  </a:lnTo>
                  <a:lnTo>
                    <a:pt x="115799" y="323306"/>
                  </a:lnTo>
                  <a:lnTo>
                    <a:pt x="78119" y="306719"/>
                  </a:lnTo>
                  <a:lnTo>
                    <a:pt x="46196" y="280987"/>
                  </a:lnTo>
                  <a:lnTo>
                    <a:pt x="21533" y="247678"/>
                  </a:lnTo>
                  <a:lnTo>
                    <a:pt x="563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48530" y="1299209"/>
              <a:ext cx="3275329" cy="2672080"/>
            </a:xfrm>
            <a:custGeom>
              <a:avLst/>
              <a:gdLst/>
              <a:ahLst/>
              <a:cxnLst/>
              <a:rect l="l" t="t" r="r" b="b"/>
              <a:pathLst>
                <a:path w="3275329" h="2672079">
                  <a:moveTo>
                    <a:pt x="3275330" y="2556510"/>
                  </a:moveTo>
                  <a:lnTo>
                    <a:pt x="3237217" y="2557030"/>
                  </a:lnTo>
                  <a:lnTo>
                    <a:pt x="3226562" y="1776730"/>
                  </a:lnTo>
                  <a:lnTo>
                    <a:pt x="3214573" y="1776895"/>
                  </a:lnTo>
                  <a:lnTo>
                    <a:pt x="3244177" y="1715516"/>
                  </a:lnTo>
                  <a:lnTo>
                    <a:pt x="3253600" y="1696008"/>
                  </a:lnTo>
                  <a:lnTo>
                    <a:pt x="3253867" y="1695450"/>
                  </a:lnTo>
                  <a:lnTo>
                    <a:pt x="3215741" y="1696008"/>
                  </a:lnTo>
                  <a:lnTo>
                    <a:pt x="3191611" y="13665"/>
                  </a:lnTo>
                  <a:lnTo>
                    <a:pt x="3199892" y="0"/>
                  </a:lnTo>
                  <a:lnTo>
                    <a:pt x="3072765" y="12700"/>
                  </a:lnTo>
                  <a:lnTo>
                    <a:pt x="3093110" y="44970"/>
                  </a:lnTo>
                  <a:lnTo>
                    <a:pt x="0" y="1998599"/>
                  </a:lnTo>
                  <a:lnTo>
                    <a:pt x="20320" y="2030857"/>
                  </a:lnTo>
                  <a:lnTo>
                    <a:pt x="3113392" y="77127"/>
                  </a:lnTo>
                  <a:lnTo>
                    <a:pt x="3133725" y="109347"/>
                  </a:lnTo>
                  <a:lnTo>
                    <a:pt x="3154388" y="75184"/>
                  </a:lnTo>
                  <a:lnTo>
                    <a:pt x="3177641" y="1696554"/>
                  </a:lnTo>
                  <a:lnTo>
                    <a:pt x="3139567" y="1697101"/>
                  </a:lnTo>
                  <a:lnTo>
                    <a:pt x="3188652" y="1791792"/>
                  </a:lnTo>
                  <a:lnTo>
                    <a:pt x="3199117" y="2557538"/>
                  </a:lnTo>
                  <a:lnTo>
                    <a:pt x="3161030" y="2558034"/>
                  </a:lnTo>
                  <a:lnTo>
                    <a:pt x="3219704" y="2671572"/>
                  </a:lnTo>
                  <a:lnTo>
                    <a:pt x="3265627" y="2576576"/>
                  </a:lnTo>
                  <a:lnTo>
                    <a:pt x="3275330" y="25565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816722" y="6099938"/>
            <a:ext cx="28098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59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441950" y="6592187"/>
            <a:ext cx="1490345" cy="2032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Trebuchet MS"/>
                <a:cs typeface="Trebuchet MS"/>
              </a:rPr>
              <a:t>K. </a:t>
            </a:r>
            <a:r>
              <a:rPr sz="1200" spc="-5" dirty="0">
                <a:latin typeface="Trebuchet MS"/>
                <a:cs typeface="Trebuchet MS"/>
              </a:rPr>
              <a:t>Grauman, </a:t>
            </a:r>
            <a:r>
              <a:rPr sz="1200" dirty="0">
                <a:latin typeface="Trebuchet MS"/>
                <a:cs typeface="Trebuchet MS"/>
              </a:rPr>
              <a:t>B.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Leibe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365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Training: </a:t>
            </a:r>
            <a:r>
              <a:rPr sz="2800" spc="-10" dirty="0">
                <a:latin typeface="Carlito"/>
                <a:cs typeface="Carlito"/>
              </a:rPr>
              <a:t>Filling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tree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90315" y="1024127"/>
            <a:ext cx="6010910" cy="5382895"/>
            <a:chOff x="3290315" y="1024127"/>
            <a:chExt cx="6010910" cy="5382895"/>
          </a:xfrm>
        </p:grpSpPr>
        <p:sp>
          <p:nvSpPr>
            <p:cNvPr id="5" name="object 5"/>
            <p:cNvSpPr/>
            <p:nvPr/>
          </p:nvSpPr>
          <p:spPr>
            <a:xfrm>
              <a:off x="81625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01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21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97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87155" y="4812792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7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5" y="4888992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8689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8427" y="46542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27" y="49590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3627" y="43494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2944" y="3939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0544" y="40157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8144" y="37109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95744" y="37871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52765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44027" y="37779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48827" y="40827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9227" y="34731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39889" y="22242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1"/>
                  </a:moveTo>
                  <a:lnTo>
                    <a:pt x="576071" y="1025651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9627" y="28635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34427" y="31683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7361" y="1306829"/>
              <a:ext cx="1828800" cy="2743200"/>
            </a:xfrm>
            <a:custGeom>
              <a:avLst/>
              <a:gdLst/>
              <a:ahLst/>
              <a:cxnLst/>
              <a:rect l="l" t="t" r="r" b="b"/>
              <a:pathLst>
                <a:path w="1828800" h="2743200">
                  <a:moveTo>
                    <a:pt x="0" y="914400"/>
                  </a:moveTo>
                  <a:lnTo>
                    <a:pt x="685800" y="0"/>
                  </a:lnTo>
                </a:path>
                <a:path w="1828800" h="2743200">
                  <a:moveTo>
                    <a:pt x="838200" y="1828800"/>
                  </a:moveTo>
                  <a:lnTo>
                    <a:pt x="838200" y="76200"/>
                  </a:lnTo>
                </a:path>
                <a:path w="1828800" h="2743200">
                  <a:moveTo>
                    <a:pt x="1828800" y="2743200"/>
                  </a:moveTo>
                  <a:lnTo>
                    <a:pt x="990600" y="762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73495" y="3337560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21095" y="4251960"/>
              <a:ext cx="381000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93763" y="3948683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41363" y="4863083"/>
              <a:ext cx="380999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66943" y="2263139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1951" y="2327147"/>
              <a:ext cx="102107" cy="102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3015" y="2284475"/>
              <a:ext cx="102107" cy="102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31535" y="2534411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3895" y="2795016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1495" y="3709416"/>
              <a:ext cx="381000" cy="286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63895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73295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08903" y="2325624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39967" y="2282952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8487" y="2532888"/>
              <a:ext cx="376427" cy="3962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34483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15433" y="3109722"/>
              <a:ext cx="315595" cy="329565"/>
            </a:xfrm>
            <a:custGeom>
              <a:avLst/>
              <a:gdLst/>
              <a:ahLst/>
              <a:cxnLst/>
              <a:rect l="l" t="t" r="r" b="b"/>
              <a:pathLst>
                <a:path w="315595" h="329564">
                  <a:moveTo>
                    <a:pt x="0" y="164591"/>
                  </a:moveTo>
                  <a:lnTo>
                    <a:pt x="5633" y="120826"/>
                  </a:lnTo>
                  <a:lnTo>
                    <a:pt x="21533" y="81505"/>
                  </a:lnTo>
                  <a:lnTo>
                    <a:pt x="46196" y="48196"/>
                  </a:lnTo>
                  <a:lnTo>
                    <a:pt x="78119" y="22464"/>
                  </a:lnTo>
                  <a:lnTo>
                    <a:pt x="115799" y="5877"/>
                  </a:lnTo>
                  <a:lnTo>
                    <a:pt x="157733" y="0"/>
                  </a:lnTo>
                  <a:lnTo>
                    <a:pt x="199668" y="5877"/>
                  </a:lnTo>
                  <a:lnTo>
                    <a:pt x="237348" y="22464"/>
                  </a:lnTo>
                  <a:lnTo>
                    <a:pt x="269271" y="48196"/>
                  </a:lnTo>
                  <a:lnTo>
                    <a:pt x="293934" y="81505"/>
                  </a:lnTo>
                  <a:lnTo>
                    <a:pt x="309834" y="120826"/>
                  </a:lnTo>
                  <a:lnTo>
                    <a:pt x="315467" y="164591"/>
                  </a:lnTo>
                  <a:lnTo>
                    <a:pt x="309834" y="208357"/>
                  </a:lnTo>
                  <a:lnTo>
                    <a:pt x="293934" y="247678"/>
                  </a:lnTo>
                  <a:lnTo>
                    <a:pt x="269271" y="280987"/>
                  </a:lnTo>
                  <a:lnTo>
                    <a:pt x="237348" y="306719"/>
                  </a:lnTo>
                  <a:lnTo>
                    <a:pt x="199668" y="323306"/>
                  </a:lnTo>
                  <a:lnTo>
                    <a:pt x="157733" y="329183"/>
                  </a:lnTo>
                  <a:lnTo>
                    <a:pt x="115799" y="323306"/>
                  </a:lnTo>
                  <a:lnTo>
                    <a:pt x="78119" y="306719"/>
                  </a:lnTo>
                  <a:lnTo>
                    <a:pt x="46196" y="280987"/>
                  </a:lnTo>
                  <a:lnTo>
                    <a:pt x="21533" y="247678"/>
                  </a:lnTo>
                  <a:lnTo>
                    <a:pt x="563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0863" y="4521707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6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22263" y="6121907"/>
              <a:ext cx="381000" cy="2849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04915" y="4242816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5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76315" y="5843016"/>
              <a:ext cx="381000" cy="2865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14315" y="4319016"/>
              <a:ext cx="1143000" cy="838200"/>
            </a:xfrm>
            <a:custGeom>
              <a:avLst/>
              <a:gdLst/>
              <a:ahLst/>
              <a:cxnLst/>
              <a:rect l="l" t="t" r="r" b="b"/>
              <a:pathLst>
                <a:path w="1143000" h="838200">
                  <a:moveTo>
                    <a:pt x="1143000" y="0"/>
                  </a:moveTo>
                  <a:lnTo>
                    <a:pt x="0" y="8381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5715" y="5004816"/>
              <a:ext cx="381000" cy="28651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71515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80915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16523" y="2325624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847587" y="2282952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36107" y="2532888"/>
              <a:ext cx="376427" cy="3962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42103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71741" y="1342389"/>
              <a:ext cx="736600" cy="2019300"/>
            </a:xfrm>
            <a:custGeom>
              <a:avLst/>
              <a:gdLst/>
              <a:ahLst/>
              <a:cxnLst/>
              <a:rect l="l" t="t" r="r" b="b"/>
              <a:pathLst>
                <a:path w="736600" h="2019300">
                  <a:moveTo>
                    <a:pt x="303149" y="1894967"/>
                  </a:moveTo>
                  <a:lnTo>
                    <a:pt x="265823" y="1903120"/>
                  </a:lnTo>
                  <a:lnTo>
                    <a:pt x="37338" y="856488"/>
                  </a:lnTo>
                  <a:lnTo>
                    <a:pt x="0" y="864616"/>
                  </a:lnTo>
                  <a:lnTo>
                    <a:pt x="228612" y="1911235"/>
                  </a:lnTo>
                  <a:lnTo>
                    <a:pt x="191389" y="1919351"/>
                  </a:lnTo>
                  <a:lnTo>
                    <a:pt x="271653" y="2018792"/>
                  </a:lnTo>
                  <a:lnTo>
                    <a:pt x="294297" y="1929765"/>
                  </a:lnTo>
                  <a:lnTo>
                    <a:pt x="303149" y="1894967"/>
                  </a:lnTo>
                  <a:close/>
                </a:path>
                <a:path w="736600" h="2019300">
                  <a:moveTo>
                    <a:pt x="736346" y="23368"/>
                  </a:moveTo>
                  <a:lnTo>
                    <a:pt x="706120" y="0"/>
                  </a:lnTo>
                  <a:lnTo>
                    <a:pt x="105689" y="773836"/>
                  </a:lnTo>
                  <a:lnTo>
                    <a:pt x="75565" y="750443"/>
                  </a:lnTo>
                  <a:lnTo>
                    <a:pt x="50673" y="875792"/>
                  </a:lnTo>
                  <a:lnTo>
                    <a:pt x="165862" y="820547"/>
                  </a:lnTo>
                  <a:lnTo>
                    <a:pt x="155054" y="812165"/>
                  </a:lnTo>
                  <a:lnTo>
                    <a:pt x="135724" y="797166"/>
                  </a:lnTo>
                  <a:lnTo>
                    <a:pt x="736346" y="233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23053" y="3109722"/>
              <a:ext cx="317500" cy="329565"/>
            </a:xfrm>
            <a:custGeom>
              <a:avLst/>
              <a:gdLst/>
              <a:ahLst/>
              <a:cxnLst/>
              <a:rect l="l" t="t" r="r" b="b"/>
              <a:pathLst>
                <a:path w="317500" h="329564">
                  <a:moveTo>
                    <a:pt x="0" y="164591"/>
                  </a:moveTo>
                  <a:lnTo>
                    <a:pt x="5663" y="120826"/>
                  </a:lnTo>
                  <a:lnTo>
                    <a:pt x="21646" y="81505"/>
                  </a:lnTo>
                  <a:lnTo>
                    <a:pt x="46434" y="48196"/>
                  </a:lnTo>
                  <a:lnTo>
                    <a:pt x="78514" y="22464"/>
                  </a:lnTo>
                  <a:lnTo>
                    <a:pt x="116372" y="5877"/>
                  </a:lnTo>
                  <a:lnTo>
                    <a:pt x="158496" y="0"/>
                  </a:lnTo>
                  <a:lnTo>
                    <a:pt x="200619" y="5877"/>
                  </a:lnTo>
                  <a:lnTo>
                    <a:pt x="238477" y="22464"/>
                  </a:lnTo>
                  <a:lnTo>
                    <a:pt x="270557" y="48196"/>
                  </a:lnTo>
                  <a:lnTo>
                    <a:pt x="295345" y="81505"/>
                  </a:lnTo>
                  <a:lnTo>
                    <a:pt x="311328" y="120826"/>
                  </a:lnTo>
                  <a:lnTo>
                    <a:pt x="316992" y="164591"/>
                  </a:lnTo>
                  <a:lnTo>
                    <a:pt x="311328" y="208357"/>
                  </a:lnTo>
                  <a:lnTo>
                    <a:pt x="295345" y="247678"/>
                  </a:lnTo>
                  <a:lnTo>
                    <a:pt x="270557" y="280987"/>
                  </a:lnTo>
                  <a:lnTo>
                    <a:pt x="238477" y="306719"/>
                  </a:lnTo>
                  <a:lnTo>
                    <a:pt x="200619" y="323306"/>
                  </a:lnTo>
                  <a:lnTo>
                    <a:pt x="158496" y="329183"/>
                  </a:lnTo>
                  <a:lnTo>
                    <a:pt x="116372" y="323306"/>
                  </a:lnTo>
                  <a:lnTo>
                    <a:pt x="78514" y="306719"/>
                  </a:lnTo>
                  <a:lnTo>
                    <a:pt x="46434" y="280987"/>
                  </a:lnTo>
                  <a:lnTo>
                    <a:pt x="21646" y="247678"/>
                  </a:lnTo>
                  <a:lnTo>
                    <a:pt x="566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90315" y="3633216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2044" y="1347977"/>
              <a:ext cx="4131310" cy="2564765"/>
            </a:xfrm>
            <a:custGeom>
              <a:avLst/>
              <a:gdLst/>
              <a:ahLst/>
              <a:cxnLst/>
              <a:rect l="l" t="t" r="r" b="b"/>
              <a:pathLst>
                <a:path w="4131309" h="2564765">
                  <a:moveTo>
                    <a:pt x="4023683" y="43917"/>
                  </a:moveTo>
                  <a:lnTo>
                    <a:pt x="0" y="2531872"/>
                  </a:lnTo>
                  <a:lnTo>
                    <a:pt x="20065" y="2564384"/>
                  </a:lnTo>
                  <a:lnTo>
                    <a:pt x="4043719" y="76321"/>
                  </a:lnTo>
                  <a:lnTo>
                    <a:pt x="4023683" y="43917"/>
                  </a:lnTo>
                  <a:close/>
                </a:path>
                <a:path w="4131309" h="2564765">
                  <a:moveTo>
                    <a:pt x="4109973" y="33909"/>
                  </a:moveTo>
                  <a:lnTo>
                    <a:pt x="4039870" y="33909"/>
                  </a:lnTo>
                  <a:lnTo>
                    <a:pt x="4059935" y="66294"/>
                  </a:lnTo>
                  <a:lnTo>
                    <a:pt x="4043719" y="76321"/>
                  </a:lnTo>
                  <a:lnTo>
                    <a:pt x="4063746" y="108712"/>
                  </a:lnTo>
                  <a:lnTo>
                    <a:pt x="4109973" y="33909"/>
                  </a:lnTo>
                  <a:close/>
                </a:path>
                <a:path w="4131309" h="2564765">
                  <a:moveTo>
                    <a:pt x="4039870" y="33909"/>
                  </a:moveTo>
                  <a:lnTo>
                    <a:pt x="4023683" y="43917"/>
                  </a:lnTo>
                  <a:lnTo>
                    <a:pt x="4043719" y="76321"/>
                  </a:lnTo>
                  <a:lnTo>
                    <a:pt x="4059935" y="66294"/>
                  </a:lnTo>
                  <a:lnTo>
                    <a:pt x="4039870" y="33909"/>
                  </a:lnTo>
                  <a:close/>
                </a:path>
                <a:path w="4131309" h="2564765">
                  <a:moveTo>
                    <a:pt x="4130929" y="0"/>
                  </a:moveTo>
                  <a:lnTo>
                    <a:pt x="4003675" y="11557"/>
                  </a:lnTo>
                  <a:lnTo>
                    <a:pt x="4023683" y="43917"/>
                  </a:lnTo>
                  <a:lnTo>
                    <a:pt x="4039870" y="33909"/>
                  </a:lnTo>
                  <a:lnTo>
                    <a:pt x="4109973" y="33909"/>
                  </a:lnTo>
                  <a:lnTo>
                    <a:pt x="41309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95877" y="3786377"/>
              <a:ext cx="152400" cy="228600"/>
            </a:xfrm>
            <a:custGeom>
              <a:avLst/>
              <a:gdLst/>
              <a:ahLst/>
              <a:cxnLst/>
              <a:rect l="l" t="t" r="r" b="b"/>
              <a:pathLst>
                <a:path w="152400" h="228600">
                  <a:moveTo>
                    <a:pt x="0" y="114300"/>
                  </a:moveTo>
                  <a:lnTo>
                    <a:pt x="5994" y="69812"/>
                  </a:lnTo>
                  <a:lnTo>
                    <a:pt x="22336" y="33480"/>
                  </a:lnTo>
                  <a:lnTo>
                    <a:pt x="46559" y="8983"/>
                  </a:lnTo>
                  <a:lnTo>
                    <a:pt x="76200" y="0"/>
                  </a:lnTo>
                  <a:lnTo>
                    <a:pt x="105840" y="8983"/>
                  </a:lnTo>
                  <a:lnTo>
                    <a:pt x="130063" y="33480"/>
                  </a:lnTo>
                  <a:lnTo>
                    <a:pt x="146405" y="69812"/>
                  </a:lnTo>
                  <a:lnTo>
                    <a:pt x="152400" y="114300"/>
                  </a:lnTo>
                  <a:lnTo>
                    <a:pt x="146405" y="158787"/>
                  </a:lnTo>
                  <a:lnTo>
                    <a:pt x="130063" y="195119"/>
                  </a:lnTo>
                  <a:lnTo>
                    <a:pt x="105840" y="219616"/>
                  </a:lnTo>
                  <a:lnTo>
                    <a:pt x="76200" y="228600"/>
                  </a:lnTo>
                  <a:lnTo>
                    <a:pt x="46559" y="219616"/>
                  </a:lnTo>
                  <a:lnTo>
                    <a:pt x="22336" y="195119"/>
                  </a:lnTo>
                  <a:lnTo>
                    <a:pt x="5994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18453" y="3316985"/>
              <a:ext cx="1425575" cy="1066800"/>
            </a:xfrm>
            <a:custGeom>
              <a:avLst/>
              <a:gdLst/>
              <a:ahLst/>
              <a:cxnLst/>
              <a:rect l="l" t="t" r="r" b="b"/>
              <a:pathLst>
                <a:path w="1425575" h="1066800">
                  <a:moveTo>
                    <a:pt x="57658" y="952753"/>
                  </a:moveTo>
                  <a:lnTo>
                    <a:pt x="0" y="1066800"/>
                  </a:lnTo>
                  <a:lnTo>
                    <a:pt x="125857" y="1044447"/>
                  </a:lnTo>
                  <a:lnTo>
                    <a:pt x="111593" y="1025270"/>
                  </a:lnTo>
                  <a:lnTo>
                    <a:pt x="87757" y="1025270"/>
                  </a:lnTo>
                  <a:lnTo>
                    <a:pt x="65024" y="994663"/>
                  </a:lnTo>
                  <a:lnTo>
                    <a:pt x="80352" y="983267"/>
                  </a:lnTo>
                  <a:lnTo>
                    <a:pt x="57658" y="952753"/>
                  </a:lnTo>
                  <a:close/>
                </a:path>
                <a:path w="1425575" h="1066800">
                  <a:moveTo>
                    <a:pt x="80352" y="983267"/>
                  </a:moveTo>
                  <a:lnTo>
                    <a:pt x="65024" y="994663"/>
                  </a:lnTo>
                  <a:lnTo>
                    <a:pt x="87757" y="1025270"/>
                  </a:lnTo>
                  <a:lnTo>
                    <a:pt x="103105" y="1013858"/>
                  </a:lnTo>
                  <a:lnTo>
                    <a:pt x="80352" y="983267"/>
                  </a:lnTo>
                  <a:close/>
                </a:path>
                <a:path w="1425575" h="1066800">
                  <a:moveTo>
                    <a:pt x="103105" y="1013858"/>
                  </a:moveTo>
                  <a:lnTo>
                    <a:pt x="87757" y="1025270"/>
                  </a:lnTo>
                  <a:lnTo>
                    <a:pt x="111593" y="1025270"/>
                  </a:lnTo>
                  <a:lnTo>
                    <a:pt x="103105" y="1013858"/>
                  </a:lnTo>
                  <a:close/>
                </a:path>
                <a:path w="1425575" h="1066800">
                  <a:moveTo>
                    <a:pt x="1402842" y="0"/>
                  </a:moveTo>
                  <a:lnTo>
                    <a:pt x="80352" y="983267"/>
                  </a:lnTo>
                  <a:lnTo>
                    <a:pt x="103105" y="1013858"/>
                  </a:lnTo>
                  <a:lnTo>
                    <a:pt x="1425575" y="30479"/>
                  </a:lnTo>
                  <a:lnTo>
                    <a:pt x="14028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83329" y="4007357"/>
              <a:ext cx="152400" cy="228600"/>
            </a:xfrm>
            <a:custGeom>
              <a:avLst/>
              <a:gdLst/>
              <a:ahLst/>
              <a:cxnLst/>
              <a:rect l="l" t="t" r="r" b="b"/>
              <a:pathLst>
                <a:path w="152400" h="228600">
                  <a:moveTo>
                    <a:pt x="0" y="114300"/>
                  </a:moveTo>
                  <a:lnTo>
                    <a:pt x="5994" y="69812"/>
                  </a:lnTo>
                  <a:lnTo>
                    <a:pt x="22336" y="33480"/>
                  </a:lnTo>
                  <a:lnTo>
                    <a:pt x="46559" y="8983"/>
                  </a:lnTo>
                  <a:lnTo>
                    <a:pt x="76200" y="0"/>
                  </a:lnTo>
                  <a:lnTo>
                    <a:pt x="105840" y="8983"/>
                  </a:lnTo>
                  <a:lnTo>
                    <a:pt x="130063" y="33480"/>
                  </a:lnTo>
                  <a:lnTo>
                    <a:pt x="146405" y="69812"/>
                  </a:lnTo>
                  <a:lnTo>
                    <a:pt x="152400" y="114300"/>
                  </a:lnTo>
                  <a:lnTo>
                    <a:pt x="146405" y="158787"/>
                  </a:lnTo>
                  <a:lnTo>
                    <a:pt x="130063" y="195119"/>
                  </a:lnTo>
                  <a:lnTo>
                    <a:pt x="105840" y="219616"/>
                  </a:lnTo>
                  <a:lnTo>
                    <a:pt x="76200" y="228600"/>
                  </a:lnTo>
                  <a:lnTo>
                    <a:pt x="46559" y="219616"/>
                  </a:lnTo>
                  <a:lnTo>
                    <a:pt x="22336" y="195119"/>
                  </a:lnTo>
                  <a:lnTo>
                    <a:pt x="5994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13683" y="1277746"/>
              <a:ext cx="4475480" cy="2980055"/>
            </a:xfrm>
            <a:custGeom>
              <a:avLst/>
              <a:gdLst/>
              <a:ahLst/>
              <a:cxnLst/>
              <a:rect l="l" t="t" r="r" b="b"/>
              <a:pathLst>
                <a:path w="4475480" h="2980054">
                  <a:moveTo>
                    <a:pt x="4475226" y="2854579"/>
                  </a:moveTo>
                  <a:lnTo>
                    <a:pt x="4438307" y="2864167"/>
                  </a:lnTo>
                  <a:lnTo>
                    <a:pt x="4156837" y="1782381"/>
                  </a:lnTo>
                  <a:lnTo>
                    <a:pt x="4172153" y="1752092"/>
                  </a:lnTo>
                  <a:lnTo>
                    <a:pt x="4181729" y="1733169"/>
                  </a:lnTo>
                  <a:lnTo>
                    <a:pt x="4143578" y="1733003"/>
                  </a:lnTo>
                  <a:lnTo>
                    <a:pt x="4150677" y="13208"/>
                  </a:lnTo>
                  <a:lnTo>
                    <a:pt x="4154551" y="6223"/>
                  </a:lnTo>
                  <a:lnTo>
                    <a:pt x="4150703" y="6756"/>
                  </a:lnTo>
                  <a:lnTo>
                    <a:pt x="4150741" y="254"/>
                  </a:lnTo>
                  <a:lnTo>
                    <a:pt x="4112641" y="0"/>
                  </a:lnTo>
                  <a:lnTo>
                    <a:pt x="4112590" y="12039"/>
                  </a:lnTo>
                  <a:lnTo>
                    <a:pt x="4027932" y="23749"/>
                  </a:lnTo>
                  <a:lnTo>
                    <a:pt x="4049560" y="55232"/>
                  </a:lnTo>
                  <a:lnTo>
                    <a:pt x="0" y="2834259"/>
                  </a:lnTo>
                  <a:lnTo>
                    <a:pt x="21590" y="2865755"/>
                  </a:lnTo>
                  <a:lnTo>
                    <a:pt x="4071137" y="86614"/>
                  </a:lnTo>
                  <a:lnTo>
                    <a:pt x="4092702" y="117983"/>
                  </a:lnTo>
                  <a:lnTo>
                    <a:pt x="4112298" y="82575"/>
                  </a:lnTo>
                  <a:lnTo>
                    <a:pt x="4105478" y="1732838"/>
                  </a:lnTo>
                  <a:lnTo>
                    <a:pt x="4067429" y="1732661"/>
                  </a:lnTo>
                  <a:lnTo>
                    <a:pt x="4124071" y="1847215"/>
                  </a:lnTo>
                  <a:lnTo>
                    <a:pt x="4130865" y="1833765"/>
                  </a:lnTo>
                  <a:lnTo>
                    <a:pt x="4401451" y="2873730"/>
                  </a:lnTo>
                  <a:lnTo>
                    <a:pt x="4364609" y="2883281"/>
                  </a:lnTo>
                  <a:lnTo>
                    <a:pt x="4448683" y="2979547"/>
                  </a:lnTo>
                  <a:lnTo>
                    <a:pt x="4467237" y="2892171"/>
                  </a:lnTo>
                  <a:lnTo>
                    <a:pt x="4475226" y="28545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24477" y="3710177"/>
              <a:ext cx="161925" cy="264160"/>
            </a:xfrm>
            <a:custGeom>
              <a:avLst/>
              <a:gdLst/>
              <a:ahLst/>
              <a:cxnLst/>
              <a:rect l="l" t="t" r="r" b="b"/>
              <a:pathLst>
                <a:path w="161925" h="264160">
                  <a:moveTo>
                    <a:pt x="0" y="131826"/>
                  </a:moveTo>
                  <a:lnTo>
                    <a:pt x="6351" y="80527"/>
                  </a:lnTo>
                  <a:lnTo>
                    <a:pt x="23669" y="38623"/>
                  </a:lnTo>
                  <a:lnTo>
                    <a:pt x="49345" y="10364"/>
                  </a:lnTo>
                  <a:lnTo>
                    <a:pt x="80772" y="0"/>
                  </a:lnTo>
                  <a:lnTo>
                    <a:pt x="112198" y="10364"/>
                  </a:lnTo>
                  <a:lnTo>
                    <a:pt x="137874" y="38623"/>
                  </a:lnTo>
                  <a:lnTo>
                    <a:pt x="155192" y="80527"/>
                  </a:lnTo>
                  <a:lnTo>
                    <a:pt x="161544" y="131826"/>
                  </a:lnTo>
                  <a:lnTo>
                    <a:pt x="155192" y="183124"/>
                  </a:lnTo>
                  <a:lnTo>
                    <a:pt x="137874" y="225028"/>
                  </a:lnTo>
                  <a:lnTo>
                    <a:pt x="112198" y="253287"/>
                  </a:lnTo>
                  <a:lnTo>
                    <a:pt x="80772" y="263652"/>
                  </a:lnTo>
                  <a:lnTo>
                    <a:pt x="49345" y="253287"/>
                  </a:lnTo>
                  <a:lnTo>
                    <a:pt x="23669" y="225028"/>
                  </a:lnTo>
                  <a:lnTo>
                    <a:pt x="6351" y="183124"/>
                  </a:lnTo>
                  <a:lnTo>
                    <a:pt x="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99662" y="1262760"/>
              <a:ext cx="5033645" cy="3227705"/>
            </a:xfrm>
            <a:custGeom>
              <a:avLst/>
              <a:gdLst/>
              <a:ahLst/>
              <a:cxnLst/>
              <a:rect l="l" t="t" r="r" b="b"/>
              <a:pathLst>
                <a:path w="5033645" h="3227704">
                  <a:moveTo>
                    <a:pt x="5033264" y="2596769"/>
                  </a:moveTo>
                  <a:lnTo>
                    <a:pt x="4997158" y="2608732"/>
                  </a:lnTo>
                  <a:lnTo>
                    <a:pt x="4133850" y="0"/>
                  </a:lnTo>
                  <a:lnTo>
                    <a:pt x="4102836" y="10261"/>
                  </a:lnTo>
                  <a:lnTo>
                    <a:pt x="4108196" y="1397"/>
                  </a:lnTo>
                  <a:lnTo>
                    <a:pt x="3981069" y="14224"/>
                  </a:lnTo>
                  <a:lnTo>
                    <a:pt x="4001401" y="46405"/>
                  </a:lnTo>
                  <a:lnTo>
                    <a:pt x="0" y="2579116"/>
                  </a:lnTo>
                  <a:lnTo>
                    <a:pt x="20320" y="2611374"/>
                  </a:lnTo>
                  <a:lnTo>
                    <a:pt x="4021798" y="78689"/>
                  </a:lnTo>
                  <a:lnTo>
                    <a:pt x="4042156" y="110871"/>
                  </a:lnTo>
                  <a:lnTo>
                    <a:pt x="4087203" y="36195"/>
                  </a:lnTo>
                  <a:lnTo>
                    <a:pt x="4099217" y="16281"/>
                  </a:lnTo>
                  <a:lnTo>
                    <a:pt x="4960975" y="2620721"/>
                  </a:lnTo>
                  <a:lnTo>
                    <a:pt x="4924806" y="2632710"/>
                  </a:lnTo>
                  <a:lnTo>
                    <a:pt x="4986210" y="2694394"/>
                  </a:lnTo>
                  <a:lnTo>
                    <a:pt x="4728680" y="3120072"/>
                  </a:lnTo>
                  <a:lnTo>
                    <a:pt x="4696079" y="3100324"/>
                  </a:lnTo>
                  <a:lnTo>
                    <a:pt x="4685792" y="3227705"/>
                  </a:lnTo>
                  <a:lnTo>
                    <a:pt x="4793869" y="3159506"/>
                  </a:lnTo>
                  <a:lnTo>
                    <a:pt x="4788192" y="3156077"/>
                  </a:lnTo>
                  <a:lnTo>
                    <a:pt x="4761293" y="3139795"/>
                  </a:lnTo>
                  <a:lnTo>
                    <a:pt x="5013896" y="2722194"/>
                  </a:lnTo>
                  <a:lnTo>
                    <a:pt x="5014976" y="2723261"/>
                  </a:lnTo>
                  <a:lnTo>
                    <a:pt x="5015509" y="2719527"/>
                  </a:lnTo>
                  <a:lnTo>
                    <a:pt x="5031232" y="2693543"/>
                  </a:lnTo>
                  <a:lnTo>
                    <a:pt x="5020234" y="2686850"/>
                  </a:lnTo>
                  <a:lnTo>
                    <a:pt x="5027180" y="2638806"/>
                  </a:lnTo>
                  <a:lnTo>
                    <a:pt x="5033264" y="25967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816722" y="6099938"/>
            <a:ext cx="28098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60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441950" y="6592187"/>
            <a:ext cx="1490345" cy="2032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Trebuchet MS"/>
                <a:cs typeface="Trebuchet MS"/>
              </a:rPr>
              <a:t>K. </a:t>
            </a:r>
            <a:r>
              <a:rPr sz="1200" spc="-5" dirty="0">
                <a:latin typeface="Trebuchet MS"/>
                <a:cs typeface="Trebuchet MS"/>
              </a:rPr>
              <a:t>Grauman, </a:t>
            </a:r>
            <a:r>
              <a:rPr sz="1200" dirty="0">
                <a:latin typeface="Trebuchet MS"/>
                <a:cs typeface="Trebuchet MS"/>
              </a:rPr>
              <a:t>B.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Leibe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8436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Local</a:t>
            </a:r>
            <a:r>
              <a:rPr spc="-270" dirty="0"/>
              <a:t> </a:t>
            </a:r>
            <a:r>
              <a:rPr spc="-204" dirty="0"/>
              <a:t>Descriptors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246870" cy="37534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 ideal </a:t>
            </a:r>
            <a:r>
              <a:rPr sz="2800" spc="-10" dirty="0">
                <a:latin typeface="Carlito"/>
                <a:cs typeface="Carlito"/>
              </a:rPr>
              <a:t>descriptor should</a:t>
            </a:r>
            <a:r>
              <a:rPr sz="2800" spc="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be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20" dirty="0">
                <a:latin typeface="Carlito"/>
                <a:cs typeface="Carlito"/>
              </a:rPr>
              <a:t>Robust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Distinctive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Compact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5" dirty="0">
                <a:latin typeface="Carlito"/>
                <a:cs typeface="Carlito"/>
              </a:rPr>
              <a:t>Efficient</a:t>
            </a:r>
            <a:endParaRPr sz="24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30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Most </a:t>
            </a:r>
            <a:r>
              <a:rPr sz="2800" spc="-15" dirty="0">
                <a:latin typeface="Carlito"/>
                <a:cs typeface="Carlito"/>
              </a:rPr>
              <a:t>available descriptors focus </a:t>
            </a:r>
            <a:r>
              <a:rPr sz="2800" spc="-5" dirty="0">
                <a:latin typeface="Carlito"/>
                <a:cs typeface="Carlito"/>
              </a:rPr>
              <a:t>on </a:t>
            </a:r>
            <a:r>
              <a:rPr sz="2800" spc="-15" dirty="0">
                <a:latin typeface="Carlito"/>
                <a:cs typeface="Carlito"/>
              </a:rPr>
              <a:t>edge/gradient</a:t>
            </a:r>
            <a:r>
              <a:rPr sz="2800" spc="17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information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Capture </a:t>
            </a:r>
            <a:r>
              <a:rPr sz="2400" spc="-15" dirty="0">
                <a:latin typeface="Carlito"/>
                <a:cs typeface="Carlito"/>
              </a:rPr>
              <a:t>texture </a:t>
            </a:r>
            <a:r>
              <a:rPr sz="2400" spc="-10" dirty="0">
                <a:latin typeface="Carlito"/>
                <a:cs typeface="Carlito"/>
              </a:rPr>
              <a:t>information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–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Color </a:t>
            </a:r>
            <a:r>
              <a:rPr sz="2400" spc="-15" dirty="0">
                <a:latin typeface="Carlito"/>
                <a:cs typeface="Carlito"/>
              </a:rPr>
              <a:t>rarely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used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9917" y="6426809"/>
            <a:ext cx="13112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K. </a:t>
            </a:r>
            <a:r>
              <a:rPr sz="1200" spc="-5" dirty="0">
                <a:latin typeface="Carlito"/>
                <a:cs typeface="Carlito"/>
              </a:rPr>
              <a:t>Grauman, B.</a:t>
            </a:r>
            <a:r>
              <a:rPr sz="1200" spc="-8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Leibe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365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Training: </a:t>
            </a:r>
            <a:r>
              <a:rPr sz="2800" spc="-10" dirty="0">
                <a:latin typeface="Carlito"/>
                <a:cs typeface="Carlito"/>
              </a:rPr>
              <a:t>Filling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tree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5144" y="1024127"/>
            <a:ext cx="7005955" cy="5838825"/>
            <a:chOff x="2295144" y="1024127"/>
            <a:chExt cx="7005955" cy="5838825"/>
          </a:xfrm>
        </p:grpSpPr>
        <p:sp>
          <p:nvSpPr>
            <p:cNvPr id="5" name="object 5"/>
            <p:cNvSpPr/>
            <p:nvPr/>
          </p:nvSpPr>
          <p:spPr>
            <a:xfrm>
              <a:off x="81625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01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2144" y="5082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9744" y="5158739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87155" y="4812792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7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5" y="4888992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8690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8428" y="46542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27" y="49590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3628" y="43494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2944" y="3939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0544" y="40157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8144" y="37109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95744" y="37871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52765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44028" y="37779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48828" y="40827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9228" y="34731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39890" y="22242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1"/>
                  </a:moveTo>
                  <a:lnTo>
                    <a:pt x="576071" y="1025651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9628" y="28635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34428" y="31683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7361" y="1306829"/>
              <a:ext cx="1828800" cy="2743200"/>
            </a:xfrm>
            <a:custGeom>
              <a:avLst/>
              <a:gdLst/>
              <a:ahLst/>
              <a:cxnLst/>
              <a:rect l="l" t="t" r="r" b="b"/>
              <a:pathLst>
                <a:path w="1828800" h="2743200">
                  <a:moveTo>
                    <a:pt x="0" y="914400"/>
                  </a:moveTo>
                  <a:lnTo>
                    <a:pt x="685800" y="0"/>
                  </a:lnTo>
                </a:path>
                <a:path w="1828800" h="2743200">
                  <a:moveTo>
                    <a:pt x="838200" y="1828800"/>
                  </a:moveTo>
                  <a:lnTo>
                    <a:pt x="838200" y="76200"/>
                  </a:lnTo>
                </a:path>
                <a:path w="1828800" h="2743200">
                  <a:moveTo>
                    <a:pt x="1828800" y="2743200"/>
                  </a:moveTo>
                  <a:lnTo>
                    <a:pt x="990600" y="762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58100" y="1028699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73496" y="3337560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21096" y="4251960"/>
              <a:ext cx="381000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93764" y="3948683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41364" y="4863083"/>
              <a:ext cx="380999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66944" y="2263139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1952" y="2327147"/>
              <a:ext cx="102107" cy="102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3015" y="2284475"/>
              <a:ext cx="102107" cy="102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31536" y="2534411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3895" y="2795016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1495" y="3709416"/>
              <a:ext cx="381000" cy="286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63895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73295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08903" y="2325624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39967" y="2282952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8488" y="2532888"/>
              <a:ext cx="376427" cy="3962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34483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15433" y="3109722"/>
              <a:ext cx="315595" cy="329565"/>
            </a:xfrm>
            <a:custGeom>
              <a:avLst/>
              <a:gdLst/>
              <a:ahLst/>
              <a:cxnLst/>
              <a:rect l="l" t="t" r="r" b="b"/>
              <a:pathLst>
                <a:path w="315595" h="329564">
                  <a:moveTo>
                    <a:pt x="0" y="164591"/>
                  </a:moveTo>
                  <a:lnTo>
                    <a:pt x="5633" y="120826"/>
                  </a:lnTo>
                  <a:lnTo>
                    <a:pt x="21533" y="81505"/>
                  </a:lnTo>
                  <a:lnTo>
                    <a:pt x="46196" y="48196"/>
                  </a:lnTo>
                  <a:lnTo>
                    <a:pt x="78119" y="22464"/>
                  </a:lnTo>
                  <a:lnTo>
                    <a:pt x="115799" y="5877"/>
                  </a:lnTo>
                  <a:lnTo>
                    <a:pt x="157733" y="0"/>
                  </a:lnTo>
                  <a:lnTo>
                    <a:pt x="199668" y="5877"/>
                  </a:lnTo>
                  <a:lnTo>
                    <a:pt x="237348" y="22464"/>
                  </a:lnTo>
                  <a:lnTo>
                    <a:pt x="269271" y="48196"/>
                  </a:lnTo>
                  <a:lnTo>
                    <a:pt x="293934" y="81505"/>
                  </a:lnTo>
                  <a:lnTo>
                    <a:pt x="309834" y="120826"/>
                  </a:lnTo>
                  <a:lnTo>
                    <a:pt x="315467" y="164591"/>
                  </a:lnTo>
                  <a:lnTo>
                    <a:pt x="309834" y="208357"/>
                  </a:lnTo>
                  <a:lnTo>
                    <a:pt x="293934" y="247678"/>
                  </a:lnTo>
                  <a:lnTo>
                    <a:pt x="269271" y="280987"/>
                  </a:lnTo>
                  <a:lnTo>
                    <a:pt x="237348" y="306719"/>
                  </a:lnTo>
                  <a:lnTo>
                    <a:pt x="199668" y="323306"/>
                  </a:lnTo>
                  <a:lnTo>
                    <a:pt x="157733" y="329183"/>
                  </a:lnTo>
                  <a:lnTo>
                    <a:pt x="115799" y="323306"/>
                  </a:lnTo>
                  <a:lnTo>
                    <a:pt x="78119" y="306719"/>
                  </a:lnTo>
                  <a:lnTo>
                    <a:pt x="46196" y="280987"/>
                  </a:lnTo>
                  <a:lnTo>
                    <a:pt x="21533" y="247678"/>
                  </a:lnTo>
                  <a:lnTo>
                    <a:pt x="563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0864" y="4521707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6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22264" y="6121907"/>
              <a:ext cx="381000" cy="2849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04915" y="4242816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5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76315" y="5843016"/>
              <a:ext cx="381000" cy="2865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14316" y="4319016"/>
              <a:ext cx="1143000" cy="838200"/>
            </a:xfrm>
            <a:custGeom>
              <a:avLst/>
              <a:gdLst/>
              <a:ahLst/>
              <a:cxnLst/>
              <a:rect l="l" t="t" r="r" b="b"/>
              <a:pathLst>
                <a:path w="1143000" h="838200">
                  <a:moveTo>
                    <a:pt x="1143000" y="0"/>
                  </a:moveTo>
                  <a:lnTo>
                    <a:pt x="0" y="8381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5716" y="5004816"/>
              <a:ext cx="381000" cy="28651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71516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80916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16523" y="2325624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847588" y="2282952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36108" y="2532888"/>
              <a:ext cx="376427" cy="3962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42104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23054" y="3109722"/>
              <a:ext cx="317500" cy="329565"/>
            </a:xfrm>
            <a:custGeom>
              <a:avLst/>
              <a:gdLst/>
              <a:ahLst/>
              <a:cxnLst/>
              <a:rect l="l" t="t" r="r" b="b"/>
              <a:pathLst>
                <a:path w="317500" h="329564">
                  <a:moveTo>
                    <a:pt x="0" y="164591"/>
                  </a:moveTo>
                  <a:lnTo>
                    <a:pt x="5663" y="120826"/>
                  </a:lnTo>
                  <a:lnTo>
                    <a:pt x="21646" y="81505"/>
                  </a:lnTo>
                  <a:lnTo>
                    <a:pt x="46434" y="48196"/>
                  </a:lnTo>
                  <a:lnTo>
                    <a:pt x="78514" y="22464"/>
                  </a:lnTo>
                  <a:lnTo>
                    <a:pt x="116372" y="5877"/>
                  </a:lnTo>
                  <a:lnTo>
                    <a:pt x="158496" y="0"/>
                  </a:lnTo>
                  <a:lnTo>
                    <a:pt x="200619" y="5877"/>
                  </a:lnTo>
                  <a:lnTo>
                    <a:pt x="238477" y="22464"/>
                  </a:lnTo>
                  <a:lnTo>
                    <a:pt x="270557" y="48196"/>
                  </a:lnTo>
                  <a:lnTo>
                    <a:pt x="295345" y="81505"/>
                  </a:lnTo>
                  <a:lnTo>
                    <a:pt x="311328" y="120826"/>
                  </a:lnTo>
                  <a:lnTo>
                    <a:pt x="316992" y="164591"/>
                  </a:lnTo>
                  <a:lnTo>
                    <a:pt x="311328" y="208357"/>
                  </a:lnTo>
                  <a:lnTo>
                    <a:pt x="295345" y="247678"/>
                  </a:lnTo>
                  <a:lnTo>
                    <a:pt x="270557" y="280987"/>
                  </a:lnTo>
                  <a:lnTo>
                    <a:pt x="238477" y="306719"/>
                  </a:lnTo>
                  <a:lnTo>
                    <a:pt x="200619" y="323306"/>
                  </a:lnTo>
                  <a:lnTo>
                    <a:pt x="158496" y="329183"/>
                  </a:lnTo>
                  <a:lnTo>
                    <a:pt x="116372" y="323306"/>
                  </a:lnTo>
                  <a:lnTo>
                    <a:pt x="78514" y="306719"/>
                  </a:lnTo>
                  <a:lnTo>
                    <a:pt x="46434" y="280987"/>
                  </a:lnTo>
                  <a:lnTo>
                    <a:pt x="21646" y="247678"/>
                  </a:lnTo>
                  <a:lnTo>
                    <a:pt x="566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90316" y="3633216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95877" y="3710177"/>
              <a:ext cx="390525" cy="525780"/>
            </a:xfrm>
            <a:custGeom>
              <a:avLst/>
              <a:gdLst/>
              <a:ahLst/>
              <a:cxnLst/>
              <a:rect l="l" t="t" r="r" b="b"/>
              <a:pathLst>
                <a:path w="390525" h="525779">
                  <a:moveTo>
                    <a:pt x="0" y="190500"/>
                  </a:moveTo>
                  <a:lnTo>
                    <a:pt x="5994" y="146012"/>
                  </a:lnTo>
                  <a:lnTo>
                    <a:pt x="22336" y="109680"/>
                  </a:lnTo>
                  <a:lnTo>
                    <a:pt x="46559" y="85183"/>
                  </a:lnTo>
                  <a:lnTo>
                    <a:pt x="76200" y="76200"/>
                  </a:lnTo>
                  <a:lnTo>
                    <a:pt x="105840" y="85183"/>
                  </a:lnTo>
                  <a:lnTo>
                    <a:pt x="130063" y="109680"/>
                  </a:lnTo>
                  <a:lnTo>
                    <a:pt x="146405" y="146012"/>
                  </a:lnTo>
                  <a:lnTo>
                    <a:pt x="152400" y="190500"/>
                  </a:lnTo>
                  <a:lnTo>
                    <a:pt x="146405" y="234987"/>
                  </a:lnTo>
                  <a:lnTo>
                    <a:pt x="130063" y="271319"/>
                  </a:lnTo>
                  <a:lnTo>
                    <a:pt x="105840" y="295816"/>
                  </a:lnTo>
                  <a:lnTo>
                    <a:pt x="76200" y="304800"/>
                  </a:lnTo>
                  <a:lnTo>
                    <a:pt x="46559" y="295816"/>
                  </a:lnTo>
                  <a:lnTo>
                    <a:pt x="22336" y="271319"/>
                  </a:lnTo>
                  <a:lnTo>
                    <a:pt x="5994" y="234987"/>
                  </a:lnTo>
                  <a:lnTo>
                    <a:pt x="0" y="190500"/>
                  </a:lnTo>
                  <a:close/>
                </a:path>
                <a:path w="390525" h="525779">
                  <a:moveTo>
                    <a:pt x="187451" y="411480"/>
                  </a:moveTo>
                  <a:lnTo>
                    <a:pt x="193446" y="366992"/>
                  </a:lnTo>
                  <a:lnTo>
                    <a:pt x="209788" y="330660"/>
                  </a:lnTo>
                  <a:lnTo>
                    <a:pt x="234011" y="306163"/>
                  </a:lnTo>
                  <a:lnTo>
                    <a:pt x="263651" y="297180"/>
                  </a:lnTo>
                  <a:lnTo>
                    <a:pt x="293292" y="306163"/>
                  </a:lnTo>
                  <a:lnTo>
                    <a:pt x="317515" y="330660"/>
                  </a:lnTo>
                  <a:lnTo>
                    <a:pt x="333857" y="366992"/>
                  </a:lnTo>
                  <a:lnTo>
                    <a:pt x="339851" y="411480"/>
                  </a:lnTo>
                  <a:lnTo>
                    <a:pt x="333857" y="455967"/>
                  </a:lnTo>
                  <a:lnTo>
                    <a:pt x="317515" y="492299"/>
                  </a:lnTo>
                  <a:lnTo>
                    <a:pt x="293292" y="516796"/>
                  </a:lnTo>
                  <a:lnTo>
                    <a:pt x="263651" y="525780"/>
                  </a:lnTo>
                  <a:lnTo>
                    <a:pt x="234011" y="516796"/>
                  </a:lnTo>
                  <a:lnTo>
                    <a:pt x="209788" y="492299"/>
                  </a:lnTo>
                  <a:lnTo>
                    <a:pt x="193446" y="455967"/>
                  </a:lnTo>
                  <a:lnTo>
                    <a:pt x="187451" y="411480"/>
                  </a:lnTo>
                  <a:close/>
                </a:path>
                <a:path w="390525" h="525779">
                  <a:moveTo>
                    <a:pt x="228600" y="131826"/>
                  </a:moveTo>
                  <a:lnTo>
                    <a:pt x="234951" y="80527"/>
                  </a:lnTo>
                  <a:lnTo>
                    <a:pt x="252269" y="38623"/>
                  </a:lnTo>
                  <a:lnTo>
                    <a:pt x="277945" y="10364"/>
                  </a:lnTo>
                  <a:lnTo>
                    <a:pt x="309372" y="0"/>
                  </a:lnTo>
                  <a:lnTo>
                    <a:pt x="340798" y="10364"/>
                  </a:lnTo>
                  <a:lnTo>
                    <a:pt x="366474" y="38623"/>
                  </a:lnTo>
                  <a:lnTo>
                    <a:pt x="383792" y="80527"/>
                  </a:lnTo>
                  <a:lnTo>
                    <a:pt x="390144" y="131826"/>
                  </a:lnTo>
                  <a:lnTo>
                    <a:pt x="383792" y="183124"/>
                  </a:lnTo>
                  <a:lnTo>
                    <a:pt x="366474" y="225028"/>
                  </a:lnTo>
                  <a:lnTo>
                    <a:pt x="340798" y="253287"/>
                  </a:lnTo>
                  <a:lnTo>
                    <a:pt x="309372" y="263652"/>
                  </a:lnTo>
                  <a:lnTo>
                    <a:pt x="277945" y="253287"/>
                  </a:lnTo>
                  <a:lnTo>
                    <a:pt x="252269" y="225028"/>
                  </a:lnTo>
                  <a:lnTo>
                    <a:pt x="234951" y="183124"/>
                  </a:lnTo>
                  <a:lnTo>
                    <a:pt x="22860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85744" y="3633216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91305" y="3710177"/>
              <a:ext cx="388620" cy="525780"/>
            </a:xfrm>
            <a:custGeom>
              <a:avLst/>
              <a:gdLst/>
              <a:ahLst/>
              <a:cxnLst/>
              <a:rect l="l" t="t" r="r" b="b"/>
              <a:pathLst>
                <a:path w="388620" h="525779">
                  <a:moveTo>
                    <a:pt x="0" y="190500"/>
                  </a:moveTo>
                  <a:lnTo>
                    <a:pt x="5994" y="146012"/>
                  </a:lnTo>
                  <a:lnTo>
                    <a:pt x="22336" y="109680"/>
                  </a:lnTo>
                  <a:lnTo>
                    <a:pt x="46559" y="85183"/>
                  </a:lnTo>
                  <a:lnTo>
                    <a:pt x="76200" y="76200"/>
                  </a:lnTo>
                  <a:lnTo>
                    <a:pt x="105840" y="85183"/>
                  </a:lnTo>
                  <a:lnTo>
                    <a:pt x="130063" y="109680"/>
                  </a:lnTo>
                  <a:lnTo>
                    <a:pt x="146405" y="146012"/>
                  </a:lnTo>
                  <a:lnTo>
                    <a:pt x="152400" y="190500"/>
                  </a:lnTo>
                  <a:lnTo>
                    <a:pt x="146405" y="234987"/>
                  </a:lnTo>
                  <a:lnTo>
                    <a:pt x="130063" y="271319"/>
                  </a:lnTo>
                  <a:lnTo>
                    <a:pt x="105840" y="295816"/>
                  </a:lnTo>
                  <a:lnTo>
                    <a:pt x="76200" y="304800"/>
                  </a:lnTo>
                  <a:lnTo>
                    <a:pt x="46559" y="295816"/>
                  </a:lnTo>
                  <a:lnTo>
                    <a:pt x="22336" y="271319"/>
                  </a:lnTo>
                  <a:lnTo>
                    <a:pt x="5994" y="234987"/>
                  </a:lnTo>
                  <a:lnTo>
                    <a:pt x="0" y="190500"/>
                  </a:lnTo>
                  <a:close/>
                </a:path>
                <a:path w="388620" h="525779">
                  <a:moveTo>
                    <a:pt x="187452" y="411480"/>
                  </a:moveTo>
                  <a:lnTo>
                    <a:pt x="193446" y="366992"/>
                  </a:lnTo>
                  <a:lnTo>
                    <a:pt x="209788" y="330660"/>
                  </a:lnTo>
                  <a:lnTo>
                    <a:pt x="234011" y="306163"/>
                  </a:lnTo>
                  <a:lnTo>
                    <a:pt x="263652" y="297180"/>
                  </a:lnTo>
                  <a:lnTo>
                    <a:pt x="293292" y="306163"/>
                  </a:lnTo>
                  <a:lnTo>
                    <a:pt x="317515" y="330660"/>
                  </a:lnTo>
                  <a:lnTo>
                    <a:pt x="333857" y="366992"/>
                  </a:lnTo>
                  <a:lnTo>
                    <a:pt x="339852" y="411480"/>
                  </a:lnTo>
                  <a:lnTo>
                    <a:pt x="333857" y="455967"/>
                  </a:lnTo>
                  <a:lnTo>
                    <a:pt x="317515" y="492299"/>
                  </a:lnTo>
                  <a:lnTo>
                    <a:pt x="293292" y="516796"/>
                  </a:lnTo>
                  <a:lnTo>
                    <a:pt x="263652" y="525780"/>
                  </a:lnTo>
                  <a:lnTo>
                    <a:pt x="234011" y="516796"/>
                  </a:lnTo>
                  <a:lnTo>
                    <a:pt x="209788" y="492299"/>
                  </a:lnTo>
                  <a:lnTo>
                    <a:pt x="193446" y="455967"/>
                  </a:lnTo>
                  <a:lnTo>
                    <a:pt x="187452" y="411480"/>
                  </a:lnTo>
                  <a:close/>
                </a:path>
                <a:path w="388620" h="525779">
                  <a:moveTo>
                    <a:pt x="228600" y="131826"/>
                  </a:moveTo>
                  <a:lnTo>
                    <a:pt x="234886" y="80527"/>
                  </a:lnTo>
                  <a:lnTo>
                    <a:pt x="252031" y="38623"/>
                  </a:lnTo>
                  <a:lnTo>
                    <a:pt x="277463" y="10364"/>
                  </a:lnTo>
                  <a:lnTo>
                    <a:pt x="308610" y="0"/>
                  </a:lnTo>
                  <a:lnTo>
                    <a:pt x="339756" y="10364"/>
                  </a:lnTo>
                  <a:lnTo>
                    <a:pt x="365188" y="38623"/>
                  </a:lnTo>
                  <a:lnTo>
                    <a:pt x="382333" y="80527"/>
                  </a:lnTo>
                  <a:lnTo>
                    <a:pt x="388620" y="131826"/>
                  </a:lnTo>
                  <a:lnTo>
                    <a:pt x="382333" y="183124"/>
                  </a:lnTo>
                  <a:lnTo>
                    <a:pt x="365188" y="225028"/>
                  </a:lnTo>
                  <a:lnTo>
                    <a:pt x="339756" y="253287"/>
                  </a:lnTo>
                  <a:lnTo>
                    <a:pt x="308610" y="263652"/>
                  </a:lnTo>
                  <a:lnTo>
                    <a:pt x="277463" y="253287"/>
                  </a:lnTo>
                  <a:lnTo>
                    <a:pt x="252031" y="225028"/>
                  </a:lnTo>
                  <a:lnTo>
                    <a:pt x="234886" y="183124"/>
                  </a:lnTo>
                  <a:lnTo>
                    <a:pt x="22860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288791" y="3881627"/>
              <a:ext cx="1963420" cy="1399540"/>
            </a:xfrm>
            <a:custGeom>
              <a:avLst/>
              <a:gdLst/>
              <a:ahLst/>
              <a:cxnLst/>
              <a:rect l="l" t="t" r="r" b="b"/>
              <a:pathLst>
                <a:path w="1963420" h="1399539">
                  <a:moveTo>
                    <a:pt x="1962912" y="0"/>
                  </a:moveTo>
                  <a:lnTo>
                    <a:pt x="0" y="1399032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36391" y="5128260"/>
              <a:ext cx="381000" cy="2849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83202" y="6300216"/>
              <a:ext cx="779780" cy="558165"/>
            </a:xfrm>
            <a:custGeom>
              <a:avLst/>
              <a:gdLst/>
              <a:ahLst/>
              <a:cxnLst/>
              <a:rect l="l" t="t" r="r" b="b"/>
              <a:pathLst>
                <a:path w="779779" h="558165">
                  <a:moveTo>
                    <a:pt x="779269" y="0"/>
                  </a:moveTo>
                  <a:lnTo>
                    <a:pt x="0" y="55778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14344" y="3023616"/>
              <a:ext cx="3505200" cy="2514600"/>
            </a:xfrm>
            <a:custGeom>
              <a:avLst/>
              <a:gdLst/>
              <a:ahLst/>
              <a:cxnLst/>
              <a:rect l="l" t="t" r="r" b="b"/>
              <a:pathLst>
                <a:path w="3505200" h="2514600">
                  <a:moveTo>
                    <a:pt x="3505200" y="0"/>
                  </a:moveTo>
                  <a:lnTo>
                    <a:pt x="0" y="25146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361944" y="5385816"/>
              <a:ext cx="381000" cy="2865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66944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76344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295144" y="4319016"/>
              <a:ext cx="914400" cy="6858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11952" y="2325624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43015" y="2282952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31536" y="2532888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37532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18554" y="1342389"/>
              <a:ext cx="1083945" cy="1438275"/>
            </a:xfrm>
            <a:custGeom>
              <a:avLst/>
              <a:gdLst/>
              <a:ahLst/>
              <a:cxnLst/>
              <a:rect l="l" t="t" r="r" b="b"/>
              <a:pathLst>
                <a:path w="1083945" h="1438275">
                  <a:moveTo>
                    <a:pt x="1083437" y="23368"/>
                  </a:moveTo>
                  <a:lnTo>
                    <a:pt x="1053211" y="0"/>
                  </a:lnTo>
                  <a:lnTo>
                    <a:pt x="454215" y="773785"/>
                  </a:lnTo>
                  <a:lnTo>
                    <a:pt x="424053" y="750443"/>
                  </a:lnTo>
                  <a:lnTo>
                    <a:pt x="407238" y="835520"/>
                  </a:lnTo>
                  <a:lnTo>
                    <a:pt x="375666" y="815213"/>
                  </a:lnTo>
                  <a:lnTo>
                    <a:pt x="45554" y="1331569"/>
                  </a:lnTo>
                  <a:lnTo>
                    <a:pt x="13462" y="1311021"/>
                  </a:lnTo>
                  <a:lnTo>
                    <a:pt x="0" y="1438148"/>
                  </a:lnTo>
                  <a:lnTo>
                    <a:pt x="109728" y="1372616"/>
                  </a:lnTo>
                  <a:lnTo>
                    <a:pt x="102768" y="1368171"/>
                  </a:lnTo>
                  <a:lnTo>
                    <a:pt x="77597" y="1352067"/>
                  </a:lnTo>
                  <a:lnTo>
                    <a:pt x="406971" y="836879"/>
                  </a:lnTo>
                  <a:lnTo>
                    <a:pt x="399288" y="875792"/>
                  </a:lnTo>
                  <a:lnTo>
                    <a:pt x="514477" y="820420"/>
                  </a:lnTo>
                  <a:lnTo>
                    <a:pt x="503809" y="812165"/>
                  </a:lnTo>
                  <a:lnTo>
                    <a:pt x="484352" y="797115"/>
                  </a:lnTo>
                  <a:lnTo>
                    <a:pt x="1083437" y="233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18482" y="3109722"/>
              <a:ext cx="317500" cy="329565"/>
            </a:xfrm>
            <a:custGeom>
              <a:avLst/>
              <a:gdLst/>
              <a:ahLst/>
              <a:cxnLst/>
              <a:rect l="l" t="t" r="r" b="b"/>
              <a:pathLst>
                <a:path w="317500" h="329564">
                  <a:moveTo>
                    <a:pt x="0" y="164591"/>
                  </a:moveTo>
                  <a:lnTo>
                    <a:pt x="5663" y="120826"/>
                  </a:lnTo>
                  <a:lnTo>
                    <a:pt x="21646" y="81505"/>
                  </a:lnTo>
                  <a:lnTo>
                    <a:pt x="46434" y="48196"/>
                  </a:lnTo>
                  <a:lnTo>
                    <a:pt x="78514" y="22464"/>
                  </a:lnTo>
                  <a:lnTo>
                    <a:pt x="116372" y="5877"/>
                  </a:lnTo>
                  <a:lnTo>
                    <a:pt x="158495" y="0"/>
                  </a:lnTo>
                  <a:lnTo>
                    <a:pt x="200619" y="5877"/>
                  </a:lnTo>
                  <a:lnTo>
                    <a:pt x="238477" y="22464"/>
                  </a:lnTo>
                  <a:lnTo>
                    <a:pt x="270557" y="48196"/>
                  </a:lnTo>
                  <a:lnTo>
                    <a:pt x="295345" y="81505"/>
                  </a:lnTo>
                  <a:lnTo>
                    <a:pt x="311328" y="120826"/>
                  </a:lnTo>
                  <a:lnTo>
                    <a:pt x="316991" y="164591"/>
                  </a:lnTo>
                  <a:lnTo>
                    <a:pt x="311328" y="208357"/>
                  </a:lnTo>
                  <a:lnTo>
                    <a:pt x="295345" y="247678"/>
                  </a:lnTo>
                  <a:lnTo>
                    <a:pt x="270557" y="280987"/>
                  </a:lnTo>
                  <a:lnTo>
                    <a:pt x="238477" y="306719"/>
                  </a:lnTo>
                  <a:lnTo>
                    <a:pt x="200619" y="323306"/>
                  </a:lnTo>
                  <a:lnTo>
                    <a:pt x="158495" y="329183"/>
                  </a:lnTo>
                  <a:lnTo>
                    <a:pt x="116372" y="323306"/>
                  </a:lnTo>
                  <a:lnTo>
                    <a:pt x="78514" y="306719"/>
                  </a:lnTo>
                  <a:lnTo>
                    <a:pt x="46434" y="280987"/>
                  </a:lnTo>
                  <a:lnTo>
                    <a:pt x="21646" y="247678"/>
                  </a:lnTo>
                  <a:lnTo>
                    <a:pt x="566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62377" y="1347977"/>
              <a:ext cx="5024755" cy="3336925"/>
            </a:xfrm>
            <a:custGeom>
              <a:avLst/>
              <a:gdLst/>
              <a:ahLst/>
              <a:cxnLst/>
              <a:rect l="l" t="t" r="r" b="b"/>
              <a:pathLst>
                <a:path w="5024755" h="3336925">
                  <a:moveTo>
                    <a:pt x="4918668" y="47244"/>
                  </a:moveTo>
                  <a:lnTo>
                    <a:pt x="0" y="3304921"/>
                  </a:lnTo>
                  <a:lnTo>
                    <a:pt x="21081" y="3336671"/>
                  </a:lnTo>
                  <a:lnTo>
                    <a:pt x="4939720" y="79014"/>
                  </a:lnTo>
                  <a:lnTo>
                    <a:pt x="4918668" y="47244"/>
                  </a:lnTo>
                  <a:close/>
                </a:path>
                <a:path w="5024755" h="3336925">
                  <a:moveTo>
                    <a:pt x="5003371" y="36702"/>
                  </a:moveTo>
                  <a:lnTo>
                    <a:pt x="4934584" y="36702"/>
                  </a:lnTo>
                  <a:lnTo>
                    <a:pt x="4955667" y="68452"/>
                  </a:lnTo>
                  <a:lnTo>
                    <a:pt x="4939720" y="79014"/>
                  </a:lnTo>
                  <a:lnTo>
                    <a:pt x="4960747" y="110744"/>
                  </a:lnTo>
                  <a:lnTo>
                    <a:pt x="5003371" y="36702"/>
                  </a:lnTo>
                  <a:close/>
                </a:path>
                <a:path w="5024755" h="3336925">
                  <a:moveTo>
                    <a:pt x="4934584" y="36702"/>
                  </a:moveTo>
                  <a:lnTo>
                    <a:pt x="4918668" y="47244"/>
                  </a:lnTo>
                  <a:lnTo>
                    <a:pt x="4939720" y="79014"/>
                  </a:lnTo>
                  <a:lnTo>
                    <a:pt x="4955667" y="68452"/>
                  </a:lnTo>
                  <a:lnTo>
                    <a:pt x="4934584" y="36702"/>
                  </a:lnTo>
                  <a:close/>
                </a:path>
                <a:path w="5024755" h="3336925">
                  <a:moveTo>
                    <a:pt x="5024501" y="0"/>
                  </a:moveTo>
                  <a:lnTo>
                    <a:pt x="4897628" y="15494"/>
                  </a:lnTo>
                  <a:lnTo>
                    <a:pt x="4918668" y="47244"/>
                  </a:lnTo>
                  <a:lnTo>
                    <a:pt x="4934584" y="36702"/>
                  </a:lnTo>
                  <a:lnTo>
                    <a:pt x="5003371" y="36702"/>
                  </a:lnTo>
                  <a:lnTo>
                    <a:pt x="50245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725674" y="4520945"/>
              <a:ext cx="152400" cy="228600"/>
            </a:xfrm>
            <a:custGeom>
              <a:avLst/>
              <a:gdLst/>
              <a:ahLst/>
              <a:cxnLst/>
              <a:rect l="l" t="t" r="r" b="b"/>
              <a:pathLst>
                <a:path w="152400" h="228600">
                  <a:moveTo>
                    <a:pt x="0" y="114299"/>
                  </a:moveTo>
                  <a:lnTo>
                    <a:pt x="5994" y="69812"/>
                  </a:lnTo>
                  <a:lnTo>
                    <a:pt x="22336" y="33480"/>
                  </a:lnTo>
                  <a:lnTo>
                    <a:pt x="46559" y="8983"/>
                  </a:lnTo>
                  <a:lnTo>
                    <a:pt x="76200" y="0"/>
                  </a:lnTo>
                  <a:lnTo>
                    <a:pt x="105840" y="8983"/>
                  </a:lnTo>
                  <a:lnTo>
                    <a:pt x="130063" y="33480"/>
                  </a:lnTo>
                  <a:lnTo>
                    <a:pt x="146405" y="69812"/>
                  </a:lnTo>
                  <a:lnTo>
                    <a:pt x="152400" y="114299"/>
                  </a:lnTo>
                  <a:lnTo>
                    <a:pt x="146405" y="158787"/>
                  </a:lnTo>
                  <a:lnTo>
                    <a:pt x="130063" y="195119"/>
                  </a:lnTo>
                  <a:lnTo>
                    <a:pt x="105840" y="219616"/>
                  </a:lnTo>
                  <a:lnTo>
                    <a:pt x="76200" y="228599"/>
                  </a:lnTo>
                  <a:lnTo>
                    <a:pt x="46559" y="219616"/>
                  </a:lnTo>
                  <a:lnTo>
                    <a:pt x="22336" y="195119"/>
                  </a:lnTo>
                  <a:lnTo>
                    <a:pt x="5994" y="158787"/>
                  </a:lnTo>
                  <a:lnTo>
                    <a:pt x="0" y="11429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304282" y="2783585"/>
              <a:ext cx="1425575" cy="1066800"/>
            </a:xfrm>
            <a:custGeom>
              <a:avLst/>
              <a:gdLst/>
              <a:ahLst/>
              <a:cxnLst/>
              <a:rect l="l" t="t" r="r" b="b"/>
              <a:pathLst>
                <a:path w="1425575" h="1066800">
                  <a:moveTo>
                    <a:pt x="57657" y="952753"/>
                  </a:moveTo>
                  <a:lnTo>
                    <a:pt x="0" y="1066800"/>
                  </a:lnTo>
                  <a:lnTo>
                    <a:pt x="125856" y="1044447"/>
                  </a:lnTo>
                  <a:lnTo>
                    <a:pt x="111593" y="1025270"/>
                  </a:lnTo>
                  <a:lnTo>
                    <a:pt x="87756" y="1025270"/>
                  </a:lnTo>
                  <a:lnTo>
                    <a:pt x="65023" y="994663"/>
                  </a:lnTo>
                  <a:lnTo>
                    <a:pt x="80353" y="983267"/>
                  </a:lnTo>
                  <a:lnTo>
                    <a:pt x="57657" y="952753"/>
                  </a:lnTo>
                  <a:close/>
                </a:path>
                <a:path w="1425575" h="1066800">
                  <a:moveTo>
                    <a:pt x="80353" y="983267"/>
                  </a:moveTo>
                  <a:lnTo>
                    <a:pt x="65023" y="994663"/>
                  </a:lnTo>
                  <a:lnTo>
                    <a:pt x="87756" y="1025270"/>
                  </a:lnTo>
                  <a:lnTo>
                    <a:pt x="103105" y="1013858"/>
                  </a:lnTo>
                  <a:lnTo>
                    <a:pt x="80353" y="983267"/>
                  </a:lnTo>
                  <a:close/>
                </a:path>
                <a:path w="1425575" h="1066800">
                  <a:moveTo>
                    <a:pt x="103105" y="1013858"/>
                  </a:moveTo>
                  <a:lnTo>
                    <a:pt x="87756" y="1025270"/>
                  </a:lnTo>
                  <a:lnTo>
                    <a:pt x="111593" y="1025270"/>
                  </a:lnTo>
                  <a:lnTo>
                    <a:pt x="103105" y="1013858"/>
                  </a:lnTo>
                  <a:close/>
                </a:path>
                <a:path w="1425575" h="1066800">
                  <a:moveTo>
                    <a:pt x="1402968" y="0"/>
                  </a:moveTo>
                  <a:lnTo>
                    <a:pt x="80353" y="983267"/>
                  </a:lnTo>
                  <a:lnTo>
                    <a:pt x="103105" y="1013858"/>
                  </a:lnTo>
                  <a:lnTo>
                    <a:pt x="1425574" y="30479"/>
                  </a:lnTo>
                  <a:lnTo>
                    <a:pt x="14029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541270" y="4636769"/>
              <a:ext cx="152400" cy="228600"/>
            </a:xfrm>
            <a:custGeom>
              <a:avLst/>
              <a:gdLst/>
              <a:ahLst/>
              <a:cxnLst/>
              <a:rect l="l" t="t" r="r" b="b"/>
              <a:pathLst>
                <a:path w="152400" h="228600">
                  <a:moveTo>
                    <a:pt x="0" y="114299"/>
                  </a:moveTo>
                  <a:lnTo>
                    <a:pt x="5994" y="69812"/>
                  </a:lnTo>
                  <a:lnTo>
                    <a:pt x="22336" y="33480"/>
                  </a:lnTo>
                  <a:lnTo>
                    <a:pt x="46559" y="8983"/>
                  </a:lnTo>
                  <a:lnTo>
                    <a:pt x="76200" y="0"/>
                  </a:lnTo>
                  <a:lnTo>
                    <a:pt x="105840" y="8983"/>
                  </a:lnTo>
                  <a:lnTo>
                    <a:pt x="130063" y="33480"/>
                  </a:lnTo>
                  <a:lnTo>
                    <a:pt x="146405" y="69812"/>
                  </a:lnTo>
                  <a:lnTo>
                    <a:pt x="152400" y="114299"/>
                  </a:lnTo>
                  <a:lnTo>
                    <a:pt x="146405" y="158787"/>
                  </a:lnTo>
                  <a:lnTo>
                    <a:pt x="130063" y="195119"/>
                  </a:lnTo>
                  <a:lnTo>
                    <a:pt x="105840" y="219616"/>
                  </a:lnTo>
                  <a:lnTo>
                    <a:pt x="76200" y="228599"/>
                  </a:lnTo>
                  <a:lnTo>
                    <a:pt x="46559" y="219616"/>
                  </a:lnTo>
                  <a:lnTo>
                    <a:pt x="22336" y="195119"/>
                  </a:lnTo>
                  <a:lnTo>
                    <a:pt x="5994" y="158787"/>
                  </a:lnTo>
                  <a:lnTo>
                    <a:pt x="0" y="11429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62987" y="1357121"/>
              <a:ext cx="5251450" cy="3416300"/>
            </a:xfrm>
            <a:custGeom>
              <a:avLst/>
              <a:gdLst/>
              <a:ahLst/>
              <a:cxnLst/>
              <a:rect l="l" t="t" r="r" b="b"/>
              <a:pathLst>
                <a:path w="5251450" h="3416300">
                  <a:moveTo>
                    <a:pt x="5251323" y="10668"/>
                  </a:moveTo>
                  <a:lnTo>
                    <a:pt x="5230876" y="12941"/>
                  </a:lnTo>
                  <a:lnTo>
                    <a:pt x="5215255" y="0"/>
                  </a:lnTo>
                  <a:lnTo>
                    <a:pt x="5201869" y="16167"/>
                  </a:lnTo>
                  <a:lnTo>
                    <a:pt x="5124323" y="24765"/>
                  </a:lnTo>
                  <a:lnTo>
                    <a:pt x="5144986" y="56730"/>
                  </a:lnTo>
                  <a:lnTo>
                    <a:pt x="0" y="3384042"/>
                  </a:lnTo>
                  <a:lnTo>
                    <a:pt x="20574" y="3416046"/>
                  </a:lnTo>
                  <a:lnTo>
                    <a:pt x="5114137" y="122072"/>
                  </a:lnTo>
                  <a:lnTo>
                    <a:pt x="4552162" y="800519"/>
                  </a:lnTo>
                  <a:lnTo>
                    <a:pt x="4522851" y="776224"/>
                  </a:lnTo>
                  <a:lnTo>
                    <a:pt x="4505934" y="848931"/>
                  </a:lnTo>
                  <a:lnTo>
                    <a:pt x="4477893" y="848741"/>
                  </a:lnTo>
                  <a:lnTo>
                    <a:pt x="4475289" y="1604695"/>
                  </a:lnTo>
                  <a:lnTo>
                    <a:pt x="4437126" y="1604518"/>
                  </a:lnTo>
                  <a:lnTo>
                    <a:pt x="4493895" y="1719072"/>
                  </a:lnTo>
                  <a:lnTo>
                    <a:pt x="4541875" y="1623949"/>
                  </a:lnTo>
                  <a:lnTo>
                    <a:pt x="4551426" y="1605026"/>
                  </a:lnTo>
                  <a:lnTo>
                    <a:pt x="4513389" y="1604860"/>
                  </a:lnTo>
                  <a:lnTo>
                    <a:pt x="4515840" y="891006"/>
                  </a:lnTo>
                  <a:lnTo>
                    <a:pt x="4610862" y="849122"/>
                  </a:lnTo>
                  <a:lnTo>
                    <a:pt x="4599203" y="839470"/>
                  </a:lnTo>
                  <a:lnTo>
                    <a:pt x="4581487" y="824801"/>
                  </a:lnTo>
                  <a:lnTo>
                    <a:pt x="5176952" y="106159"/>
                  </a:lnTo>
                  <a:lnTo>
                    <a:pt x="5186426" y="120777"/>
                  </a:lnTo>
                  <a:lnTo>
                    <a:pt x="5230279" y="46355"/>
                  </a:lnTo>
                  <a:lnTo>
                    <a:pt x="5239563" y="30607"/>
                  </a:lnTo>
                  <a:lnTo>
                    <a:pt x="5244719" y="24384"/>
                  </a:lnTo>
                  <a:lnTo>
                    <a:pt x="5243715" y="23571"/>
                  </a:lnTo>
                  <a:lnTo>
                    <a:pt x="5251323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62606" y="4434077"/>
              <a:ext cx="160020" cy="264160"/>
            </a:xfrm>
            <a:custGeom>
              <a:avLst/>
              <a:gdLst/>
              <a:ahLst/>
              <a:cxnLst/>
              <a:rect l="l" t="t" r="r" b="b"/>
              <a:pathLst>
                <a:path w="160019" h="264160">
                  <a:moveTo>
                    <a:pt x="0" y="131826"/>
                  </a:moveTo>
                  <a:lnTo>
                    <a:pt x="6286" y="80527"/>
                  </a:lnTo>
                  <a:lnTo>
                    <a:pt x="23431" y="38623"/>
                  </a:lnTo>
                  <a:lnTo>
                    <a:pt x="48863" y="10364"/>
                  </a:lnTo>
                  <a:lnTo>
                    <a:pt x="80010" y="0"/>
                  </a:lnTo>
                  <a:lnTo>
                    <a:pt x="111156" y="10364"/>
                  </a:lnTo>
                  <a:lnTo>
                    <a:pt x="136588" y="38623"/>
                  </a:lnTo>
                  <a:lnTo>
                    <a:pt x="153733" y="80527"/>
                  </a:lnTo>
                  <a:lnTo>
                    <a:pt x="160019" y="131826"/>
                  </a:lnTo>
                  <a:lnTo>
                    <a:pt x="153733" y="183124"/>
                  </a:lnTo>
                  <a:lnTo>
                    <a:pt x="136588" y="225028"/>
                  </a:lnTo>
                  <a:lnTo>
                    <a:pt x="111156" y="253287"/>
                  </a:lnTo>
                  <a:lnTo>
                    <a:pt x="80010" y="263652"/>
                  </a:lnTo>
                  <a:lnTo>
                    <a:pt x="48863" y="253287"/>
                  </a:lnTo>
                  <a:lnTo>
                    <a:pt x="23431" y="225028"/>
                  </a:lnTo>
                  <a:lnTo>
                    <a:pt x="6286" y="183124"/>
                  </a:lnTo>
                  <a:lnTo>
                    <a:pt x="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98293" y="1262760"/>
              <a:ext cx="6330315" cy="5050790"/>
            </a:xfrm>
            <a:custGeom>
              <a:avLst/>
              <a:gdLst/>
              <a:ahLst/>
              <a:cxnLst/>
              <a:rect l="l" t="t" r="r" b="b"/>
              <a:pathLst>
                <a:path w="6330315" h="5050790">
                  <a:moveTo>
                    <a:pt x="6330061" y="2596769"/>
                  </a:moveTo>
                  <a:lnTo>
                    <a:pt x="6293955" y="2608732"/>
                  </a:lnTo>
                  <a:lnTo>
                    <a:pt x="5430647" y="0"/>
                  </a:lnTo>
                  <a:lnTo>
                    <a:pt x="5399443" y="10337"/>
                  </a:lnTo>
                  <a:lnTo>
                    <a:pt x="5404993" y="1397"/>
                  </a:lnTo>
                  <a:lnTo>
                    <a:pt x="5277739" y="12573"/>
                  </a:lnTo>
                  <a:lnTo>
                    <a:pt x="5297678" y="45059"/>
                  </a:lnTo>
                  <a:lnTo>
                    <a:pt x="0" y="3302889"/>
                  </a:lnTo>
                  <a:lnTo>
                    <a:pt x="20066" y="3335401"/>
                  </a:lnTo>
                  <a:lnTo>
                    <a:pt x="5317629" y="77558"/>
                  </a:lnTo>
                  <a:lnTo>
                    <a:pt x="5337556" y="109982"/>
                  </a:lnTo>
                  <a:lnTo>
                    <a:pt x="5384089" y="35052"/>
                  </a:lnTo>
                  <a:lnTo>
                    <a:pt x="5395912" y="16002"/>
                  </a:lnTo>
                  <a:lnTo>
                    <a:pt x="6257772" y="2620721"/>
                  </a:lnTo>
                  <a:lnTo>
                    <a:pt x="6221603" y="2632710"/>
                  </a:lnTo>
                  <a:lnTo>
                    <a:pt x="6283007" y="2694394"/>
                  </a:lnTo>
                  <a:lnTo>
                    <a:pt x="6025477" y="3120072"/>
                  </a:lnTo>
                  <a:lnTo>
                    <a:pt x="5992876" y="3100324"/>
                  </a:lnTo>
                  <a:lnTo>
                    <a:pt x="5983694" y="3213976"/>
                  </a:lnTo>
                  <a:lnTo>
                    <a:pt x="3588575" y="4967567"/>
                  </a:lnTo>
                  <a:lnTo>
                    <a:pt x="3566033" y="4936769"/>
                  </a:lnTo>
                  <a:lnTo>
                    <a:pt x="3507613" y="5050409"/>
                  </a:lnTo>
                  <a:lnTo>
                    <a:pt x="3633597" y="5028997"/>
                  </a:lnTo>
                  <a:lnTo>
                    <a:pt x="3619322" y="5009515"/>
                  </a:lnTo>
                  <a:lnTo>
                    <a:pt x="3611092" y="4998288"/>
                  </a:lnTo>
                  <a:lnTo>
                    <a:pt x="6033516" y="3224784"/>
                  </a:lnTo>
                  <a:lnTo>
                    <a:pt x="6018835" y="3204832"/>
                  </a:lnTo>
                  <a:lnTo>
                    <a:pt x="6090666" y="3159506"/>
                  </a:lnTo>
                  <a:lnTo>
                    <a:pt x="6084989" y="3156077"/>
                  </a:lnTo>
                  <a:lnTo>
                    <a:pt x="6058090" y="3139795"/>
                  </a:lnTo>
                  <a:lnTo>
                    <a:pt x="6310693" y="2722194"/>
                  </a:lnTo>
                  <a:lnTo>
                    <a:pt x="6311773" y="2723261"/>
                  </a:lnTo>
                  <a:lnTo>
                    <a:pt x="6312306" y="2719527"/>
                  </a:lnTo>
                  <a:lnTo>
                    <a:pt x="6328029" y="2693543"/>
                  </a:lnTo>
                  <a:lnTo>
                    <a:pt x="6317031" y="2686850"/>
                  </a:lnTo>
                  <a:lnTo>
                    <a:pt x="6323978" y="2638806"/>
                  </a:lnTo>
                  <a:lnTo>
                    <a:pt x="6330061" y="25967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816722" y="6099938"/>
            <a:ext cx="28098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1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61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5441950" y="6592187"/>
            <a:ext cx="1490345" cy="2032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Trebuchet MS"/>
                <a:cs typeface="Trebuchet MS"/>
              </a:rPr>
              <a:t>K. </a:t>
            </a:r>
            <a:r>
              <a:rPr sz="1200" spc="-5" dirty="0">
                <a:latin typeface="Trebuchet MS"/>
                <a:cs typeface="Trebuchet MS"/>
              </a:rPr>
              <a:t>Grauman, </a:t>
            </a:r>
            <a:r>
              <a:rPr sz="1200" dirty="0">
                <a:latin typeface="Trebuchet MS"/>
                <a:cs typeface="Trebuchet MS"/>
              </a:rPr>
              <a:t>B.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Leibe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806905"/>
            <a:ext cx="879030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</a:pPr>
            <a:r>
              <a:rPr sz="2800" dirty="0"/>
              <a:t>What </a:t>
            </a:r>
            <a:r>
              <a:rPr sz="2800" spc="-5" dirty="0"/>
              <a:t>is the </a:t>
            </a:r>
            <a:r>
              <a:rPr sz="2800" dirty="0"/>
              <a:t>computational advantage </a:t>
            </a:r>
            <a:r>
              <a:rPr sz="2800" spc="-5" dirty="0"/>
              <a:t>of the </a:t>
            </a:r>
            <a:r>
              <a:rPr sz="2800" dirty="0"/>
              <a:t>hierarchical  representation bag </a:t>
            </a:r>
            <a:r>
              <a:rPr sz="2800" spc="-5" dirty="0"/>
              <a:t>of </a:t>
            </a:r>
            <a:r>
              <a:rPr sz="2800" dirty="0"/>
              <a:t>words, vs. </a:t>
            </a:r>
            <a:r>
              <a:rPr sz="2800" spc="-5" dirty="0"/>
              <a:t>a </a:t>
            </a:r>
            <a:r>
              <a:rPr sz="2800" dirty="0"/>
              <a:t>flat</a:t>
            </a:r>
            <a:r>
              <a:rPr sz="2800" spc="25" dirty="0"/>
              <a:t> </a:t>
            </a:r>
            <a:r>
              <a:rPr sz="2800" dirty="0"/>
              <a:t>vocabulary?</a:t>
            </a:r>
            <a:endParaRPr sz="2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306069"/>
            <a:ext cx="327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/>
              <a:t>Vocabulary</a:t>
            </a:r>
            <a:r>
              <a:rPr sz="4000" spc="-310" dirty="0"/>
              <a:t> </a:t>
            </a:r>
            <a:r>
              <a:rPr sz="4000" spc="-330" dirty="0"/>
              <a:t>Tree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295144" y="1023937"/>
            <a:ext cx="8153400" cy="5838825"/>
            <a:chOff x="2295144" y="1023937"/>
            <a:chExt cx="8153400" cy="5838825"/>
          </a:xfrm>
        </p:grpSpPr>
        <p:sp>
          <p:nvSpPr>
            <p:cNvPr id="4" name="object 4"/>
            <p:cNvSpPr/>
            <p:nvPr/>
          </p:nvSpPr>
          <p:spPr>
            <a:xfrm>
              <a:off x="8162544" y="508254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10144" y="5158740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2144" y="508254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9744" y="5158740"/>
              <a:ext cx="381000" cy="286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87155" y="4812791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7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4755" y="4888991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8690" y="40149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2"/>
                  </a:moveTo>
                  <a:lnTo>
                    <a:pt x="576071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58428" y="465429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63227" y="495909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53628" y="434949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52944" y="39395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00544" y="40157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8144" y="3710939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304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5744" y="3787139"/>
              <a:ext cx="381000" cy="286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52765" y="3138677"/>
              <a:ext cx="577850" cy="1026160"/>
            </a:xfrm>
            <a:custGeom>
              <a:avLst/>
              <a:gdLst/>
              <a:ahLst/>
              <a:cxnLst/>
              <a:rect l="l" t="t" r="r" b="b"/>
              <a:pathLst>
                <a:path w="577850" h="1026160">
                  <a:moveTo>
                    <a:pt x="0" y="460248"/>
                  </a:moveTo>
                  <a:lnTo>
                    <a:pt x="306324" y="0"/>
                  </a:lnTo>
                </a:path>
                <a:path w="577850" h="1026160">
                  <a:moveTo>
                    <a:pt x="307848" y="21336"/>
                  </a:moveTo>
                  <a:lnTo>
                    <a:pt x="307848" y="783336"/>
                  </a:lnTo>
                </a:path>
                <a:path w="577850" h="1026160">
                  <a:moveTo>
                    <a:pt x="348995" y="35051"/>
                  </a:moveTo>
                  <a:lnTo>
                    <a:pt x="577595" y="1025652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4028" y="37779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8828" y="40827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39228" y="34731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9890" y="2224277"/>
              <a:ext cx="576580" cy="1026160"/>
            </a:xfrm>
            <a:custGeom>
              <a:avLst/>
              <a:gdLst/>
              <a:ahLst/>
              <a:cxnLst/>
              <a:rect l="l" t="t" r="r" b="b"/>
              <a:pathLst>
                <a:path w="576579" h="1026160">
                  <a:moveTo>
                    <a:pt x="0" y="457200"/>
                  </a:moveTo>
                  <a:lnTo>
                    <a:pt x="304800" y="0"/>
                  </a:lnTo>
                </a:path>
                <a:path w="576579" h="1026160">
                  <a:moveTo>
                    <a:pt x="306324" y="21336"/>
                  </a:moveTo>
                  <a:lnTo>
                    <a:pt x="306324" y="783336"/>
                  </a:lnTo>
                </a:path>
                <a:path w="576579" h="1026160">
                  <a:moveTo>
                    <a:pt x="347471" y="35051"/>
                  </a:moveTo>
                  <a:lnTo>
                    <a:pt x="576071" y="1025651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29628" y="28635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34428" y="3168395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87361" y="1306829"/>
              <a:ext cx="1828800" cy="2743200"/>
            </a:xfrm>
            <a:custGeom>
              <a:avLst/>
              <a:gdLst/>
              <a:ahLst/>
              <a:cxnLst/>
              <a:rect l="l" t="t" r="r" b="b"/>
              <a:pathLst>
                <a:path w="1828800" h="2743200">
                  <a:moveTo>
                    <a:pt x="0" y="914400"/>
                  </a:moveTo>
                  <a:lnTo>
                    <a:pt x="685800" y="0"/>
                  </a:lnTo>
                </a:path>
                <a:path w="1828800" h="2743200">
                  <a:moveTo>
                    <a:pt x="838200" y="1828800"/>
                  </a:moveTo>
                  <a:lnTo>
                    <a:pt x="838200" y="76200"/>
                  </a:lnTo>
                </a:path>
                <a:path w="1828800" h="2743200">
                  <a:moveTo>
                    <a:pt x="1828800" y="2743200"/>
                  </a:moveTo>
                  <a:lnTo>
                    <a:pt x="990600" y="76200"/>
                  </a:lnTo>
                </a:path>
              </a:pathLst>
            </a:custGeom>
            <a:ln w="381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58100" y="102870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284988" y="0"/>
                  </a:moveTo>
                  <a:lnTo>
                    <a:pt x="0" y="285750"/>
                  </a:lnTo>
                  <a:lnTo>
                    <a:pt x="284988" y="571500"/>
                  </a:lnTo>
                  <a:lnTo>
                    <a:pt x="569976" y="28575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8100" y="102870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0" y="285750"/>
                  </a:moveTo>
                  <a:lnTo>
                    <a:pt x="284988" y="0"/>
                  </a:lnTo>
                  <a:lnTo>
                    <a:pt x="569976" y="285750"/>
                  </a:lnTo>
                  <a:lnTo>
                    <a:pt x="284988" y="571500"/>
                  </a:lnTo>
                  <a:lnTo>
                    <a:pt x="0" y="28575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29400" y="2601467"/>
              <a:ext cx="243840" cy="245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9400" y="2601467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40" h="245744">
                  <a:moveTo>
                    <a:pt x="0" y="122682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20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40" y="122682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20" y="245364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8000" y="19918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6"/>
                  </a:lnTo>
                  <a:lnTo>
                    <a:pt x="0" y="289306"/>
                  </a:lnTo>
                  <a:lnTo>
                    <a:pt x="119125" y="408432"/>
                  </a:lnTo>
                  <a:lnTo>
                    <a:pt x="287781" y="408432"/>
                  </a:lnTo>
                  <a:lnTo>
                    <a:pt x="406907" y="289306"/>
                  </a:lnTo>
                  <a:lnTo>
                    <a:pt x="406907" y="119126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72400" y="28300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6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6"/>
                  </a:lnTo>
                  <a:lnTo>
                    <a:pt x="406907" y="289306"/>
                  </a:lnTo>
                  <a:lnTo>
                    <a:pt x="287781" y="408432"/>
                  </a:lnTo>
                  <a:lnTo>
                    <a:pt x="119125" y="408432"/>
                  </a:lnTo>
                  <a:lnTo>
                    <a:pt x="0" y="289306"/>
                  </a:lnTo>
                  <a:lnTo>
                    <a:pt x="0" y="119126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287781" y="0"/>
                  </a:moveTo>
                  <a:lnTo>
                    <a:pt x="119125" y="0"/>
                  </a:lnTo>
                  <a:lnTo>
                    <a:pt x="0" y="119125"/>
                  </a:lnTo>
                  <a:lnTo>
                    <a:pt x="0" y="289305"/>
                  </a:lnTo>
                  <a:lnTo>
                    <a:pt x="119125" y="408431"/>
                  </a:lnTo>
                  <a:lnTo>
                    <a:pt x="287781" y="408431"/>
                  </a:lnTo>
                  <a:lnTo>
                    <a:pt x="406907" y="289305"/>
                  </a:lnTo>
                  <a:lnTo>
                    <a:pt x="406907" y="119125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86800" y="3744467"/>
              <a:ext cx="407034" cy="408940"/>
            </a:xfrm>
            <a:custGeom>
              <a:avLst/>
              <a:gdLst/>
              <a:ahLst/>
              <a:cxnLst/>
              <a:rect l="l" t="t" r="r" b="b"/>
              <a:pathLst>
                <a:path w="407034" h="408939">
                  <a:moveTo>
                    <a:pt x="0" y="119125"/>
                  </a:moveTo>
                  <a:lnTo>
                    <a:pt x="119125" y="0"/>
                  </a:lnTo>
                  <a:lnTo>
                    <a:pt x="287781" y="0"/>
                  </a:lnTo>
                  <a:lnTo>
                    <a:pt x="406907" y="119125"/>
                  </a:lnTo>
                  <a:lnTo>
                    <a:pt x="406907" y="289305"/>
                  </a:lnTo>
                  <a:lnTo>
                    <a:pt x="287781" y="408431"/>
                  </a:lnTo>
                  <a:lnTo>
                    <a:pt x="119125" y="408431"/>
                  </a:lnTo>
                  <a:lnTo>
                    <a:pt x="0" y="289305"/>
                  </a:lnTo>
                  <a:lnTo>
                    <a:pt x="0" y="119125"/>
                  </a:lnTo>
                  <a:close/>
                </a:path>
              </a:pathLst>
            </a:custGeom>
            <a:ln w="914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3496" y="3337560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1096" y="4251960"/>
              <a:ext cx="381000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93764" y="3948683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41364" y="4863084"/>
              <a:ext cx="380999" cy="284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66944" y="2263139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11952" y="2327147"/>
              <a:ext cx="102107" cy="102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43015" y="2284475"/>
              <a:ext cx="102107" cy="102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1536" y="2534411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63895" y="2795016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1447800" y="0"/>
                  </a:moveTo>
                  <a:lnTo>
                    <a:pt x="0" y="10668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11495" y="3709416"/>
              <a:ext cx="381000" cy="286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63895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3295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8903" y="2325624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39967" y="2282952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28488" y="2532888"/>
              <a:ext cx="376427" cy="3962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34483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15433" y="3109722"/>
              <a:ext cx="315595" cy="329565"/>
            </a:xfrm>
            <a:custGeom>
              <a:avLst/>
              <a:gdLst/>
              <a:ahLst/>
              <a:cxnLst/>
              <a:rect l="l" t="t" r="r" b="b"/>
              <a:pathLst>
                <a:path w="315595" h="329564">
                  <a:moveTo>
                    <a:pt x="0" y="164591"/>
                  </a:moveTo>
                  <a:lnTo>
                    <a:pt x="5633" y="120826"/>
                  </a:lnTo>
                  <a:lnTo>
                    <a:pt x="21533" y="81505"/>
                  </a:lnTo>
                  <a:lnTo>
                    <a:pt x="46196" y="48196"/>
                  </a:lnTo>
                  <a:lnTo>
                    <a:pt x="78119" y="22464"/>
                  </a:lnTo>
                  <a:lnTo>
                    <a:pt x="115799" y="5877"/>
                  </a:lnTo>
                  <a:lnTo>
                    <a:pt x="157733" y="0"/>
                  </a:lnTo>
                  <a:lnTo>
                    <a:pt x="199668" y="5877"/>
                  </a:lnTo>
                  <a:lnTo>
                    <a:pt x="237348" y="22464"/>
                  </a:lnTo>
                  <a:lnTo>
                    <a:pt x="269271" y="48196"/>
                  </a:lnTo>
                  <a:lnTo>
                    <a:pt x="293934" y="81505"/>
                  </a:lnTo>
                  <a:lnTo>
                    <a:pt x="309834" y="120826"/>
                  </a:lnTo>
                  <a:lnTo>
                    <a:pt x="315467" y="164591"/>
                  </a:lnTo>
                  <a:lnTo>
                    <a:pt x="309834" y="208357"/>
                  </a:lnTo>
                  <a:lnTo>
                    <a:pt x="293934" y="247678"/>
                  </a:lnTo>
                  <a:lnTo>
                    <a:pt x="269271" y="280987"/>
                  </a:lnTo>
                  <a:lnTo>
                    <a:pt x="237348" y="306719"/>
                  </a:lnTo>
                  <a:lnTo>
                    <a:pt x="199668" y="323306"/>
                  </a:lnTo>
                  <a:lnTo>
                    <a:pt x="157733" y="329183"/>
                  </a:lnTo>
                  <a:lnTo>
                    <a:pt x="115799" y="323306"/>
                  </a:lnTo>
                  <a:lnTo>
                    <a:pt x="78119" y="306719"/>
                  </a:lnTo>
                  <a:lnTo>
                    <a:pt x="46196" y="280987"/>
                  </a:lnTo>
                  <a:lnTo>
                    <a:pt x="21533" y="247678"/>
                  </a:lnTo>
                  <a:lnTo>
                    <a:pt x="563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0864" y="4521708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6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22264" y="6121908"/>
              <a:ext cx="381000" cy="2849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04915" y="4242816"/>
              <a:ext cx="2438400" cy="1752600"/>
            </a:xfrm>
            <a:custGeom>
              <a:avLst/>
              <a:gdLst/>
              <a:ahLst/>
              <a:cxnLst/>
              <a:rect l="l" t="t" r="r" b="b"/>
              <a:pathLst>
                <a:path w="2438400" h="1752600">
                  <a:moveTo>
                    <a:pt x="2438400" y="0"/>
                  </a:moveTo>
                  <a:lnTo>
                    <a:pt x="0" y="17525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76315" y="5843015"/>
              <a:ext cx="381000" cy="2865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14316" y="4319015"/>
              <a:ext cx="1143000" cy="838200"/>
            </a:xfrm>
            <a:custGeom>
              <a:avLst/>
              <a:gdLst/>
              <a:ahLst/>
              <a:cxnLst/>
              <a:rect l="l" t="t" r="r" b="b"/>
              <a:pathLst>
                <a:path w="1143000" h="838200">
                  <a:moveTo>
                    <a:pt x="1143000" y="0"/>
                  </a:moveTo>
                  <a:lnTo>
                    <a:pt x="0" y="838199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85716" y="5004815"/>
              <a:ext cx="381000" cy="28651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71516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80916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16523" y="2325624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847588" y="2282952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36108" y="2532888"/>
              <a:ext cx="376427" cy="3962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42104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23054" y="3109722"/>
              <a:ext cx="317500" cy="329565"/>
            </a:xfrm>
            <a:custGeom>
              <a:avLst/>
              <a:gdLst/>
              <a:ahLst/>
              <a:cxnLst/>
              <a:rect l="l" t="t" r="r" b="b"/>
              <a:pathLst>
                <a:path w="317500" h="329564">
                  <a:moveTo>
                    <a:pt x="0" y="164591"/>
                  </a:moveTo>
                  <a:lnTo>
                    <a:pt x="5663" y="120826"/>
                  </a:lnTo>
                  <a:lnTo>
                    <a:pt x="21646" y="81505"/>
                  </a:lnTo>
                  <a:lnTo>
                    <a:pt x="46434" y="48196"/>
                  </a:lnTo>
                  <a:lnTo>
                    <a:pt x="78514" y="22464"/>
                  </a:lnTo>
                  <a:lnTo>
                    <a:pt x="116372" y="5877"/>
                  </a:lnTo>
                  <a:lnTo>
                    <a:pt x="158496" y="0"/>
                  </a:lnTo>
                  <a:lnTo>
                    <a:pt x="200619" y="5877"/>
                  </a:lnTo>
                  <a:lnTo>
                    <a:pt x="238477" y="22464"/>
                  </a:lnTo>
                  <a:lnTo>
                    <a:pt x="270557" y="48196"/>
                  </a:lnTo>
                  <a:lnTo>
                    <a:pt x="295345" y="81505"/>
                  </a:lnTo>
                  <a:lnTo>
                    <a:pt x="311328" y="120826"/>
                  </a:lnTo>
                  <a:lnTo>
                    <a:pt x="316992" y="164591"/>
                  </a:lnTo>
                  <a:lnTo>
                    <a:pt x="311328" y="208357"/>
                  </a:lnTo>
                  <a:lnTo>
                    <a:pt x="295345" y="247678"/>
                  </a:lnTo>
                  <a:lnTo>
                    <a:pt x="270557" y="280987"/>
                  </a:lnTo>
                  <a:lnTo>
                    <a:pt x="238477" y="306719"/>
                  </a:lnTo>
                  <a:lnTo>
                    <a:pt x="200619" y="323306"/>
                  </a:lnTo>
                  <a:lnTo>
                    <a:pt x="158496" y="329183"/>
                  </a:lnTo>
                  <a:lnTo>
                    <a:pt x="116372" y="323306"/>
                  </a:lnTo>
                  <a:lnTo>
                    <a:pt x="78514" y="306719"/>
                  </a:lnTo>
                  <a:lnTo>
                    <a:pt x="46434" y="280987"/>
                  </a:lnTo>
                  <a:lnTo>
                    <a:pt x="21646" y="247678"/>
                  </a:lnTo>
                  <a:lnTo>
                    <a:pt x="5663" y="208357"/>
                  </a:lnTo>
                  <a:lnTo>
                    <a:pt x="0" y="1645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90316" y="3633216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95877" y="3710177"/>
              <a:ext cx="390525" cy="525780"/>
            </a:xfrm>
            <a:custGeom>
              <a:avLst/>
              <a:gdLst/>
              <a:ahLst/>
              <a:cxnLst/>
              <a:rect l="l" t="t" r="r" b="b"/>
              <a:pathLst>
                <a:path w="390525" h="525779">
                  <a:moveTo>
                    <a:pt x="0" y="190500"/>
                  </a:moveTo>
                  <a:lnTo>
                    <a:pt x="5994" y="146012"/>
                  </a:lnTo>
                  <a:lnTo>
                    <a:pt x="22336" y="109680"/>
                  </a:lnTo>
                  <a:lnTo>
                    <a:pt x="46559" y="85183"/>
                  </a:lnTo>
                  <a:lnTo>
                    <a:pt x="76200" y="76200"/>
                  </a:lnTo>
                  <a:lnTo>
                    <a:pt x="105840" y="85183"/>
                  </a:lnTo>
                  <a:lnTo>
                    <a:pt x="130063" y="109680"/>
                  </a:lnTo>
                  <a:lnTo>
                    <a:pt x="146405" y="146012"/>
                  </a:lnTo>
                  <a:lnTo>
                    <a:pt x="152400" y="190500"/>
                  </a:lnTo>
                  <a:lnTo>
                    <a:pt x="146405" y="234987"/>
                  </a:lnTo>
                  <a:lnTo>
                    <a:pt x="130063" y="271319"/>
                  </a:lnTo>
                  <a:lnTo>
                    <a:pt x="105840" y="295816"/>
                  </a:lnTo>
                  <a:lnTo>
                    <a:pt x="76200" y="304800"/>
                  </a:lnTo>
                  <a:lnTo>
                    <a:pt x="46559" y="295816"/>
                  </a:lnTo>
                  <a:lnTo>
                    <a:pt x="22336" y="271319"/>
                  </a:lnTo>
                  <a:lnTo>
                    <a:pt x="5994" y="234987"/>
                  </a:lnTo>
                  <a:lnTo>
                    <a:pt x="0" y="190500"/>
                  </a:lnTo>
                  <a:close/>
                </a:path>
                <a:path w="390525" h="525779">
                  <a:moveTo>
                    <a:pt x="187451" y="411480"/>
                  </a:moveTo>
                  <a:lnTo>
                    <a:pt x="193446" y="366992"/>
                  </a:lnTo>
                  <a:lnTo>
                    <a:pt x="209788" y="330660"/>
                  </a:lnTo>
                  <a:lnTo>
                    <a:pt x="234011" y="306163"/>
                  </a:lnTo>
                  <a:lnTo>
                    <a:pt x="263651" y="297180"/>
                  </a:lnTo>
                  <a:lnTo>
                    <a:pt x="293292" y="306163"/>
                  </a:lnTo>
                  <a:lnTo>
                    <a:pt x="317515" y="330660"/>
                  </a:lnTo>
                  <a:lnTo>
                    <a:pt x="333857" y="366992"/>
                  </a:lnTo>
                  <a:lnTo>
                    <a:pt x="339851" y="411480"/>
                  </a:lnTo>
                  <a:lnTo>
                    <a:pt x="333857" y="455967"/>
                  </a:lnTo>
                  <a:lnTo>
                    <a:pt x="317515" y="492299"/>
                  </a:lnTo>
                  <a:lnTo>
                    <a:pt x="293292" y="516796"/>
                  </a:lnTo>
                  <a:lnTo>
                    <a:pt x="263651" y="525780"/>
                  </a:lnTo>
                  <a:lnTo>
                    <a:pt x="234011" y="516796"/>
                  </a:lnTo>
                  <a:lnTo>
                    <a:pt x="209788" y="492299"/>
                  </a:lnTo>
                  <a:lnTo>
                    <a:pt x="193446" y="455967"/>
                  </a:lnTo>
                  <a:lnTo>
                    <a:pt x="187451" y="411480"/>
                  </a:lnTo>
                  <a:close/>
                </a:path>
                <a:path w="390525" h="525779">
                  <a:moveTo>
                    <a:pt x="228600" y="131826"/>
                  </a:moveTo>
                  <a:lnTo>
                    <a:pt x="234951" y="80527"/>
                  </a:lnTo>
                  <a:lnTo>
                    <a:pt x="252269" y="38623"/>
                  </a:lnTo>
                  <a:lnTo>
                    <a:pt x="277945" y="10364"/>
                  </a:lnTo>
                  <a:lnTo>
                    <a:pt x="309372" y="0"/>
                  </a:lnTo>
                  <a:lnTo>
                    <a:pt x="340798" y="10364"/>
                  </a:lnTo>
                  <a:lnTo>
                    <a:pt x="366474" y="38623"/>
                  </a:lnTo>
                  <a:lnTo>
                    <a:pt x="383792" y="80527"/>
                  </a:lnTo>
                  <a:lnTo>
                    <a:pt x="390144" y="131826"/>
                  </a:lnTo>
                  <a:lnTo>
                    <a:pt x="383792" y="183124"/>
                  </a:lnTo>
                  <a:lnTo>
                    <a:pt x="366474" y="225028"/>
                  </a:lnTo>
                  <a:lnTo>
                    <a:pt x="340798" y="253287"/>
                  </a:lnTo>
                  <a:lnTo>
                    <a:pt x="309372" y="263652"/>
                  </a:lnTo>
                  <a:lnTo>
                    <a:pt x="277945" y="253287"/>
                  </a:lnTo>
                  <a:lnTo>
                    <a:pt x="252269" y="225028"/>
                  </a:lnTo>
                  <a:lnTo>
                    <a:pt x="234951" y="183124"/>
                  </a:lnTo>
                  <a:lnTo>
                    <a:pt x="22860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85744" y="3633216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91305" y="3710177"/>
              <a:ext cx="388620" cy="525780"/>
            </a:xfrm>
            <a:custGeom>
              <a:avLst/>
              <a:gdLst/>
              <a:ahLst/>
              <a:cxnLst/>
              <a:rect l="l" t="t" r="r" b="b"/>
              <a:pathLst>
                <a:path w="388620" h="525779">
                  <a:moveTo>
                    <a:pt x="0" y="190500"/>
                  </a:moveTo>
                  <a:lnTo>
                    <a:pt x="5994" y="146012"/>
                  </a:lnTo>
                  <a:lnTo>
                    <a:pt x="22336" y="109680"/>
                  </a:lnTo>
                  <a:lnTo>
                    <a:pt x="46559" y="85183"/>
                  </a:lnTo>
                  <a:lnTo>
                    <a:pt x="76200" y="76200"/>
                  </a:lnTo>
                  <a:lnTo>
                    <a:pt x="105840" y="85183"/>
                  </a:lnTo>
                  <a:lnTo>
                    <a:pt x="130063" y="109680"/>
                  </a:lnTo>
                  <a:lnTo>
                    <a:pt x="146405" y="146012"/>
                  </a:lnTo>
                  <a:lnTo>
                    <a:pt x="152400" y="190500"/>
                  </a:lnTo>
                  <a:lnTo>
                    <a:pt x="146405" y="234987"/>
                  </a:lnTo>
                  <a:lnTo>
                    <a:pt x="130063" y="271319"/>
                  </a:lnTo>
                  <a:lnTo>
                    <a:pt x="105840" y="295816"/>
                  </a:lnTo>
                  <a:lnTo>
                    <a:pt x="76200" y="304800"/>
                  </a:lnTo>
                  <a:lnTo>
                    <a:pt x="46559" y="295816"/>
                  </a:lnTo>
                  <a:lnTo>
                    <a:pt x="22336" y="271319"/>
                  </a:lnTo>
                  <a:lnTo>
                    <a:pt x="5994" y="234987"/>
                  </a:lnTo>
                  <a:lnTo>
                    <a:pt x="0" y="190500"/>
                  </a:lnTo>
                  <a:close/>
                </a:path>
                <a:path w="388620" h="525779">
                  <a:moveTo>
                    <a:pt x="187452" y="411480"/>
                  </a:moveTo>
                  <a:lnTo>
                    <a:pt x="193446" y="366992"/>
                  </a:lnTo>
                  <a:lnTo>
                    <a:pt x="209788" y="330660"/>
                  </a:lnTo>
                  <a:lnTo>
                    <a:pt x="234011" y="306163"/>
                  </a:lnTo>
                  <a:lnTo>
                    <a:pt x="263652" y="297180"/>
                  </a:lnTo>
                  <a:lnTo>
                    <a:pt x="293292" y="306163"/>
                  </a:lnTo>
                  <a:lnTo>
                    <a:pt x="317515" y="330660"/>
                  </a:lnTo>
                  <a:lnTo>
                    <a:pt x="333857" y="366992"/>
                  </a:lnTo>
                  <a:lnTo>
                    <a:pt x="339852" y="411480"/>
                  </a:lnTo>
                  <a:lnTo>
                    <a:pt x="333857" y="455967"/>
                  </a:lnTo>
                  <a:lnTo>
                    <a:pt x="317515" y="492299"/>
                  </a:lnTo>
                  <a:lnTo>
                    <a:pt x="293292" y="516796"/>
                  </a:lnTo>
                  <a:lnTo>
                    <a:pt x="263652" y="525780"/>
                  </a:lnTo>
                  <a:lnTo>
                    <a:pt x="234011" y="516796"/>
                  </a:lnTo>
                  <a:lnTo>
                    <a:pt x="209788" y="492299"/>
                  </a:lnTo>
                  <a:lnTo>
                    <a:pt x="193446" y="455967"/>
                  </a:lnTo>
                  <a:lnTo>
                    <a:pt x="187452" y="411480"/>
                  </a:lnTo>
                  <a:close/>
                </a:path>
                <a:path w="388620" h="525779">
                  <a:moveTo>
                    <a:pt x="228600" y="131826"/>
                  </a:moveTo>
                  <a:lnTo>
                    <a:pt x="234886" y="80527"/>
                  </a:lnTo>
                  <a:lnTo>
                    <a:pt x="252031" y="38623"/>
                  </a:lnTo>
                  <a:lnTo>
                    <a:pt x="277463" y="10364"/>
                  </a:lnTo>
                  <a:lnTo>
                    <a:pt x="308610" y="0"/>
                  </a:lnTo>
                  <a:lnTo>
                    <a:pt x="339756" y="10364"/>
                  </a:lnTo>
                  <a:lnTo>
                    <a:pt x="365188" y="38623"/>
                  </a:lnTo>
                  <a:lnTo>
                    <a:pt x="382333" y="80527"/>
                  </a:lnTo>
                  <a:lnTo>
                    <a:pt x="388620" y="131826"/>
                  </a:lnTo>
                  <a:lnTo>
                    <a:pt x="382333" y="183124"/>
                  </a:lnTo>
                  <a:lnTo>
                    <a:pt x="365188" y="225028"/>
                  </a:lnTo>
                  <a:lnTo>
                    <a:pt x="339756" y="253287"/>
                  </a:lnTo>
                  <a:lnTo>
                    <a:pt x="308610" y="263652"/>
                  </a:lnTo>
                  <a:lnTo>
                    <a:pt x="277463" y="253287"/>
                  </a:lnTo>
                  <a:lnTo>
                    <a:pt x="252031" y="225028"/>
                  </a:lnTo>
                  <a:lnTo>
                    <a:pt x="234886" y="183124"/>
                  </a:lnTo>
                  <a:lnTo>
                    <a:pt x="22860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88791" y="3881627"/>
              <a:ext cx="1963420" cy="1399540"/>
            </a:xfrm>
            <a:custGeom>
              <a:avLst/>
              <a:gdLst/>
              <a:ahLst/>
              <a:cxnLst/>
              <a:rect l="l" t="t" r="r" b="b"/>
              <a:pathLst>
                <a:path w="1963420" h="1399539">
                  <a:moveTo>
                    <a:pt x="1962912" y="0"/>
                  </a:moveTo>
                  <a:lnTo>
                    <a:pt x="0" y="1399032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36391" y="5128259"/>
              <a:ext cx="381000" cy="2849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83202" y="6300215"/>
              <a:ext cx="779780" cy="558165"/>
            </a:xfrm>
            <a:custGeom>
              <a:avLst/>
              <a:gdLst/>
              <a:ahLst/>
              <a:cxnLst/>
              <a:rect l="l" t="t" r="r" b="b"/>
              <a:pathLst>
                <a:path w="779779" h="558165">
                  <a:moveTo>
                    <a:pt x="779269" y="0"/>
                  </a:moveTo>
                  <a:lnTo>
                    <a:pt x="0" y="55778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14344" y="3023616"/>
              <a:ext cx="3505200" cy="2514600"/>
            </a:xfrm>
            <a:custGeom>
              <a:avLst/>
              <a:gdLst/>
              <a:ahLst/>
              <a:cxnLst/>
              <a:rect l="l" t="t" r="r" b="b"/>
              <a:pathLst>
                <a:path w="3505200" h="2514600">
                  <a:moveTo>
                    <a:pt x="3505200" y="0"/>
                  </a:moveTo>
                  <a:lnTo>
                    <a:pt x="0" y="2514600"/>
                  </a:lnTo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61944" y="5385815"/>
              <a:ext cx="381000" cy="2865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66944" y="2261616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76344" y="2947416"/>
              <a:ext cx="914400" cy="6857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95144" y="4319015"/>
              <a:ext cx="914400" cy="6858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711952" y="2325624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43015" y="2282952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31536" y="2532888"/>
              <a:ext cx="376427" cy="396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37532" y="3163823"/>
              <a:ext cx="262127" cy="2103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41270" y="3109722"/>
              <a:ext cx="2394585" cy="1755775"/>
            </a:xfrm>
            <a:custGeom>
              <a:avLst/>
              <a:gdLst/>
              <a:ahLst/>
              <a:cxnLst/>
              <a:rect l="l" t="t" r="r" b="b"/>
              <a:pathLst>
                <a:path w="2394585" h="1755775">
                  <a:moveTo>
                    <a:pt x="2077212" y="164591"/>
                  </a:moveTo>
                  <a:lnTo>
                    <a:pt x="2082875" y="120826"/>
                  </a:lnTo>
                  <a:lnTo>
                    <a:pt x="2098858" y="81505"/>
                  </a:lnTo>
                  <a:lnTo>
                    <a:pt x="2123646" y="48196"/>
                  </a:lnTo>
                  <a:lnTo>
                    <a:pt x="2155726" y="22464"/>
                  </a:lnTo>
                  <a:lnTo>
                    <a:pt x="2193584" y="5877"/>
                  </a:lnTo>
                  <a:lnTo>
                    <a:pt x="2235708" y="0"/>
                  </a:lnTo>
                  <a:lnTo>
                    <a:pt x="2277831" y="5877"/>
                  </a:lnTo>
                  <a:lnTo>
                    <a:pt x="2315689" y="22464"/>
                  </a:lnTo>
                  <a:lnTo>
                    <a:pt x="2347769" y="48196"/>
                  </a:lnTo>
                  <a:lnTo>
                    <a:pt x="2372557" y="81505"/>
                  </a:lnTo>
                  <a:lnTo>
                    <a:pt x="2388540" y="120826"/>
                  </a:lnTo>
                  <a:lnTo>
                    <a:pt x="2394204" y="164591"/>
                  </a:lnTo>
                  <a:lnTo>
                    <a:pt x="2388540" y="208357"/>
                  </a:lnTo>
                  <a:lnTo>
                    <a:pt x="2372557" y="247678"/>
                  </a:lnTo>
                  <a:lnTo>
                    <a:pt x="2347769" y="280987"/>
                  </a:lnTo>
                  <a:lnTo>
                    <a:pt x="2315689" y="306719"/>
                  </a:lnTo>
                  <a:lnTo>
                    <a:pt x="2277831" y="323306"/>
                  </a:lnTo>
                  <a:lnTo>
                    <a:pt x="2235708" y="329183"/>
                  </a:lnTo>
                  <a:lnTo>
                    <a:pt x="2193584" y="323306"/>
                  </a:lnTo>
                  <a:lnTo>
                    <a:pt x="2155726" y="306719"/>
                  </a:lnTo>
                  <a:lnTo>
                    <a:pt x="2123646" y="280987"/>
                  </a:lnTo>
                  <a:lnTo>
                    <a:pt x="2098858" y="247678"/>
                  </a:lnTo>
                  <a:lnTo>
                    <a:pt x="2082875" y="208357"/>
                  </a:lnTo>
                  <a:lnTo>
                    <a:pt x="2077212" y="164591"/>
                  </a:lnTo>
                  <a:close/>
                </a:path>
                <a:path w="2394585" h="1755775">
                  <a:moveTo>
                    <a:pt x="184404" y="1525523"/>
                  </a:moveTo>
                  <a:lnTo>
                    <a:pt x="190398" y="1481036"/>
                  </a:lnTo>
                  <a:lnTo>
                    <a:pt x="206740" y="1444704"/>
                  </a:lnTo>
                  <a:lnTo>
                    <a:pt x="230963" y="1420207"/>
                  </a:lnTo>
                  <a:lnTo>
                    <a:pt x="260604" y="1411223"/>
                  </a:lnTo>
                  <a:lnTo>
                    <a:pt x="290244" y="1420207"/>
                  </a:lnTo>
                  <a:lnTo>
                    <a:pt x="314467" y="1444704"/>
                  </a:lnTo>
                  <a:lnTo>
                    <a:pt x="330809" y="1481036"/>
                  </a:lnTo>
                  <a:lnTo>
                    <a:pt x="336804" y="1525523"/>
                  </a:lnTo>
                  <a:lnTo>
                    <a:pt x="330809" y="1570011"/>
                  </a:lnTo>
                  <a:lnTo>
                    <a:pt x="314467" y="1606343"/>
                  </a:lnTo>
                  <a:lnTo>
                    <a:pt x="290244" y="1630840"/>
                  </a:lnTo>
                  <a:lnTo>
                    <a:pt x="260604" y="1639823"/>
                  </a:lnTo>
                  <a:lnTo>
                    <a:pt x="230963" y="1630840"/>
                  </a:lnTo>
                  <a:lnTo>
                    <a:pt x="206740" y="1606343"/>
                  </a:lnTo>
                  <a:lnTo>
                    <a:pt x="190398" y="1570011"/>
                  </a:lnTo>
                  <a:lnTo>
                    <a:pt x="184404" y="1525523"/>
                  </a:lnTo>
                  <a:close/>
                </a:path>
                <a:path w="2394585" h="1755775">
                  <a:moveTo>
                    <a:pt x="0" y="1641347"/>
                  </a:moveTo>
                  <a:lnTo>
                    <a:pt x="5994" y="1596860"/>
                  </a:lnTo>
                  <a:lnTo>
                    <a:pt x="22336" y="1560528"/>
                  </a:lnTo>
                  <a:lnTo>
                    <a:pt x="46559" y="1536031"/>
                  </a:lnTo>
                  <a:lnTo>
                    <a:pt x="76200" y="1527047"/>
                  </a:lnTo>
                  <a:lnTo>
                    <a:pt x="105840" y="1536031"/>
                  </a:lnTo>
                  <a:lnTo>
                    <a:pt x="130063" y="1560528"/>
                  </a:lnTo>
                  <a:lnTo>
                    <a:pt x="146405" y="1596860"/>
                  </a:lnTo>
                  <a:lnTo>
                    <a:pt x="152400" y="1641347"/>
                  </a:lnTo>
                  <a:lnTo>
                    <a:pt x="146405" y="1685835"/>
                  </a:lnTo>
                  <a:lnTo>
                    <a:pt x="130063" y="1722167"/>
                  </a:lnTo>
                  <a:lnTo>
                    <a:pt x="105840" y="1746664"/>
                  </a:lnTo>
                  <a:lnTo>
                    <a:pt x="76200" y="1755647"/>
                  </a:lnTo>
                  <a:lnTo>
                    <a:pt x="46559" y="1746664"/>
                  </a:lnTo>
                  <a:lnTo>
                    <a:pt x="22336" y="1722167"/>
                  </a:lnTo>
                  <a:lnTo>
                    <a:pt x="5994" y="1685835"/>
                  </a:lnTo>
                  <a:lnTo>
                    <a:pt x="0" y="1641347"/>
                  </a:lnTo>
                  <a:close/>
                </a:path>
                <a:path w="2394585" h="1755775">
                  <a:moveTo>
                    <a:pt x="21336" y="1456182"/>
                  </a:moveTo>
                  <a:lnTo>
                    <a:pt x="27622" y="1404883"/>
                  </a:lnTo>
                  <a:lnTo>
                    <a:pt x="44767" y="1362979"/>
                  </a:lnTo>
                  <a:lnTo>
                    <a:pt x="70199" y="1334720"/>
                  </a:lnTo>
                  <a:lnTo>
                    <a:pt x="101346" y="1324355"/>
                  </a:lnTo>
                  <a:lnTo>
                    <a:pt x="132492" y="1334720"/>
                  </a:lnTo>
                  <a:lnTo>
                    <a:pt x="157924" y="1362979"/>
                  </a:lnTo>
                  <a:lnTo>
                    <a:pt x="175069" y="1404883"/>
                  </a:lnTo>
                  <a:lnTo>
                    <a:pt x="181356" y="1456182"/>
                  </a:lnTo>
                  <a:lnTo>
                    <a:pt x="175069" y="1507480"/>
                  </a:lnTo>
                  <a:lnTo>
                    <a:pt x="157924" y="1549384"/>
                  </a:lnTo>
                  <a:lnTo>
                    <a:pt x="132492" y="1577643"/>
                  </a:lnTo>
                  <a:lnTo>
                    <a:pt x="101346" y="1588008"/>
                  </a:lnTo>
                  <a:lnTo>
                    <a:pt x="70199" y="1577643"/>
                  </a:lnTo>
                  <a:lnTo>
                    <a:pt x="44767" y="1549384"/>
                  </a:lnTo>
                  <a:lnTo>
                    <a:pt x="27622" y="1507480"/>
                  </a:lnTo>
                  <a:lnTo>
                    <a:pt x="21336" y="145618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85744" y="3624072"/>
              <a:ext cx="914400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591305" y="3701033"/>
              <a:ext cx="388620" cy="525780"/>
            </a:xfrm>
            <a:custGeom>
              <a:avLst/>
              <a:gdLst/>
              <a:ahLst/>
              <a:cxnLst/>
              <a:rect l="l" t="t" r="r" b="b"/>
              <a:pathLst>
                <a:path w="388620" h="525779">
                  <a:moveTo>
                    <a:pt x="0" y="190500"/>
                  </a:moveTo>
                  <a:lnTo>
                    <a:pt x="5994" y="146012"/>
                  </a:lnTo>
                  <a:lnTo>
                    <a:pt x="22336" y="109680"/>
                  </a:lnTo>
                  <a:lnTo>
                    <a:pt x="46559" y="85183"/>
                  </a:lnTo>
                  <a:lnTo>
                    <a:pt x="76200" y="76200"/>
                  </a:lnTo>
                  <a:lnTo>
                    <a:pt x="105840" y="85183"/>
                  </a:lnTo>
                  <a:lnTo>
                    <a:pt x="130063" y="109680"/>
                  </a:lnTo>
                  <a:lnTo>
                    <a:pt x="146405" y="146012"/>
                  </a:lnTo>
                  <a:lnTo>
                    <a:pt x="152400" y="190500"/>
                  </a:lnTo>
                  <a:lnTo>
                    <a:pt x="146405" y="234987"/>
                  </a:lnTo>
                  <a:lnTo>
                    <a:pt x="130063" y="271319"/>
                  </a:lnTo>
                  <a:lnTo>
                    <a:pt x="105840" y="295816"/>
                  </a:lnTo>
                  <a:lnTo>
                    <a:pt x="76200" y="304800"/>
                  </a:lnTo>
                  <a:lnTo>
                    <a:pt x="46559" y="295816"/>
                  </a:lnTo>
                  <a:lnTo>
                    <a:pt x="22336" y="271319"/>
                  </a:lnTo>
                  <a:lnTo>
                    <a:pt x="5994" y="234987"/>
                  </a:lnTo>
                  <a:lnTo>
                    <a:pt x="0" y="190500"/>
                  </a:lnTo>
                  <a:close/>
                </a:path>
                <a:path w="388620" h="525779">
                  <a:moveTo>
                    <a:pt x="187452" y="411480"/>
                  </a:moveTo>
                  <a:lnTo>
                    <a:pt x="193446" y="366992"/>
                  </a:lnTo>
                  <a:lnTo>
                    <a:pt x="209788" y="330660"/>
                  </a:lnTo>
                  <a:lnTo>
                    <a:pt x="234011" y="306163"/>
                  </a:lnTo>
                  <a:lnTo>
                    <a:pt x="263652" y="297180"/>
                  </a:lnTo>
                  <a:lnTo>
                    <a:pt x="293292" y="306163"/>
                  </a:lnTo>
                  <a:lnTo>
                    <a:pt x="317515" y="330660"/>
                  </a:lnTo>
                  <a:lnTo>
                    <a:pt x="333857" y="366992"/>
                  </a:lnTo>
                  <a:lnTo>
                    <a:pt x="339852" y="411480"/>
                  </a:lnTo>
                  <a:lnTo>
                    <a:pt x="333857" y="455967"/>
                  </a:lnTo>
                  <a:lnTo>
                    <a:pt x="317515" y="492299"/>
                  </a:lnTo>
                  <a:lnTo>
                    <a:pt x="293292" y="516796"/>
                  </a:lnTo>
                  <a:lnTo>
                    <a:pt x="263652" y="525780"/>
                  </a:lnTo>
                  <a:lnTo>
                    <a:pt x="234011" y="516796"/>
                  </a:lnTo>
                  <a:lnTo>
                    <a:pt x="209788" y="492299"/>
                  </a:lnTo>
                  <a:lnTo>
                    <a:pt x="193446" y="455967"/>
                  </a:lnTo>
                  <a:lnTo>
                    <a:pt x="187452" y="411480"/>
                  </a:lnTo>
                  <a:close/>
                </a:path>
                <a:path w="388620" h="525779">
                  <a:moveTo>
                    <a:pt x="228600" y="131826"/>
                  </a:moveTo>
                  <a:lnTo>
                    <a:pt x="234886" y="80527"/>
                  </a:lnTo>
                  <a:lnTo>
                    <a:pt x="252031" y="38623"/>
                  </a:lnTo>
                  <a:lnTo>
                    <a:pt x="277463" y="10364"/>
                  </a:lnTo>
                  <a:lnTo>
                    <a:pt x="308610" y="0"/>
                  </a:lnTo>
                  <a:lnTo>
                    <a:pt x="339756" y="10364"/>
                  </a:lnTo>
                  <a:lnTo>
                    <a:pt x="365188" y="38623"/>
                  </a:lnTo>
                  <a:lnTo>
                    <a:pt x="382333" y="80527"/>
                  </a:lnTo>
                  <a:lnTo>
                    <a:pt x="388620" y="131826"/>
                  </a:lnTo>
                  <a:lnTo>
                    <a:pt x="382333" y="183124"/>
                  </a:lnTo>
                  <a:lnTo>
                    <a:pt x="365188" y="225028"/>
                  </a:lnTo>
                  <a:lnTo>
                    <a:pt x="339756" y="253287"/>
                  </a:lnTo>
                  <a:lnTo>
                    <a:pt x="308610" y="263652"/>
                  </a:lnTo>
                  <a:lnTo>
                    <a:pt x="277463" y="253287"/>
                  </a:lnTo>
                  <a:lnTo>
                    <a:pt x="252031" y="225028"/>
                  </a:lnTo>
                  <a:lnTo>
                    <a:pt x="234886" y="183124"/>
                  </a:lnTo>
                  <a:lnTo>
                    <a:pt x="228600" y="13182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266944" y="2252472"/>
              <a:ext cx="914400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76344" y="2938272"/>
              <a:ext cx="914400" cy="685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95144" y="4309871"/>
              <a:ext cx="914400" cy="6858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11952" y="2316480"/>
              <a:ext cx="102107" cy="1021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843015" y="2273808"/>
              <a:ext cx="102107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31536" y="2523744"/>
              <a:ext cx="376427" cy="39471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637532" y="3154679"/>
              <a:ext cx="262127" cy="21031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41270" y="3099054"/>
              <a:ext cx="2394585" cy="1755775"/>
            </a:xfrm>
            <a:custGeom>
              <a:avLst/>
              <a:gdLst/>
              <a:ahLst/>
              <a:cxnLst/>
              <a:rect l="l" t="t" r="r" b="b"/>
              <a:pathLst>
                <a:path w="2394585" h="1755775">
                  <a:moveTo>
                    <a:pt x="2077212" y="165354"/>
                  </a:moveTo>
                  <a:lnTo>
                    <a:pt x="2082875" y="121399"/>
                  </a:lnTo>
                  <a:lnTo>
                    <a:pt x="2098858" y="81900"/>
                  </a:lnTo>
                  <a:lnTo>
                    <a:pt x="2123646" y="48434"/>
                  </a:lnTo>
                  <a:lnTo>
                    <a:pt x="2155726" y="22577"/>
                  </a:lnTo>
                  <a:lnTo>
                    <a:pt x="2193584" y="5907"/>
                  </a:lnTo>
                  <a:lnTo>
                    <a:pt x="2235708" y="0"/>
                  </a:lnTo>
                  <a:lnTo>
                    <a:pt x="2277831" y="5907"/>
                  </a:lnTo>
                  <a:lnTo>
                    <a:pt x="2315689" y="22577"/>
                  </a:lnTo>
                  <a:lnTo>
                    <a:pt x="2347769" y="48434"/>
                  </a:lnTo>
                  <a:lnTo>
                    <a:pt x="2372557" y="81900"/>
                  </a:lnTo>
                  <a:lnTo>
                    <a:pt x="2388540" y="121399"/>
                  </a:lnTo>
                  <a:lnTo>
                    <a:pt x="2394204" y="165354"/>
                  </a:lnTo>
                  <a:lnTo>
                    <a:pt x="2388540" y="209308"/>
                  </a:lnTo>
                  <a:lnTo>
                    <a:pt x="2372557" y="248807"/>
                  </a:lnTo>
                  <a:lnTo>
                    <a:pt x="2347769" y="282273"/>
                  </a:lnTo>
                  <a:lnTo>
                    <a:pt x="2315689" y="308130"/>
                  </a:lnTo>
                  <a:lnTo>
                    <a:pt x="2277831" y="324800"/>
                  </a:lnTo>
                  <a:lnTo>
                    <a:pt x="2235708" y="330708"/>
                  </a:lnTo>
                  <a:lnTo>
                    <a:pt x="2193584" y="324800"/>
                  </a:lnTo>
                  <a:lnTo>
                    <a:pt x="2155726" y="308130"/>
                  </a:lnTo>
                  <a:lnTo>
                    <a:pt x="2123646" y="282273"/>
                  </a:lnTo>
                  <a:lnTo>
                    <a:pt x="2098858" y="248807"/>
                  </a:lnTo>
                  <a:lnTo>
                    <a:pt x="2082875" y="209308"/>
                  </a:lnTo>
                  <a:lnTo>
                    <a:pt x="2077212" y="165354"/>
                  </a:lnTo>
                  <a:close/>
                </a:path>
                <a:path w="2394585" h="1755775">
                  <a:moveTo>
                    <a:pt x="184404" y="1525524"/>
                  </a:moveTo>
                  <a:lnTo>
                    <a:pt x="190398" y="1481036"/>
                  </a:lnTo>
                  <a:lnTo>
                    <a:pt x="206740" y="1444704"/>
                  </a:lnTo>
                  <a:lnTo>
                    <a:pt x="230963" y="1420207"/>
                  </a:lnTo>
                  <a:lnTo>
                    <a:pt x="260604" y="1411224"/>
                  </a:lnTo>
                  <a:lnTo>
                    <a:pt x="290244" y="1420207"/>
                  </a:lnTo>
                  <a:lnTo>
                    <a:pt x="314467" y="1444704"/>
                  </a:lnTo>
                  <a:lnTo>
                    <a:pt x="330809" y="1481036"/>
                  </a:lnTo>
                  <a:lnTo>
                    <a:pt x="336804" y="1525524"/>
                  </a:lnTo>
                  <a:lnTo>
                    <a:pt x="330809" y="1570011"/>
                  </a:lnTo>
                  <a:lnTo>
                    <a:pt x="314467" y="1606343"/>
                  </a:lnTo>
                  <a:lnTo>
                    <a:pt x="290244" y="1630840"/>
                  </a:lnTo>
                  <a:lnTo>
                    <a:pt x="260604" y="1639824"/>
                  </a:lnTo>
                  <a:lnTo>
                    <a:pt x="230963" y="1630840"/>
                  </a:lnTo>
                  <a:lnTo>
                    <a:pt x="206740" y="1606343"/>
                  </a:lnTo>
                  <a:lnTo>
                    <a:pt x="190398" y="1570011"/>
                  </a:lnTo>
                  <a:lnTo>
                    <a:pt x="184404" y="1525524"/>
                  </a:lnTo>
                  <a:close/>
                </a:path>
                <a:path w="2394585" h="1755775">
                  <a:moveTo>
                    <a:pt x="0" y="1641348"/>
                  </a:moveTo>
                  <a:lnTo>
                    <a:pt x="5994" y="1596860"/>
                  </a:lnTo>
                  <a:lnTo>
                    <a:pt x="22336" y="1560528"/>
                  </a:lnTo>
                  <a:lnTo>
                    <a:pt x="46559" y="1536031"/>
                  </a:lnTo>
                  <a:lnTo>
                    <a:pt x="76200" y="1527048"/>
                  </a:lnTo>
                  <a:lnTo>
                    <a:pt x="105840" y="1536031"/>
                  </a:lnTo>
                  <a:lnTo>
                    <a:pt x="130063" y="1560528"/>
                  </a:lnTo>
                  <a:lnTo>
                    <a:pt x="146405" y="1596860"/>
                  </a:lnTo>
                  <a:lnTo>
                    <a:pt x="152400" y="1641348"/>
                  </a:lnTo>
                  <a:lnTo>
                    <a:pt x="146405" y="1685835"/>
                  </a:lnTo>
                  <a:lnTo>
                    <a:pt x="130063" y="1722167"/>
                  </a:lnTo>
                  <a:lnTo>
                    <a:pt x="105840" y="1746664"/>
                  </a:lnTo>
                  <a:lnTo>
                    <a:pt x="76200" y="1755648"/>
                  </a:lnTo>
                  <a:lnTo>
                    <a:pt x="46559" y="1746664"/>
                  </a:lnTo>
                  <a:lnTo>
                    <a:pt x="22336" y="1722167"/>
                  </a:lnTo>
                  <a:lnTo>
                    <a:pt x="5994" y="1685835"/>
                  </a:lnTo>
                  <a:lnTo>
                    <a:pt x="0" y="1641348"/>
                  </a:lnTo>
                  <a:close/>
                </a:path>
                <a:path w="2394585" h="1755775">
                  <a:moveTo>
                    <a:pt x="21336" y="1457706"/>
                  </a:moveTo>
                  <a:lnTo>
                    <a:pt x="27622" y="1406407"/>
                  </a:lnTo>
                  <a:lnTo>
                    <a:pt x="44767" y="1364503"/>
                  </a:lnTo>
                  <a:lnTo>
                    <a:pt x="70199" y="1336244"/>
                  </a:lnTo>
                  <a:lnTo>
                    <a:pt x="101346" y="1325880"/>
                  </a:lnTo>
                  <a:lnTo>
                    <a:pt x="132492" y="1336244"/>
                  </a:lnTo>
                  <a:lnTo>
                    <a:pt x="157924" y="1364503"/>
                  </a:lnTo>
                  <a:lnTo>
                    <a:pt x="175069" y="1406407"/>
                  </a:lnTo>
                  <a:lnTo>
                    <a:pt x="181356" y="1457706"/>
                  </a:lnTo>
                  <a:lnTo>
                    <a:pt x="175069" y="1509004"/>
                  </a:lnTo>
                  <a:lnTo>
                    <a:pt x="157924" y="1550908"/>
                  </a:lnTo>
                  <a:lnTo>
                    <a:pt x="132492" y="1579167"/>
                  </a:lnTo>
                  <a:lnTo>
                    <a:pt x="101346" y="1589532"/>
                  </a:lnTo>
                  <a:lnTo>
                    <a:pt x="70199" y="1579167"/>
                  </a:lnTo>
                  <a:lnTo>
                    <a:pt x="44767" y="1550908"/>
                  </a:lnTo>
                  <a:lnTo>
                    <a:pt x="27622" y="1509004"/>
                  </a:lnTo>
                  <a:lnTo>
                    <a:pt x="21336" y="145770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695944" y="1109472"/>
              <a:ext cx="1752600" cy="13152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925305" y="1262634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685800" y="533400"/>
                  </a:moveTo>
                  <a:lnTo>
                    <a:pt x="689518" y="488372"/>
                  </a:lnTo>
                  <a:lnTo>
                    <a:pt x="700319" y="445392"/>
                  </a:lnTo>
                  <a:lnTo>
                    <a:pt x="717673" y="404930"/>
                  </a:lnTo>
                  <a:lnTo>
                    <a:pt x="741048" y="367460"/>
                  </a:lnTo>
                  <a:lnTo>
                    <a:pt x="769914" y="333453"/>
                  </a:lnTo>
                  <a:lnTo>
                    <a:pt x="803741" y="303383"/>
                  </a:lnTo>
                  <a:lnTo>
                    <a:pt x="841996" y="277720"/>
                  </a:lnTo>
                  <a:lnTo>
                    <a:pt x="884151" y="256938"/>
                  </a:lnTo>
                  <a:lnTo>
                    <a:pt x="929673" y="241509"/>
                  </a:lnTo>
                  <a:lnTo>
                    <a:pt x="978033" y="231906"/>
                  </a:lnTo>
                  <a:lnTo>
                    <a:pt x="1028700" y="228600"/>
                  </a:lnTo>
                  <a:lnTo>
                    <a:pt x="1079366" y="231906"/>
                  </a:lnTo>
                  <a:lnTo>
                    <a:pt x="1127726" y="241509"/>
                  </a:lnTo>
                  <a:lnTo>
                    <a:pt x="1173248" y="256938"/>
                  </a:lnTo>
                  <a:lnTo>
                    <a:pt x="1215403" y="277720"/>
                  </a:lnTo>
                  <a:lnTo>
                    <a:pt x="1253658" y="303383"/>
                  </a:lnTo>
                  <a:lnTo>
                    <a:pt x="1287485" y="333453"/>
                  </a:lnTo>
                  <a:lnTo>
                    <a:pt x="1316351" y="367460"/>
                  </a:lnTo>
                  <a:lnTo>
                    <a:pt x="1339726" y="404930"/>
                  </a:lnTo>
                  <a:lnTo>
                    <a:pt x="1357080" y="445392"/>
                  </a:lnTo>
                  <a:lnTo>
                    <a:pt x="1367881" y="488372"/>
                  </a:lnTo>
                  <a:lnTo>
                    <a:pt x="1371600" y="533400"/>
                  </a:lnTo>
                  <a:lnTo>
                    <a:pt x="1367881" y="578427"/>
                  </a:lnTo>
                  <a:lnTo>
                    <a:pt x="1357080" y="621407"/>
                  </a:lnTo>
                  <a:lnTo>
                    <a:pt x="1339726" y="661869"/>
                  </a:lnTo>
                  <a:lnTo>
                    <a:pt x="1316351" y="699339"/>
                  </a:lnTo>
                  <a:lnTo>
                    <a:pt x="1287485" y="733346"/>
                  </a:lnTo>
                  <a:lnTo>
                    <a:pt x="1253658" y="763416"/>
                  </a:lnTo>
                  <a:lnTo>
                    <a:pt x="1215403" y="789079"/>
                  </a:lnTo>
                  <a:lnTo>
                    <a:pt x="1173248" y="809861"/>
                  </a:lnTo>
                  <a:lnTo>
                    <a:pt x="1127726" y="825290"/>
                  </a:lnTo>
                  <a:lnTo>
                    <a:pt x="1079366" y="834893"/>
                  </a:lnTo>
                  <a:lnTo>
                    <a:pt x="1028700" y="838200"/>
                  </a:lnTo>
                  <a:lnTo>
                    <a:pt x="978033" y="834893"/>
                  </a:lnTo>
                  <a:lnTo>
                    <a:pt x="929673" y="825290"/>
                  </a:lnTo>
                  <a:lnTo>
                    <a:pt x="884151" y="809861"/>
                  </a:lnTo>
                  <a:lnTo>
                    <a:pt x="841996" y="789079"/>
                  </a:lnTo>
                  <a:lnTo>
                    <a:pt x="803741" y="763416"/>
                  </a:lnTo>
                  <a:lnTo>
                    <a:pt x="769914" y="733346"/>
                  </a:lnTo>
                  <a:lnTo>
                    <a:pt x="741048" y="699339"/>
                  </a:lnTo>
                  <a:lnTo>
                    <a:pt x="717673" y="661869"/>
                  </a:lnTo>
                  <a:lnTo>
                    <a:pt x="700319" y="621407"/>
                  </a:lnTo>
                  <a:lnTo>
                    <a:pt x="689518" y="578427"/>
                  </a:lnTo>
                  <a:lnTo>
                    <a:pt x="685800" y="533400"/>
                  </a:lnTo>
                  <a:close/>
                </a:path>
                <a:path w="1447800" h="1066800">
                  <a:moveTo>
                    <a:pt x="0" y="533400"/>
                  </a:moveTo>
                  <a:lnTo>
                    <a:pt x="1985" y="493585"/>
                  </a:lnTo>
                  <a:lnTo>
                    <a:pt x="7849" y="454566"/>
                  </a:lnTo>
                  <a:lnTo>
                    <a:pt x="17450" y="416446"/>
                  </a:lnTo>
                  <a:lnTo>
                    <a:pt x="30649" y="379328"/>
                  </a:lnTo>
                  <a:lnTo>
                    <a:pt x="47306" y="343315"/>
                  </a:lnTo>
                  <a:lnTo>
                    <a:pt x="67281" y="308509"/>
                  </a:lnTo>
                  <a:lnTo>
                    <a:pt x="90434" y="275015"/>
                  </a:lnTo>
                  <a:lnTo>
                    <a:pt x="116625" y="242935"/>
                  </a:lnTo>
                  <a:lnTo>
                    <a:pt x="145714" y="212372"/>
                  </a:lnTo>
                  <a:lnTo>
                    <a:pt x="177561" y="183429"/>
                  </a:lnTo>
                  <a:lnTo>
                    <a:pt x="212026" y="156210"/>
                  </a:lnTo>
                  <a:lnTo>
                    <a:pt x="248969" y="130816"/>
                  </a:lnTo>
                  <a:lnTo>
                    <a:pt x="288250" y="107352"/>
                  </a:lnTo>
                  <a:lnTo>
                    <a:pt x="329730" y="85921"/>
                  </a:lnTo>
                  <a:lnTo>
                    <a:pt x="373267" y="66624"/>
                  </a:lnTo>
                  <a:lnTo>
                    <a:pt x="418723" y="49567"/>
                  </a:lnTo>
                  <a:lnTo>
                    <a:pt x="465957" y="34851"/>
                  </a:lnTo>
                  <a:lnTo>
                    <a:pt x="514829" y="22579"/>
                  </a:lnTo>
                  <a:lnTo>
                    <a:pt x="565199" y="12855"/>
                  </a:lnTo>
                  <a:lnTo>
                    <a:pt x="616928" y="5782"/>
                  </a:lnTo>
                  <a:lnTo>
                    <a:pt x="669874" y="1462"/>
                  </a:lnTo>
                  <a:lnTo>
                    <a:pt x="723900" y="0"/>
                  </a:lnTo>
                  <a:lnTo>
                    <a:pt x="777925" y="1462"/>
                  </a:lnTo>
                  <a:lnTo>
                    <a:pt x="830871" y="5782"/>
                  </a:lnTo>
                  <a:lnTo>
                    <a:pt x="882600" y="12855"/>
                  </a:lnTo>
                  <a:lnTo>
                    <a:pt x="932970" y="22579"/>
                  </a:lnTo>
                  <a:lnTo>
                    <a:pt x="981842" y="34851"/>
                  </a:lnTo>
                  <a:lnTo>
                    <a:pt x="1029076" y="49567"/>
                  </a:lnTo>
                  <a:lnTo>
                    <a:pt x="1074532" y="66624"/>
                  </a:lnTo>
                  <a:lnTo>
                    <a:pt x="1118069" y="85921"/>
                  </a:lnTo>
                  <a:lnTo>
                    <a:pt x="1159549" y="107352"/>
                  </a:lnTo>
                  <a:lnTo>
                    <a:pt x="1198830" y="130816"/>
                  </a:lnTo>
                  <a:lnTo>
                    <a:pt x="1235773" y="156210"/>
                  </a:lnTo>
                  <a:lnTo>
                    <a:pt x="1270238" y="183429"/>
                  </a:lnTo>
                  <a:lnTo>
                    <a:pt x="1302085" y="212372"/>
                  </a:lnTo>
                  <a:lnTo>
                    <a:pt x="1331174" y="242935"/>
                  </a:lnTo>
                  <a:lnTo>
                    <a:pt x="1357365" y="275015"/>
                  </a:lnTo>
                  <a:lnTo>
                    <a:pt x="1380518" y="308509"/>
                  </a:lnTo>
                  <a:lnTo>
                    <a:pt x="1400493" y="343315"/>
                  </a:lnTo>
                  <a:lnTo>
                    <a:pt x="1417150" y="379328"/>
                  </a:lnTo>
                  <a:lnTo>
                    <a:pt x="1430349" y="416446"/>
                  </a:lnTo>
                  <a:lnTo>
                    <a:pt x="1439950" y="454566"/>
                  </a:lnTo>
                  <a:lnTo>
                    <a:pt x="1445814" y="493585"/>
                  </a:lnTo>
                  <a:lnTo>
                    <a:pt x="1447800" y="533400"/>
                  </a:lnTo>
                  <a:lnTo>
                    <a:pt x="1445814" y="573214"/>
                  </a:lnTo>
                  <a:lnTo>
                    <a:pt x="1439950" y="612233"/>
                  </a:lnTo>
                  <a:lnTo>
                    <a:pt x="1430349" y="650353"/>
                  </a:lnTo>
                  <a:lnTo>
                    <a:pt x="1417150" y="687471"/>
                  </a:lnTo>
                  <a:lnTo>
                    <a:pt x="1400493" y="723484"/>
                  </a:lnTo>
                  <a:lnTo>
                    <a:pt x="1380518" y="758290"/>
                  </a:lnTo>
                  <a:lnTo>
                    <a:pt x="1357365" y="791784"/>
                  </a:lnTo>
                  <a:lnTo>
                    <a:pt x="1331174" y="823864"/>
                  </a:lnTo>
                  <a:lnTo>
                    <a:pt x="1302085" y="854427"/>
                  </a:lnTo>
                  <a:lnTo>
                    <a:pt x="1270238" y="883370"/>
                  </a:lnTo>
                  <a:lnTo>
                    <a:pt x="1235773" y="910589"/>
                  </a:lnTo>
                  <a:lnTo>
                    <a:pt x="1198830" y="935983"/>
                  </a:lnTo>
                  <a:lnTo>
                    <a:pt x="1159549" y="959447"/>
                  </a:lnTo>
                  <a:lnTo>
                    <a:pt x="1118069" y="980878"/>
                  </a:lnTo>
                  <a:lnTo>
                    <a:pt x="1074532" y="1000175"/>
                  </a:lnTo>
                  <a:lnTo>
                    <a:pt x="1029076" y="1017232"/>
                  </a:lnTo>
                  <a:lnTo>
                    <a:pt x="981842" y="1031948"/>
                  </a:lnTo>
                  <a:lnTo>
                    <a:pt x="932970" y="1044220"/>
                  </a:lnTo>
                  <a:lnTo>
                    <a:pt x="882600" y="1053944"/>
                  </a:lnTo>
                  <a:lnTo>
                    <a:pt x="830871" y="1061017"/>
                  </a:lnTo>
                  <a:lnTo>
                    <a:pt x="777925" y="1065337"/>
                  </a:lnTo>
                  <a:lnTo>
                    <a:pt x="723900" y="1066800"/>
                  </a:lnTo>
                  <a:lnTo>
                    <a:pt x="669874" y="1065337"/>
                  </a:lnTo>
                  <a:lnTo>
                    <a:pt x="616928" y="1061017"/>
                  </a:lnTo>
                  <a:lnTo>
                    <a:pt x="565199" y="1053944"/>
                  </a:lnTo>
                  <a:lnTo>
                    <a:pt x="514829" y="1044220"/>
                  </a:lnTo>
                  <a:lnTo>
                    <a:pt x="465957" y="1031948"/>
                  </a:lnTo>
                  <a:lnTo>
                    <a:pt x="418723" y="1017232"/>
                  </a:lnTo>
                  <a:lnTo>
                    <a:pt x="373267" y="1000175"/>
                  </a:lnTo>
                  <a:lnTo>
                    <a:pt x="329730" y="980878"/>
                  </a:lnTo>
                  <a:lnTo>
                    <a:pt x="288250" y="959447"/>
                  </a:lnTo>
                  <a:lnTo>
                    <a:pt x="248969" y="935983"/>
                  </a:lnTo>
                  <a:lnTo>
                    <a:pt x="212026" y="910589"/>
                  </a:lnTo>
                  <a:lnTo>
                    <a:pt x="177561" y="883370"/>
                  </a:lnTo>
                  <a:lnTo>
                    <a:pt x="145714" y="854427"/>
                  </a:lnTo>
                  <a:lnTo>
                    <a:pt x="116625" y="823864"/>
                  </a:lnTo>
                  <a:lnTo>
                    <a:pt x="90434" y="791784"/>
                  </a:lnTo>
                  <a:lnTo>
                    <a:pt x="67281" y="758290"/>
                  </a:lnTo>
                  <a:lnTo>
                    <a:pt x="47306" y="723484"/>
                  </a:lnTo>
                  <a:lnTo>
                    <a:pt x="30649" y="687471"/>
                  </a:lnTo>
                  <a:lnTo>
                    <a:pt x="17450" y="650353"/>
                  </a:lnTo>
                  <a:lnTo>
                    <a:pt x="7849" y="612233"/>
                  </a:lnTo>
                  <a:lnTo>
                    <a:pt x="1985" y="573214"/>
                  </a:lnTo>
                  <a:lnTo>
                    <a:pt x="0" y="533400"/>
                  </a:lnTo>
                  <a:close/>
                </a:path>
                <a:path w="1447800" h="1066800">
                  <a:moveTo>
                    <a:pt x="0" y="533400"/>
                  </a:moveTo>
                  <a:lnTo>
                    <a:pt x="3718" y="488372"/>
                  </a:lnTo>
                  <a:lnTo>
                    <a:pt x="14519" y="445392"/>
                  </a:lnTo>
                  <a:lnTo>
                    <a:pt x="31873" y="404930"/>
                  </a:lnTo>
                  <a:lnTo>
                    <a:pt x="55248" y="367460"/>
                  </a:lnTo>
                  <a:lnTo>
                    <a:pt x="84114" y="333453"/>
                  </a:lnTo>
                  <a:lnTo>
                    <a:pt x="117941" y="303383"/>
                  </a:lnTo>
                  <a:lnTo>
                    <a:pt x="156196" y="277720"/>
                  </a:lnTo>
                  <a:lnTo>
                    <a:pt x="198351" y="256938"/>
                  </a:lnTo>
                  <a:lnTo>
                    <a:pt x="243873" y="241509"/>
                  </a:lnTo>
                  <a:lnTo>
                    <a:pt x="292233" y="231906"/>
                  </a:lnTo>
                  <a:lnTo>
                    <a:pt x="342900" y="228600"/>
                  </a:lnTo>
                  <a:lnTo>
                    <a:pt x="393566" y="231906"/>
                  </a:lnTo>
                  <a:lnTo>
                    <a:pt x="441926" y="241509"/>
                  </a:lnTo>
                  <a:lnTo>
                    <a:pt x="487448" y="256938"/>
                  </a:lnTo>
                  <a:lnTo>
                    <a:pt x="529603" y="277720"/>
                  </a:lnTo>
                  <a:lnTo>
                    <a:pt x="567858" y="303383"/>
                  </a:lnTo>
                  <a:lnTo>
                    <a:pt x="601685" y="333453"/>
                  </a:lnTo>
                  <a:lnTo>
                    <a:pt x="630551" y="367460"/>
                  </a:lnTo>
                  <a:lnTo>
                    <a:pt x="653926" y="404930"/>
                  </a:lnTo>
                  <a:lnTo>
                    <a:pt x="671280" y="445392"/>
                  </a:lnTo>
                  <a:lnTo>
                    <a:pt x="682081" y="488372"/>
                  </a:lnTo>
                  <a:lnTo>
                    <a:pt x="685800" y="533400"/>
                  </a:lnTo>
                  <a:lnTo>
                    <a:pt x="682081" y="578427"/>
                  </a:lnTo>
                  <a:lnTo>
                    <a:pt x="671280" y="621407"/>
                  </a:lnTo>
                  <a:lnTo>
                    <a:pt x="653926" y="661869"/>
                  </a:lnTo>
                  <a:lnTo>
                    <a:pt x="630551" y="699339"/>
                  </a:lnTo>
                  <a:lnTo>
                    <a:pt x="601685" y="733346"/>
                  </a:lnTo>
                  <a:lnTo>
                    <a:pt x="567858" y="763416"/>
                  </a:lnTo>
                  <a:lnTo>
                    <a:pt x="529603" y="789079"/>
                  </a:lnTo>
                  <a:lnTo>
                    <a:pt x="487448" y="809861"/>
                  </a:lnTo>
                  <a:lnTo>
                    <a:pt x="441926" y="825290"/>
                  </a:lnTo>
                  <a:lnTo>
                    <a:pt x="393566" y="834893"/>
                  </a:lnTo>
                  <a:lnTo>
                    <a:pt x="342900" y="838200"/>
                  </a:lnTo>
                  <a:lnTo>
                    <a:pt x="292233" y="834893"/>
                  </a:lnTo>
                  <a:lnTo>
                    <a:pt x="243873" y="825290"/>
                  </a:lnTo>
                  <a:lnTo>
                    <a:pt x="198351" y="809861"/>
                  </a:lnTo>
                  <a:lnTo>
                    <a:pt x="156196" y="789079"/>
                  </a:lnTo>
                  <a:lnTo>
                    <a:pt x="117941" y="763416"/>
                  </a:lnTo>
                  <a:lnTo>
                    <a:pt x="84114" y="733346"/>
                  </a:lnTo>
                  <a:lnTo>
                    <a:pt x="55248" y="699339"/>
                  </a:lnTo>
                  <a:lnTo>
                    <a:pt x="31873" y="661869"/>
                  </a:lnTo>
                  <a:lnTo>
                    <a:pt x="14519" y="621407"/>
                  </a:lnTo>
                  <a:lnTo>
                    <a:pt x="3718" y="578427"/>
                  </a:lnTo>
                  <a:lnTo>
                    <a:pt x="0" y="5334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19906" y="1242440"/>
              <a:ext cx="6143625" cy="3955415"/>
            </a:xfrm>
            <a:custGeom>
              <a:avLst/>
              <a:gdLst/>
              <a:ahLst/>
              <a:cxnLst/>
              <a:rect l="l" t="t" r="r" b="b"/>
              <a:pathLst>
                <a:path w="6143625" h="3955415">
                  <a:moveTo>
                    <a:pt x="2037461" y="3111500"/>
                  </a:moveTo>
                  <a:lnTo>
                    <a:pt x="1116304" y="1906892"/>
                  </a:lnTo>
                  <a:lnTo>
                    <a:pt x="1136078" y="1891792"/>
                  </a:lnTo>
                  <a:lnTo>
                    <a:pt x="1146556" y="1883791"/>
                  </a:lnTo>
                  <a:lnTo>
                    <a:pt x="1031748" y="1827657"/>
                  </a:lnTo>
                  <a:lnTo>
                    <a:pt x="1055751" y="1953133"/>
                  </a:lnTo>
                  <a:lnTo>
                    <a:pt x="1085989" y="1930044"/>
                  </a:lnTo>
                  <a:lnTo>
                    <a:pt x="2007235" y="3134614"/>
                  </a:lnTo>
                  <a:lnTo>
                    <a:pt x="2037461" y="3111500"/>
                  </a:lnTo>
                  <a:close/>
                </a:path>
                <a:path w="6143625" h="3955415">
                  <a:moveTo>
                    <a:pt x="3551428" y="2076196"/>
                  </a:moveTo>
                  <a:lnTo>
                    <a:pt x="3529076" y="2045462"/>
                  </a:lnTo>
                  <a:lnTo>
                    <a:pt x="1015441" y="3872560"/>
                  </a:lnTo>
                  <a:lnTo>
                    <a:pt x="993013" y="3841750"/>
                  </a:lnTo>
                  <a:lnTo>
                    <a:pt x="981735" y="3863492"/>
                  </a:lnTo>
                  <a:lnTo>
                    <a:pt x="84556" y="2690228"/>
                  </a:lnTo>
                  <a:lnTo>
                    <a:pt x="104330" y="2675128"/>
                  </a:lnTo>
                  <a:lnTo>
                    <a:pt x="114808" y="2667127"/>
                  </a:lnTo>
                  <a:lnTo>
                    <a:pt x="0" y="2610993"/>
                  </a:lnTo>
                  <a:lnTo>
                    <a:pt x="24003" y="2736469"/>
                  </a:lnTo>
                  <a:lnTo>
                    <a:pt x="54241" y="2713380"/>
                  </a:lnTo>
                  <a:lnTo>
                    <a:pt x="962380" y="3900830"/>
                  </a:lnTo>
                  <a:lnTo>
                    <a:pt x="934212" y="3955161"/>
                  </a:lnTo>
                  <a:lnTo>
                    <a:pt x="1060323" y="3934206"/>
                  </a:lnTo>
                  <a:lnTo>
                    <a:pt x="1045984" y="3914521"/>
                  </a:lnTo>
                  <a:lnTo>
                    <a:pt x="1037844" y="3903345"/>
                  </a:lnTo>
                  <a:lnTo>
                    <a:pt x="3551428" y="2076196"/>
                  </a:lnTo>
                  <a:close/>
                </a:path>
                <a:path w="6143625" h="3955415">
                  <a:moveTo>
                    <a:pt x="6143244" y="545719"/>
                  </a:moveTo>
                  <a:lnTo>
                    <a:pt x="4105313" y="36995"/>
                  </a:lnTo>
                  <a:lnTo>
                    <a:pt x="4106456" y="32385"/>
                  </a:lnTo>
                  <a:lnTo>
                    <a:pt x="4114546" y="0"/>
                  </a:lnTo>
                  <a:lnTo>
                    <a:pt x="4036022" y="17513"/>
                  </a:lnTo>
                  <a:lnTo>
                    <a:pt x="4020439" y="5588"/>
                  </a:lnTo>
                  <a:lnTo>
                    <a:pt x="4006151" y="24180"/>
                  </a:lnTo>
                  <a:lnTo>
                    <a:pt x="3989832" y="27813"/>
                  </a:lnTo>
                  <a:lnTo>
                    <a:pt x="3997972" y="34810"/>
                  </a:lnTo>
                  <a:lnTo>
                    <a:pt x="3335718" y="896366"/>
                  </a:lnTo>
                  <a:lnTo>
                    <a:pt x="3305556" y="873125"/>
                  </a:lnTo>
                  <a:lnTo>
                    <a:pt x="3294265" y="931202"/>
                  </a:lnTo>
                  <a:lnTo>
                    <a:pt x="3292221" y="921512"/>
                  </a:lnTo>
                  <a:lnTo>
                    <a:pt x="3254883" y="929386"/>
                  </a:lnTo>
                  <a:lnTo>
                    <a:pt x="3470516" y="1946871"/>
                  </a:lnTo>
                  <a:lnTo>
                    <a:pt x="3433191" y="1954784"/>
                  </a:lnTo>
                  <a:lnTo>
                    <a:pt x="3512820" y="2054733"/>
                  </a:lnTo>
                  <a:lnTo>
                    <a:pt x="3536099" y="1965452"/>
                  </a:lnTo>
                  <a:lnTo>
                    <a:pt x="3545078" y="1931035"/>
                  </a:lnTo>
                  <a:lnTo>
                    <a:pt x="3507727" y="1938972"/>
                  </a:lnTo>
                  <a:lnTo>
                    <a:pt x="3305987" y="986561"/>
                  </a:lnTo>
                  <a:lnTo>
                    <a:pt x="3396107" y="942848"/>
                  </a:lnTo>
                  <a:lnTo>
                    <a:pt x="3385540" y="934720"/>
                  </a:lnTo>
                  <a:lnTo>
                    <a:pt x="3365931" y="919619"/>
                  </a:lnTo>
                  <a:lnTo>
                    <a:pt x="4026903" y="59613"/>
                  </a:lnTo>
                  <a:lnTo>
                    <a:pt x="4086860" y="110998"/>
                  </a:lnTo>
                  <a:lnTo>
                    <a:pt x="4096093" y="73964"/>
                  </a:lnTo>
                  <a:lnTo>
                    <a:pt x="6134100" y="582803"/>
                  </a:lnTo>
                  <a:lnTo>
                    <a:pt x="6143244" y="5457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90544" y="30906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590544" y="30906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81144" y="24048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81144" y="24048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57166" y="1356232"/>
              <a:ext cx="4478655" cy="3655695"/>
            </a:xfrm>
            <a:custGeom>
              <a:avLst/>
              <a:gdLst/>
              <a:ahLst/>
              <a:cxnLst/>
              <a:rect l="l" t="t" r="r" b="b"/>
              <a:pathLst>
                <a:path w="4478655" h="3655695">
                  <a:moveTo>
                    <a:pt x="2826766" y="2806827"/>
                  </a:moveTo>
                  <a:lnTo>
                    <a:pt x="1239075" y="1230731"/>
                  </a:lnTo>
                  <a:lnTo>
                    <a:pt x="1252423" y="1217295"/>
                  </a:lnTo>
                  <a:lnTo>
                    <a:pt x="1265936" y="1203706"/>
                  </a:lnTo>
                  <a:lnTo>
                    <a:pt x="1144524" y="1163701"/>
                  </a:lnTo>
                  <a:lnTo>
                    <a:pt x="1185418" y="1284732"/>
                  </a:lnTo>
                  <a:lnTo>
                    <a:pt x="1212240" y="1257744"/>
                  </a:lnTo>
                  <a:lnTo>
                    <a:pt x="2799842" y="2833751"/>
                  </a:lnTo>
                  <a:lnTo>
                    <a:pt x="2826766" y="2806827"/>
                  </a:lnTo>
                  <a:close/>
                </a:path>
                <a:path w="4478655" h="3655695">
                  <a:moveTo>
                    <a:pt x="3207004" y="2594864"/>
                  </a:moveTo>
                  <a:lnTo>
                    <a:pt x="3184652" y="2564003"/>
                  </a:lnTo>
                  <a:lnTo>
                    <a:pt x="1791309" y="3572992"/>
                  </a:lnTo>
                  <a:lnTo>
                    <a:pt x="1768983" y="3542157"/>
                  </a:lnTo>
                  <a:lnTo>
                    <a:pt x="1743290" y="3591445"/>
                  </a:lnTo>
                  <a:lnTo>
                    <a:pt x="92544" y="1853730"/>
                  </a:lnTo>
                  <a:lnTo>
                    <a:pt x="107162" y="1839849"/>
                  </a:lnTo>
                  <a:lnTo>
                    <a:pt x="120142" y="1827530"/>
                  </a:lnTo>
                  <a:lnTo>
                    <a:pt x="0" y="1783969"/>
                  </a:lnTo>
                  <a:lnTo>
                    <a:pt x="37338" y="1906143"/>
                  </a:lnTo>
                  <a:lnTo>
                    <a:pt x="64922" y="1879955"/>
                  </a:lnTo>
                  <a:lnTo>
                    <a:pt x="1721993" y="3624326"/>
                  </a:lnTo>
                  <a:lnTo>
                    <a:pt x="1730171" y="3616591"/>
                  </a:lnTo>
                  <a:lnTo>
                    <a:pt x="1709928" y="3655441"/>
                  </a:lnTo>
                  <a:lnTo>
                    <a:pt x="1836039" y="3634740"/>
                  </a:lnTo>
                  <a:lnTo>
                    <a:pt x="1821776" y="3615055"/>
                  </a:lnTo>
                  <a:lnTo>
                    <a:pt x="1813661" y="3603853"/>
                  </a:lnTo>
                  <a:lnTo>
                    <a:pt x="3207004" y="2594864"/>
                  </a:lnTo>
                  <a:close/>
                </a:path>
                <a:path w="4478655" h="3655695">
                  <a:moveTo>
                    <a:pt x="4478655" y="421640"/>
                  </a:moveTo>
                  <a:lnTo>
                    <a:pt x="3239008" y="36385"/>
                  </a:lnTo>
                  <a:lnTo>
                    <a:pt x="3240760" y="30734"/>
                  </a:lnTo>
                  <a:lnTo>
                    <a:pt x="3250311" y="0"/>
                  </a:lnTo>
                  <a:lnTo>
                    <a:pt x="3124200" y="20701"/>
                  </a:lnTo>
                  <a:lnTo>
                    <a:pt x="3164065" y="58991"/>
                  </a:lnTo>
                  <a:lnTo>
                    <a:pt x="3158490" y="59055"/>
                  </a:lnTo>
                  <a:lnTo>
                    <a:pt x="3181185" y="1555673"/>
                  </a:lnTo>
                  <a:lnTo>
                    <a:pt x="3142996" y="1556258"/>
                  </a:lnTo>
                  <a:lnTo>
                    <a:pt x="3192488" y="1651533"/>
                  </a:lnTo>
                  <a:lnTo>
                    <a:pt x="3184398" y="1651635"/>
                  </a:lnTo>
                  <a:lnTo>
                    <a:pt x="3193834" y="2486749"/>
                  </a:lnTo>
                  <a:lnTo>
                    <a:pt x="3155696" y="2487168"/>
                  </a:lnTo>
                  <a:lnTo>
                    <a:pt x="3214116" y="2600833"/>
                  </a:lnTo>
                  <a:lnTo>
                    <a:pt x="3260293" y="2505837"/>
                  </a:lnTo>
                  <a:lnTo>
                    <a:pt x="3269996" y="2485898"/>
                  </a:lnTo>
                  <a:lnTo>
                    <a:pt x="3231934" y="2486329"/>
                  </a:lnTo>
                  <a:lnTo>
                    <a:pt x="3222498" y="1651127"/>
                  </a:lnTo>
                  <a:lnTo>
                    <a:pt x="3210750" y="1651292"/>
                  </a:lnTo>
                  <a:lnTo>
                    <a:pt x="3247580" y="1574673"/>
                  </a:lnTo>
                  <a:lnTo>
                    <a:pt x="3257296" y="1554480"/>
                  </a:lnTo>
                  <a:lnTo>
                    <a:pt x="3219285" y="1555076"/>
                  </a:lnTo>
                  <a:lnTo>
                    <a:pt x="3197072" y="90678"/>
                  </a:lnTo>
                  <a:lnTo>
                    <a:pt x="3216402" y="109220"/>
                  </a:lnTo>
                  <a:lnTo>
                    <a:pt x="3227692" y="72834"/>
                  </a:lnTo>
                  <a:lnTo>
                    <a:pt x="4467225" y="457962"/>
                  </a:lnTo>
                  <a:lnTo>
                    <a:pt x="4478655" y="4216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581144" y="19476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81144" y="19476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647944" y="17190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47944" y="17190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772918" y="1239773"/>
              <a:ext cx="6920230" cy="4018915"/>
            </a:xfrm>
            <a:custGeom>
              <a:avLst/>
              <a:gdLst/>
              <a:ahLst/>
              <a:cxnLst/>
              <a:rect l="l" t="t" r="r" b="b"/>
              <a:pathLst>
                <a:path w="6920230" h="4018915">
                  <a:moveTo>
                    <a:pt x="3973576" y="1545463"/>
                  </a:moveTo>
                  <a:lnTo>
                    <a:pt x="3951224" y="1514729"/>
                  </a:lnTo>
                  <a:lnTo>
                    <a:pt x="2533053" y="2546705"/>
                  </a:lnTo>
                  <a:lnTo>
                    <a:pt x="2091131" y="1984629"/>
                  </a:lnTo>
                  <a:lnTo>
                    <a:pt x="2110168" y="1969643"/>
                  </a:lnTo>
                  <a:lnTo>
                    <a:pt x="2121154" y="1961007"/>
                  </a:lnTo>
                  <a:lnTo>
                    <a:pt x="2005584" y="1906524"/>
                  </a:lnTo>
                  <a:lnTo>
                    <a:pt x="2031238" y="2031746"/>
                  </a:lnTo>
                  <a:lnTo>
                    <a:pt x="2061286" y="2008111"/>
                  </a:lnTo>
                  <a:lnTo>
                    <a:pt x="2502179" y="2569172"/>
                  </a:lnTo>
                  <a:lnTo>
                    <a:pt x="623697" y="3936111"/>
                  </a:lnTo>
                  <a:lnTo>
                    <a:pt x="601345" y="3905377"/>
                  </a:lnTo>
                  <a:lnTo>
                    <a:pt x="570407" y="3965054"/>
                  </a:lnTo>
                  <a:lnTo>
                    <a:pt x="86779" y="3368598"/>
                  </a:lnTo>
                  <a:lnTo>
                    <a:pt x="105029" y="3353816"/>
                  </a:lnTo>
                  <a:lnTo>
                    <a:pt x="116332" y="3344672"/>
                  </a:lnTo>
                  <a:lnTo>
                    <a:pt x="0" y="3291840"/>
                  </a:lnTo>
                  <a:lnTo>
                    <a:pt x="27559" y="3416554"/>
                  </a:lnTo>
                  <a:lnTo>
                    <a:pt x="57162" y="3392576"/>
                  </a:lnTo>
                  <a:lnTo>
                    <a:pt x="551268" y="4001960"/>
                  </a:lnTo>
                  <a:lnTo>
                    <a:pt x="542544" y="4018788"/>
                  </a:lnTo>
                  <a:lnTo>
                    <a:pt x="668528" y="3997706"/>
                  </a:lnTo>
                  <a:lnTo>
                    <a:pt x="654291" y="3978160"/>
                  </a:lnTo>
                  <a:lnTo>
                    <a:pt x="646163" y="3966984"/>
                  </a:lnTo>
                  <a:lnTo>
                    <a:pt x="3973576" y="1545463"/>
                  </a:lnTo>
                  <a:close/>
                </a:path>
                <a:path w="6920230" h="4018915">
                  <a:moveTo>
                    <a:pt x="5093081" y="34417"/>
                  </a:moveTo>
                  <a:lnTo>
                    <a:pt x="5062855" y="11303"/>
                  </a:lnTo>
                  <a:lnTo>
                    <a:pt x="4378134" y="902081"/>
                  </a:lnTo>
                  <a:lnTo>
                    <a:pt x="4347972" y="878840"/>
                  </a:lnTo>
                  <a:lnTo>
                    <a:pt x="4335119" y="944930"/>
                  </a:lnTo>
                  <a:lnTo>
                    <a:pt x="4307713" y="926719"/>
                  </a:lnTo>
                  <a:lnTo>
                    <a:pt x="4002011" y="1387729"/>
                  </a:lnTo>
                  <a:lnTo>
                    <a:pt x="3970274" y="1366647"/>
                  </a:lnTo>
                  <a:lnTo>
                    <a:pt x="3954780" y="1493520"/>
                  </a:lnTo>
                  <a:lnTo>
                    <a:pt x="4065524" y="1429893"/>
                  </a:lnTo>
                  <a:lnTo>
                    <a:pt x="4057675" y="1424686"/>
                  </a:lnTo>
                  <a:lnTo>
                    <a:pt x="4033761" y="1408811"/>
                  </a:lnTo>
                  <a:lnTo>
                    <a:pt x="4332541" y="958240"/>
                  </a:lnTo>
                  <a:lnTo>
                    <a:pt x="4323588" y="1004316"/>
                  </a:lnTo>
                  <a:lnTo>
                    <a:pt x="4438523" y="948563"/>
                  </a:lnTo>
                  <a:lnTo>
                    <a:pt x="4427956" y="940435"/>
                  </a:lnTo>
                  <a:lnTo>
                    <a:pt x="4408348" y="925334"/>
                  </a:lnTo>
                  <a:lnTo>
                    <a:pt x="5093081" y="34417"/>
                  </a:lnTo>
                  <a:close/>
                </a:path>
                <a:path w="6920230" h="4018915">
                  <a:moveTo>
                    <a:pt x="6919722" y="537972"/>
                  </a:moveTo>
                  <a:lnTo>
                    <a:pt x="5200637" y="36576"/>
                  </a:lnTo>
                  <a:lnTo>
                    <a:pt x="5202199" y="31242"/>
                  </a:lnTo>
                  <a:lnTo>
                    <a:pt x="5211318" y="0"/>
                  </a:lnTo>
                  <a:lnTo>
                    <a:pt x="5085588" y="22860"/>
                  </a:lnTo>
                  <a:lnTo>
                    <a:pt x="5179314" y="109728"/>
                  </a:lnTo>
                  <a:lnTo>
                    <a:pt x="5189982" y="73152"/>
                  </a:lnTo>
                  <a:lnTo>
                    <a:pt x="6909054" y="574548"/>
                  </a:lnTo>
                  <a:lnTo>
                    <a:pt x="6919722" y="5379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99944" y="37764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99944" y="37764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81144" y="14904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28600" y="457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581144" y="1490472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457200"/>
                  </a:moveTo>
                  <a:lnTo>
                    <a:pt x="228600" y="4572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277105" y="1338834"/>
              <a:ext cx="838200" cy="1676400"/>
            </a:xfrm>
            <a:custGeom>
              <a:avLst/>
              <a:gdLst/>
              <a:ahLst/>
              <a:cxnLst/>
              <a:rect l="l" t="t" r="r" b="b"/>
              <a:pathLst>
                <a:path w="838200" h="1676400">
                  <a:moveTo>
                    <a:pt x="0" y="838200"/>
                  </a:moveTo>
                  <a:lnTo>
                    <a:pt x="1149" y="775645"/>
                  </a:lnTo>
                  <a:lnTo>
                    <a:pt x="4542" y="714339"/>
                  </a:lnTo>
                  <a:lnTo>
                    <a:pt x="10099" y="654443"/>
                  </a:lnTo>
                  <a:lnTo>
                    <a:pt x="17739" y="596120"/>
                  </a:lnTo>
                  <a:lnTo>
                    <a:pt x="27380" y="539532"/>
                  </a:lnTo>
                  <a:lnTo>
                    <a:pt x="38942" y="484840"/>
                  </a:lnTo>
                  <a:lnTo>
                    <a:pt x="52344" y="432207"/>
                  </a:lnTo>
                  <a:lnTo>
                    <a:pt x="67504" y="381795"/>
                  </a:lnTo>
                  <a:lnTo>
                    <a:pt x="84343" y="333766"/>
                  </a:lnTo>
                  <a:lnTo>
                    <a:pt x="102778" y="288283"/>
                  </a:lnTo>
                  <a:lnTo>
                    <a:pt x="122729" y="245506"/>
                  </a:lnTo>
                  <a:lnTo>
                    <a:pt x="144115" y="205599"/>
                  </a:lnTo>
                  <a:lnTo>
                    <a:pt x="166856" y="168723"/>
                  </a:lnTo>
                  <a:lnTo>
                    <a:pt x="190869" y="135041"/>
                  </a:lnTo>
                  <a:lnTo>
                    <a:pt x="216075" y="104715"/>
                  </a:lnTo>
                  <a:lnTo>
                    <a:pt x="269740" y="54776"/>
                  </a:lnTo>
                  <a:lnTo>
                    <a:pt x="327202" y="20205"/>
                  </a:lnTo>
                  <a:lnTo>
                    <a:pt x="387814" y="2299"/>
                  </a:lnTo>
                  <a:lnTo>
                    <a:pt x="419100" y="0"/>
                  </a:lnTo>
                  <a:lnTo>
                    <a:pt x="450385" y="2299"/>
                  </a:lnTo>
                  <a:lnTo>
                    <a:pt x="510997" y="20205"/>
                  </a:lnTo>
                  <a:lnTo>
                    <a:pt x="568459" y="54776"/>
                  </a:lnTo>
                  <a:lnTo>
                    <a:pt x="622124" y="104715"/>
                  </a:lnTo>
                  <a:lnTo>
                    <a:pt x="647330" y="135041"/>
                  </a:lnTo>
                  <a:lnTo>
                    <a:pt x="671343" y="168723"/>
                  </a:lnTo>
                  <a:lnTo>
                    <a:pt x="694084" y="205599"/>
                  </a:lnTo>
                  <a:lnTo>
                    <a:pt x="715470" y="245506"/>
                  </a:lnTo>
                  <a:lnTo>
                    <a:pt x="735421" y="288283"/>
                  </a:lnTo>
                  <a:lnTo>
                    <a:pt x="753856" y="333766"/>
                  </a:lnTo>
                  <a:lnTo>
                    <a:pt x="770695" y="381795"/>
                  </a:lnTo>
                  <a:lnTo>
                    <a:pt x="785855" y="432207"/>
                  </a:lnTo>
                  <a:lnTo>
                    <a:pt x="799257" y="484840"/>
                  </a:lnTo>
                  <a:lnTo>
                    <a:pt x="810819" y="539532"/>
                  </a:lnTo>
                  <a:lnTo>
                    <a:pt x="820460" y="596120"/>
                  </a:lnTo>
                  <a:lnTo>
                    <a:pt x="828100" y="654443"/>
                  </a:lnTo>
                  <a:lnTo>
                    <a:pt x="833657" y="714339"/>
                  </a:lnTo>
                  <a:lnTo>
                    <a:pt x="837050" y="775645"/>
                  </a:lnTo>
                  <a:lnTo>
                    <a:pt x="838200" y="838200"/>
                  </a:lnTo>
                  <a:lnTo>
                    <a:pt x="837050" y="900754"/>
                  </a:lnTo>
                  <a:lnTo>
                    <a:pt x="833657" y="962060"/>
                  </a:lnTo>
                  <a:lnTo>
                    <a:pt x="828100" y="1021956"/>
                  </a:lnTo>
                  <a:lnTo>
                    <a:pt x="820460" y="1080279"/>
                  </a:lnTo>
                  <a:lnTo>
                    <a:pt x="810819" y="1136867"/>
                  </a:lnTo>
                  <a:lnTo>
                    <a:pt x="799257" y="1191559"/>
                  </a:lnTo>
                  <a:lnTo>
                    <a:pt x="785855" y="1244192"/>
                  </a:lnTo>
                  <a:lnTo>
                    <a:pt x="770695" y="1294604"/>
                  </a:lnTo>
                  <a:lnTo>
                    <a:pt x="753856" y="1342633"/>
                  </a:lnTo>
                  <a:lnTo>
                    <a:pt x="735421" y="1388116"/>
                  </a:lnTo>
                  <a:lnTo>
                    <a:pt x="715470" y="1430893"/>
                  </a:lnTo>
                  <a:lnTo>
                    <a:pt x="694084" y="1470800"/>
                  </a:lnTo>
                  <a:lnTo>
                    <a:pt x="671343" y="1507676"/>
                  </a:lnTo>
                  <a:lnTo>
                    <a:pt x="647330" y="1541358"/>
                  </a:lnTo>
                  <a:lnTo>
                    <a:pt x="622124" y="1571684"/>
                  </a:lnTo>
                  <a:lnTo>
                    <a:pt x="568459" y="1621623"/>
                  </a:lnTo>
                  <a:lnTo>
                    <a:pt x="510997" y="1656194"/>
                  </a:lnTo>
                  <a:lnTo>
                    <a:pt x="450385" y="1674100"/>
                  </a:lnTo>
                  <a:lnTo>
                    <a:pt x="419100" y="1676400"/>
                  </a:lnTo>
                  <a:lnTo>
                    <a:pt x="387814" y="1674100"/>
                  </a:lnTo>
                  <a:lnTo>
                    <a:pt x="327202" y="1656194"/>
                  </a:lnTo>
                  <a:lnTo>
                    <a:pt x="269740" y="1621623"/>
                  </a:lnTo>
                  <a:lnTo>
                    <a:pt x="216075" y="1571684"/>
                  </a:lnTo>
                  <a:lnTo>
                    <a:pt x="190869" y="1541358"/>
                  </a:lnTo>
                  <a:lnTo>
                    <a:pt x="166856" y="1507676"/>
                  </a:lnTo>
                  <a:lnTo>
                    <a:pt x="144115" y="1470800"/>
                  </a:lnTo>
                  <a:lnTo>
                    <a:pt x="122729" y="1430893"/>
                  </a:lnTo>
                  <a:lnTo>
                    <a:pt x="102778" y="1388116"/>
                  </a:lnTo>
                  <a:lnTo>
                    <a:pt x="84343" y="1342633"/>
                  </a:lnTo>
                  <a:lnTo>
                    <a:pt x="67504" y="1294604"/>
                  </a:lnTo>
                  <a:lnTo>
                    <a:pt x="52344" y="1244192"/>
                  </a:lnTo>
                  <a:lnTo>
                    <a:pt x="38942" y="1191559"/>
                  </a:lnTo>
                  <a:lnTo>
                    <a:pt x="27380" y="1136867"/>
                  </a:lnTo>
                  <a:lnTo>
                    <a:pt x="17739" y="1080279"/>
                  </a:lnTo>
                  <a:lnTo>
                    <a:pt x="10099" y="1021956"/>
                  </a:lnTo>
                  <a:lnTo>
                    <a:pt x="4542" y="962060"/>
                  </a:lnTo>
                  <a:lnTo>
                    <a:pt x="1149" y="900754"/>
                  </a:lnTo>
                  <a:lnTo>
                    <a:pt x="0" y="838200"/>
                  </a:lnTo>
                  <a:close/>
                </a:path>
              </a:pathLst>
            </a:custGeom>
            <a:ln w="50292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916939" y="1793189"/>
            <a:ext cx="2704465" cy="100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3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Recognition</a:t>
            </a:r>
            <a:endParaRPr sz="2800">
              <a:latin typeface="Carlito"/>
              <a:cs typeface="Carlito"/>
            </a:endParaRPr>
          </a:p>
          <a:p>
            <a:pPr marL="1364615" algn="ctr">
              <a:lnSpc>
                <a:spcPts val="2170"/>
              </a:lnSpc>
            </a:pPr>
            <a:r>
              <a:rPr sz="2000" dirty="0">
                <a:solidFill>
                  <a:srgbClr val="00FF00"/>
                </a:solidFill>
                <a:latin typeface="Trebuchet MS"/>
                <a:cs typeface="Trebuchet MS"/>
              </a:rPr>
              <a:t>RANSAC</a:t>
            </a:r>
            <a:endParaRPr sz="2000">
              <a:latin typeface="Trebuchet MS"/>
              <a:cs typeface="Trebuchet MS"/>
            </a:endParaRPr>
          </a:p>
          <a:p>
            <a:pPr marL="1366520" algn="ctr">
              <a:lnSpc>
                <a:spcPct val="100000"/>
              </a:lnSpc>
            </a:pPr>
            <a:r>
              <a:rPr sz="2000" dirty="0">
                <a:solidFill>
                  <a:srgbClr val="00FF00"/>
                </a:solidFill>
                <a:latin typeface="Trebuchet MS"/>
                <a:cs typeface="Trebuchet MS"/>
              </a:rPr>
              <a:t>ver</a:t>
            </a:r>
            <a:r>
              <a:rPr sz="2000" spc="5" dirty="0">
                <a:solidFill>
                  <a:srgbClr val="00FF00"/>
                </a:solidFill>
                <a:latin typeface="Trebuchet MS"/>
                <a:cs typeface="Trebuchet MS"/>
              </a:rPr>
              <a:t>i</a:t>
            </a:r>
            <a:r>
              <a:rPr sz="2000" dirty="0">
                <a:solidFill>
                  <a:srgbClr val="00FF00"/>
                </a:solidFill>
                <a:latin typeface="Trebuchet MS"/>
                <a:cs typeface="Trebuchet MS"/>
              </a:rPr>
              <a:t>f</a:t>
            </a:r>
            <a:r>
              <a:rPr sz="2000" spc="5" dirty="0">
                <a:solidFill>
                  <a:srgbClr val="00FF00"/>
                </a:solidFill>
                <a:latin typeface="Trebuchet MS"/>
                <a:cs typeface="Trebuchet MS"/>
              </a:rPr>
              <a:t>i</a:t>
            </a:r>
            <a:r>
              <a:rPr sz="2000" spc="-5" dirty="0">
                <a:solidFill>
                  <a:srgbClr val="00FF00"/>
                </a:solidFill>
                <a:latin typeface="Trebuchet MS"/>
                <a:cs typeface="Trebuchet MS"/>
              </a:rPr>
              <a:t>c</a:t>
            </a:r>
            <a:r>
              <a:rPr sz="2000" spc="5" dirty="0">
                <a:solidFill>
                  <a:srgbClr val="00FF00"/>
                </a:solidFill>
                <a:latin typeface="Trebuchet MS"/>
                <a:cs typeface="Trebuchet MS"/>
              </a:rPr>
              <a:t>a</a:t>
            </a:r>
            <a:r>
              <a:rPr sz="2000" spc="-15" dirty="0">
                <a:solidFill>
                  <a:srgbClr val="00FF00"/>
                </a:solidFill>
                <a:latin typeface="Trebuchet MS"/>
                <a:cs typeface="Trebuchet MS"/>
              </a:rPr>
              <a:t>t</a:t>
            </a:r>
            <a:r>
              <a:rPr sz="2000" spc="-5" dirty="0">
                <a:solidFill>
                  <a:srgbClr val="00FF00"/>
                </a:solidFill>
                <a:latin typeface="Trebuchet MS"/>
                <a:cs typeface="Trebuchet MS"/>
              </a:rPr>
              <a:t>i</a:t>
            </a:r>
            <a:r>
              <a:rPr sz="2000" spc="5" dirty="0">
                <a:solidFill>
                  <a:srgbClr val="00FF00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00FF00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432809" y="2138045"/>
            <a:ext cx="859155" cy="312420"/>
          </a:xfrm>
          <a:custGeom>
            <a:avLst/>
            <a:gdLst/>
            <a:ahLst/>
            <a:cxnLst/>
            <a:rect l="l" t="t" r="r" b="b"/>
            <a:pathLst>
              <a:path w="859154" h="312419">
                <a:moveTo>
                  <a:pt x="122174" y="168147"/>
                </a:moveTo>
                <a:lnTo>
                  <a:pt x="0" y="284352"/>
                </a:lnTo>
                <a:lnTo>
                  <a:pt x="166369" y="312419"/>
                </a:lnTo>
                <a:lnTo>
                  <a:pt x="153881" y="271652"/>
                </a:lnTo>
                <a:lnTo>
                  <a:pt x="127635" y="271652"/>
                </a:lnTo>
                <a:lnTo>
                  <a:pt x="112902" y="223519"/>
                </a:lnTo>
                <a:lnTo>
                  <a:pt x="136890" y="216187"/>
                </a:lnTo>
                <a:lnTo>
                  <a:pt x="122174" y="168147"/>
                </a:lnTo>
                <a:close/>
              </a:path>
              <a:path w="859154" h="312419">
                <a:moveTo>
                  <a:pt x="136890" y="216187"/>
                </a:moveTo>
                <a:lnTo>
                  <a:pt x="112902" y="223519"/>
                </a:lnTo>
                <a:lnTo>
                  <a:pt x="127635" y="271652"/>
                </a:lnTo>
                <a:lnTo>
                  <a:pt x="151633" y="264313"/>
                </a:lnTo>
                <a:lnTo>
                  <a:pt x="136890" y="216187"/>
                </a:lnTo>
                <a:close/>
              </a:path>
              <a:path w="859154" h="312419">
                <a:moveTo>
                  <a:pt x="151633" y="264313"/>
                </a:moveTo>
                <a:lnTo>
                  <a:pt x="127635" y="271652"/>
                </a:lnTo>
                <a:lnTo>
                  <a:pt x="153881" y="271652"/>
                </a:lnTo>
                <a:lnTo>
                  <a:pt x="151633" y="264313"/>
                </a:lnTo>
                <a:close/>
              </a:path>
              <a:path w="859154" h="312419">
                <a:moveTo>
                  <a:pt x="844168" y="0"/>
                </a:moveTo>
                <a:lnTo>
                  <a:pt x="136890" y="216187"/>
                </a:lnTo>
                <a:lnTo>
                  <a:pt x="151633" y="264313"/>
                </a:lnTo>
                <a:lnTo>
                  <a:pt x="858901" y="48005"/>
                </a:lnTo>
                <a:lnTo>
                  <a:pt x="844168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7816722" y="5960126"/>
            <a:ext cx="3458210" cy="6756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[Nister </a:t>
            </a:r>
            <a:r>
              <a:rPr sz="1600" spc="-5" dirty="0">
                <a:solidFill>
                  <a:srgbClr val="000099"/>
                </a:solidFill>
                <a:latin typeface="Times New Roman"/>
                <a:cs typeface="Times New Roman"/>
              </a:rPr>
              <a:t>&amp; </a:t>
            </a:r>
            <a:r>
              <a:rPr sz="1600" spc="-5" dirty="0">
                <a:solidFill>
                  <a:srgbClr val="000099"/>
                </a:solidFill>
                <a:latin typeface="Trebuchet MS"/>
                <a:cs typeface="Trebuchet MS"/>
              </a:rPr>
              <a:t>Stewenius,</a:t>
            </a:r>
            <a:r>
              <a:rPr sz="1600" spc="13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Trebuchet MS"/>
                <a:cs typeface="Trebuchet MS"/>
              </a:rPr>
              <a:t>CVPR’06]</a:t>
            </a:r>
            <a:endParaRPr sz="16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755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63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226932" y="6593750"/>
            <a:ext cx="2022475" cy="2330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000099"/>
                </a:solidFill>
                <a:latin typeface="Trebuchet MS"/>
                <a:cs typeface="Trebuchet MS"/>
              </a:rPr>
              <a:t>Slide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credit: David</a:t>
            </a:r>
            <a:r>
              <a:rPr sz="1400" spc="-7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000099"/>
                </a:solidFill>
                <a:latin typeface="Trebuchet MS"/>
                <a:cs typeface="Trebuchet MS"/>
              </a:rPr>
              <a:t>Nister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6120" y="153670"/>
            <a:ext cx="6523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Bags </a:t>
            </a:r>
            <a:r>
              <a:rPr spc="-35" dirty="0"/>
              <a:t>of </a:t>
            </a:r>
            <a:r>
              <a:rPr spc="-175" dirty="0"/>
              <a:t>words: </a:t>
            </a:r>
            <a:r>
              <a:rPr spc="-210" dirty="0"/>
              <a:t>pros </a:t>
            </a:r>
            <a:r>
              <a:rPr spc="-235" dirty="0"/>
              <a:t>and</a:t>
            </a:r>
            <a:r>
              <a:rPr spc="-335" dirty="0"/>
              <a:t> </a:t>
            </a:r>
            <a:r>
              <a:rPr spc="-305" dirty="0"/>
              <a:t>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7096" y="1204282"/>
            <a:ext cx="8093075" cy="42119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27025" algn="l"/>
              </a:tabLst>
            </a:pPr>
            <a:r>
              <a:rPr sz="2600" dirty="0">
                <a:latin typeface="Carlito"/>
                <a:cs typeface="Carlito"/>
              </a:rPr>
              <a:t>+	</a:t>
            </a:r>
            <a:r>
              <a:rPr sz="2600" spc="-10" dirty="0">
                <a:latin typeface="Carlito"/>
                <a:cs typeface="Carlito"/>
              </a:rPr>
              <a:t>flexible to </a:t>
            </a:r>
            <a:r>
              <a:rPr sz="2600" dirty="0">
                <a:latin typeface="Carlito"/>
                <a:cs typeface="Carlito"/>
              </a:rPr>
              <a:t>geometry / </a:t>
            </a:r>
            <a:r>
              <a:rPr sz="2600" spc="-10" dirty="0">
                <a:latin typeface="Carlito"/>
                <a:cs typeface="Carlito"/>
              </a:rPr>
              <a:t>deformations </a:t>
            </a:r>
            <a:r>
              <a:rPr sz="2600" dirty="0">
                <a:latin typeface="Carlito"/>
                <a:cs typeface="Carlito"/>
              </a:rPr>
              <a:t>/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viewpoint</a:t>
            </a:r>
            <a:endParaRPr sz="2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326390" algn="l"/>
              </a:tabLst>
            </a:pPr>
            <a:r>
              <a:rPr sz="2600" dirty="0">
                <a:latin typeface="Carlito"/>
                <a:cs typeface="Carlito"/>
              </a:rPr>
              <a:t>+	</a:t>
            </a:r>
            <a:r>
              <a:rPr sz="2600" spc="-5" dirty="0">
                <a:latin typeface="Carlito"/>
                <a:cs typeface="Carlito"/>
              </a:rPr>
              <a:t>compact </a:t>
            </a:r>
            <a:r>
              <a:rPr sz="2600" dirty="0">
                <a:latin typeface="Carlito"/>
                <a:cs typeface="Carlito"/>
              </a:rPr>
              <a:t>summary </a:t>
            </a:r>
            <a:r>
              <a:rPr sz="2600" spc="-5" dirty="0">
                <a:latin typeface="Carlito"/>
                <a:cs typeface="Carlito"/>
              </a:rPr>
              <a:t>of image </a:t>
            </a:r>
            <a:r>
              <a:rPr sz="2600" spc="-15" dirty="0">
                <a:latin typeface="Carlito"/>
                <a:cs typeface="Carlito"/>
              </a:rPr>
              <a:t>content</a:t>
            </a:r>
            <a:endParaRPr sz="2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26390" algn="l"/>
              </a:tabLst>
            </a:pPr>
            <a:r>
              <a:rPr sz="2600" dirty="0">
                <a:latin typeface="Carlito"/>
                <a:cs typeface="Carlito"/>
              </a:rPr>
              <a:t>+	</a:t>
            </a:r>
            <a:r>
              <a:rPr sz="2600" spc="-5" dirty="0">
                <a:latin typeface="Carlito"/>
                <a:cs typeface="Carlito"/>
              </a:rPr>
              <a:t>provides vector </a:t>
            </a:r>
            <a:r>
              <a:rPr sz="2600" spc="-10" dirty="0">
                <a:latin typeface="Carlito"/>
                <a:cs typeface="Carlito"/>
              </a:rPr>
              <a:t>representation </a:t>
            </a:r>
            <a:r>
              <a:rPr sz="2600" spc="-25" dirty="0">
                <a:latin typeface="Carlito"/>
                <a:cs typeface="Carlito"/>
              </a:rPr>
              <a:t>for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sets</a:t>
            </a:r>
            <a:endParaRPr sz="2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327025" algn="l"/>
              </a:tabLst>
            </a:pPr>
            <a:r>
              <a:rPr sz="2600" dirty="0">
                <a:latin typeface="Carlito"/>
                <a:cs typeface="Carlito"/>
              </a:rPr>
              <a:t>+	</a:t>
            </a:r>
            <a:r>
              <a:rPr sz="2600" spc="-5" dirty="0">
                <a:latin typeface="Carlito"/>
                <a:cs typeface="Carlito"/>
              </a:rPr>
              <a:t>very good results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practice</a:t>
            </a:r>
            <a:endParaRPr sz="2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Carlito"/>
              <a:cs typeface="Carlito"/>
            </a:endParaRPr>
          </a:p>
          <a:p>
            <a:pPr marL="241300" marR="31115" indent="-229235">
              <a:lnSpc>
                <a:spcPts val="2500"/>
              </a:lnSpc>
              <a:spcBef>
                <a:spcPts val="5"/>
              </a:spcBef>
              <a:buChar char="-"/>
              <a:tabLst>
                <a:tab pos="241300" algn="l"/>
                <a:tab pos="241935" algn="l"/>
              </a:tabLst>
            </a:pPr>
            <a:r>
              <a:rPr sz="2600" spc="-5" dirty="0">
                <a:latin typeface="Carlito"/>
                <a:cs typeface="Carlito"/>
              </a:rPr>
              <a:t>basic model ignores geometry </a:t>
            </a:r>
            <a:r>
              <a:rPr sz="2600" dirty="0">
                <a:latin typeface="Carlito"/>
                <a:cs typeface="Carlito"/>
              </a:rPr>
              <a:t>– </a:t>
            </a:r>
            <a:r>
              <a:rPr sz="2600" spc="-10" dirty="0">
                <a:latin typeface="Carlito"/>
                <a:cs typeface="Carlito"/>
              </a:rPr>
              <a:t>must </a:t>
            </a:r>
            <a:r>
              <a:rPr sz="2600" spc="-5" dirty="0">
                <a:latin typeface="Carlito"/>
                <a:cs typeface="Carlito"/>
              </a:rPr>
              <a:t>verify </a:t>
            </a:r>
            <a:r>
              <a:rPr sz="2600" spc="-10" dirty="0">
                <a:latin typeface="Carlito"/>
                <a:cs typeface="Carlito"/>
              </a:rPr>
              <a:t>afterwards, </a:t>
            </a:r>
            <a:r>
              <a:rPr sz="2600" spc="-5" dirty="0">
                <a:latin typeface="Carlito"/>
                <a:cs typeface="Carlito"/>
              </a:rPr>
              <a:t>or  encode </a:t>
            </a:r>
            <a:r>
              <a:rPr sz="2600" dirty="0">
                <a:latin typeface="Carlito"/>
                <a:cs typeface="Carlito"/>
              </a:rPr>
              <a:t>via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features</a:t>
            </a:r>
            <a:endParaRPr sz="2600">
              <a:latin typeface="Carlito"/>
              <a:cs typeface="Carlito"/>
            </a:endParaRPr>
          </a:p>
          <a:p>
            <a:pPr marL="241300" marR="5080" indent="-229235">
              <a:lnSpc>
                <a:spcPct val="80000"/>
              </a:lnSpc>
              <a:spcBef>
                <a:spcPts val="1010"/>
              </a:spcBef>
              <a:buChar char="-"/>
              <a:tabLst>
                <a:tab pos="241300" algn="l"/>
                <a:tab pos="241935" algn="l"/>
              </a:tabLst>
            </a:pPr>
            <a:r>
              <a:rPr sz="2600" spc="-10" dirty="0">
                <a:latin typeface="Carlito"/>
                <a:cs typeface="Carlito"/>
              </a:rPr>
              <a:t>background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15" dirty="0">
                <a:latin typeface="Carlito"/>
                <a:cs typeface="Carlito"/>
              </a:rPr>
              <a:t>foreground mixed </a:t>
            </a:r>
            <a:r>
              <a:rPr sz="2600" dirty="0">
                <a:latin typeface="Carlito"/>
                <a:cs typeface="Carlito"/>
              </a:rPr>
              <a:t>when </a:t>
            </a:r>
            <a:r>
              <a:rPr sz="2600" spc="-5" dirty="0">
                <a:latin typeface="Carlito"/>
                <a:cs typeface="Carlito"/>
              </a:rPr>
              <a:t>bag </a:t>
            </a:r>
            <a:r>
              <a:rPr sz="2600" spc="-20" dirty="0">
                <a:latin typeface="Carlito"/>
                <a:cs typeface="Carlito"/>
              </a:rPr>
              <a:t>covers </a:t>
            </a:r>
            <a:r>
              <a:rPr sz="2600" dirty="0">
                <a:latin typeface="Carlito"/>
                <a:cs typeface="Carlito"/>
              </a:rPr>
              <a:t>whole  </a:t>
            </a:r>
            <a:r>
              <a:rPr sz="2600" spc="-5" dirty="0">
                <a:latin typeface="Carlito"/>
                <a:cs typeface="Carlito"/>
              </a:rPr>
              <a:t>image</a:t>
            </a:r>
            <a:endParaRPr sz="26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375"/>
              </a:spcBef>
              <a:buChar char="-"/>
              <a:tabLst>
                <a:tab pos="241300" algn="l"/>
                <a:tab pos="241935" algn="l"/>
              </a:tabLst>
            </a:pPr>
            <a:r>
              <a:rPr sz="2600" spc="-5" dirty="0">
                <a:latin typeface="Carlito"/>
                <a:cs typeface="Carlito"/>
              </a:rPr>
              <a:t>optimal vocabulary </a:t>
            </a:r>
            <a:r>
              <a:rPr sz="2600" spc="-15" dirty="0">
                <a:latin typeface="Carlito"/>
                <a:cs typeface="Carlito"/>
              </a:rPr>
              <a:t>formation </a:t>
            </a:r>
            <a:r>
              <a:rPr sz="2600" spc="-5" dirty="0">
                <a:latin typeface="Carlito"/>
                <a:cs typeface="Carlito"/>
              </a:rPr>
              <a:t>remains</a:t>
            </a:r>
            <a:r>
              <a:rPr sz="2600" spc="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unclear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394" y="153670"/>
            <a:ext cx="3654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Summary </a:t>
            </a:r>
            <a:r>
              <a:rPr spc="-550" dirty="0"/>
              <a:t>So</a:t>
            </a:r>
            <a:r>
              <a:rPr spc="-285" dirty="0"/>
              <a:t> </a:t>
            </a:r>
            <a:r>
              <a:rPr spc="-365" dirty="0"/>
              <a:t>Far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461897"/>
            <a:ext cx="7908925" cy="44456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rlito"/>
                <a:cs typeface="Carlito"/>
              </a:rPr>
              <a:t>Matching </a:t>
            </a:r>
            <a:r>
              <a:rPr sz="2800" b="1" spc="-5" dirty="0">
                <a:latin typeface="Carlito"/>
                <a:cs typeface="Carlito"/>
              </a:rPr>
              <a:t>local </a:t>
            </a:r>
            <a:r>
              <a:rPr sz="2800" b="1" spc="-15" dirty="0">
                <a:latin typeface="Carlito"/>
                <a:cs typeface="Carlito"/>
              </a:rPr>
              <a:t>invariant features</a:t>
            </a:r>
            <a:r>
              <a:rPr sz="2800" spc="-15" dirty="0">
                <a:latin typeface="Carlito"/>
                <a:cs typeface="Carlito"/>
              </a:rPr>
              <a:t>: useful </a:t>
            </a:r>
            <a:r>
              <a:rPr sz="2800" spc="-10" dirty="0">
                <a:latin typeface="Carlito"/>
                <a:cs typeface="Carlito"/>
              </a:rPr>
              <a:t>not only </a:t>
            </a:r>
            <a:r>
              <a:rPr sz="2800" spc="-20" dirty="0">
                <a:latin typeface="Carlito"/>
                <a:cs typeface="Carlito"/>
              </a:rPr>
              <a:t>to  provide </a:t>
            </a:r>
            <a:r>
              <a:rPr sz="2800" spc="-15" dirty="0">
                <a:latin typeface="Carlito"/>
                <a:cs typeface="Carlito"/>
              </a:rPr>
              <a:t>matches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0" dirty="0">
                <a:latin typeface="Carlito"/>
                <a:cs typeface="Carlito"/>
              </a:rPr>
              <a:t>multi-view </a:t>
            </a:r>
            <a:r>
              <a:rPr sz="2800" spc="-30" dirty="0">
                <a:latin typeface="Carlito"/>
                <a:cs typeface="Carlito"/>
              </a:rPr>
              <a:t>geometry, </a:t>
            </a:r>
            <a:r>
              <a:rPr sz="2800" spc="-10" dirty="0">
                <a:latin typeface="Carlito"/>
                <a:cs typeface="Carlito"/>
              </a:rPr>
              <a:t>but </a:t>
            </a:r>
            <a:r>
              <a:rPr sz="2800" spc="-5" dirty="0">
                <a:latin typeface="Carlito"/>
                <a:cs typeface="Carlito"/>
              </a:rPr>
              <a:t>also </a:t>
            </a:r>
            <a:r>
              <a:rPr sz="2800" spc="-15" dirty="0">
                <a:latin typeface="Carlito"/>
                <a:cs typeface="Carlito"/>
              </a:rPr>
              <a:t>to  </a:t>
            </a:r>
            <a:r>
              <a:rPr sz="2800" spc="-10" dirty="0">
                <a:latin typeface="Carlito"/>
                <a:cs typeface="Carlito"/>
              </a:rPr>
              <a:t>find objects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scenes.</a:t>
            </a:r>
            <a:endParaRPr sz="2800">
              <a:latin typeface="Carlito"/>
              <a:cs typeface="Carlito"/>
            </a:endParaRPr>
          </a:p>
          <a:p>
            <a:pPr marL="241300" marR="86995" indent="-228600" algn="just">
              <a:lnSpc>
                <a:spcPts val="3020"/>
              </a:lnSpc>
              <a:spcBef>
                <a:spcPts val="21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rlito"/>
                <a:cs typeface="Carlito"/>
              </a:rPr>
              <a:t>Bag of </a:t>
            </a:r>
            <a:r>
              <a:rPr sz="2800" b="1" spc="-15" dirty="0">
                <a:latin typeface="Carlito"/>
                <a:cs typeface="Carlito"/>
              </a:rPr>
              <a:t>words </a:t>
            </a:r>
            <a:r>
              <a:rPr sz="2800" spc="-15" dirty="0">
                <a:latin typeface="Carlito"/>
                <a:cs typeface="Carlito"/>
              </a:rPr>
              <a:t>representation: </a:t>
            </a:r>
            <a:r>
              <a:rPr sz="2800" spc="-20" dirty="0">
                <a:latin typeface="Carlito"/>
                <a:cs typeface="Carlito"/>
              </a:rPr>
              <a:t>quantize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5" dirty="0">
                <a:latin typeface="Carlito"/>
                <a:cs typeface="Carlito"/>
              </a:rPr>
              <a:t>space 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25" dirty="0">
                <a:latin typeface="Carlito"/>
                <a:cs typeface="Carlito"/>
              </a:rPr>
              <a:t>make </a:t>
            </a:r>
            <a:r>
              <a:rPr sz="2800" spc="-15" dirty="0">
                <a:latin typeface="Carlito"/>
                <a:cs typeface="Carlito"/>
              </a:rPr>
              <a:t>discrete </a:t>
            </a:r>
            <a:r>
              <a:rPr sz="2800" spc="-10" dirty="0">
                <a:latin typeface="Carlito"/>
                <a:cs typeface="Carlito"/>
              </a:rPr>
              <a:t>set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0" dirty="0">
                <a:latin typeface="Carlito"/>
                <a:cs typeface="Carlito"/>
              </a:rPr>
              <a:t>visual</a:t>
            </a:r>
            <a:r>
              <a:rPr sz="2800" spc="8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17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5" dirty="0">
                <a:latin typeface="Carlito"/>
                <a:cs typeface="Carlito"/>
              </a:rPr>
              <a:t>Summarize </a:t>
            </a:r>
            <a:r>
              <a:rPr sz="2800" spc="-10" dirty="0">
                <a:latin typeface="Carlito"/>
                <a:cs typeface="Carlito"/>
              </a:rPr>
              <a:t>image </a:t>
            </a:r>
            <a:r>
              <a:rPr sz="2800" spc="-20" dirty="0">
                <a:latin typeface="Carlito"/>
                <a:cs typeface="Carlito"/>
              </a:rPr>
              <a:t>by </a:t>
            </a:r>
            <a:r>
              <a:rPr sz="2800" spc="-10" dirty="0">
                <a:latin typeface="Carlito"/>
                <a:cs typeface="Carlito"/>
              </a:rPr>
              <a:t>distribution </a:t>
            </a:r>
            <a:r>
              <a:rPr sz="2800" spc="-5" dirty="0">
                <a:latin typeface="Carlito"/>
                <a:cs typeface="Carlito"/>
              </a:rPr>
              <a:t>of</a:t>
            </a:r>
            <a:r>
              <a:rPr sz="2800" spc="12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117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5" dirty="0">
                <a:latin typeface="Carlito"/>
                <a:cs typeface="Carlito"/>
              </a:rPr>
              <a:t>Index </a:t>
            </a:r>
            <a:r>
              <a:rPr sz="2800" spc="-10" dirty="0">
                <a:latin typeface="Carlito"/>
                <a:cs typeface="Carlito"/>
              </a:rPr>
              <a:t>individual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241300" marR="269875" indent="-228600">
              <a:lnSpc>
                <a:spcPts val="3030"/>
              </a:lnSpc>
              <a:spcBef>
                <a:spcPts val="15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rlito"/>
                <a:cs typeface="Carlito"/>
              </a:rPr>
              <a:t>Inverted </a:t>
            </a:r>
            <a:r>
              <a:rPr sz="2800" b="1" spc="-15" dirty="0">
                <a:latin typeface="Carlito"/>
                <a:cs typeface="Carlito"/>
              </a:rPr>
              <a:t>index</a:t>
            </a:r>
            <a:r>
              <a:rPr sz="2800" spc="-15" dirty="0">
                <a:latin typeface="Carlito"/>
                <a:cs typeface="Carlito"/>
              </a:rPr>
              <a:t>: pre-compute </a:t>
            </a:r>
            <a:r>
              <a:rPr sz="2800" spc="-20" dirty="0">
                <a:latin typeface="Carlito"/>
                <a:cs typeface="Carlito"/>
              </a:rPr>
              <a:t>index to </a:t>
            </a:r>
            <a:r>
              <a:rPr sz="2800" spc="-5" dirty="0">
                <a:latin typeface="Carlito"/>
                <a:cs typeface="Carlito"/>
              </a:rPr>
              <a:t>enable </a:t>
            </a:r>
            <a:r>
              <a:rPr sz="2800" spc="-25" dirty="0">
                <a:latin typeface="Carlito"/>
                <a:cs typeface="Carlito"/>
              </a:rPr>
              <a:t>faster  </a:t>
            </a:r>
            <a:r>
              <a:rPr sz="2800" spc="-15" dirty="0">
                <a:latin typeface="Carlito"/>
                <a:cs typeface="Carlito"/>
              </a:rPr>
              <a:t>search at </a:t>
            </a:r>
            <a:r>
              <a:rPr sz="2800" spc="-10" dirty="0">
                <a:latin typeface="Carlito"/>
                <a:cs typeface="Carlito"/>
              </a:rPr>
              <a:t>query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time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050" y="271983"/>
            <a:ext cx="4635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Multi-view</a:t>
            </a:r>
            <a:r>
              <a:rPr spc="-254" dirty="0"/>
              <a:t> </a:t>
            </a:r>
            <a:r>
              <a:rPr spc="-190" dirty="0"/>
              <a:t>matching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41975" y="2657094"/>
            <a:ext cx="376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latin typeface="Carlito"/>
                <a:cs typeface="Carlito"/>
              </a:rPr>
              <a:t>vs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7000" y="1083563"/>
            <a:ext cx="4127500" cy="4095750"/>
            <a:chOff x="6477000" y="1083563"/>
            <a:chExt cx="4127500" cy="4095750"/>
          </a:xfrm>
        </p:grpSpPr>
        <p:sp>
          <p:nvSpPr>
            <p:cNvPr id="5" name="object 5"/>
            <p:cNvSpPr/>
            <p:nvPr/>
          </p:nvSpPr>
          <p:spPr>
            <a:xfrm>
              <a:off x="6477000" y="2406396"/>
              <a:ext cx="1815083" cy="13609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82811" y="2467355"/>
              <a:ext cx="1699259" cy="1295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38616" y="1083563"/>
              <a:ext cx="1833372" cy="12283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29370" y="1218564"/>
              <a:ext cx="1425575" cy="977900"/>
            </a:xfrm>
            <a:custGeom>
              <a:avLst/>
              <a:gdLst/>
              <a:ahLst/>
              <a:cxnLst/>
              <a:rect l="l" t="t" r="r" b="b"/>
              <a:pathLst>
                <a:path w="1425575" h="977900">
                  <a:moveTo>
                    <a:pt x="394461" y="306577"/>
                  </a:moveTo>
                  <a:lnTo>
                    <a:pt x="773049" y="346456"/>
                  </a:lnTo>
                  <a:lnTo>
                    <a:pt x="732408" y="732282"/>
                  </a:lnTo>
                  <a:lnTo>
                    <a:pt x="353822" y="692404"/>
                  </a:lnTo>
                  <a:lnTo>
                    <a:pt x="394461" y="306577"/>
                  </a:lnTo>
                  <a:close/>
                </a:path>
                <a:path w="1425575" h="977900">
                  <a:moveTo>
                    <a:pt x="361950" y="379984"/>
                  </a:moveTo>
                  <a:lnTo>
                    <a:pt x="1017777" y="0"/>
                  </a:lnTo>
                  <a:lnTo>
                    <a:pt x="1361439" y="592836"/>
                  </a:lnTo>
                  <a:lnTo>
                    <a:pt x="705611" y="972947"/>
                  </a:lnTo>
                  <a:lnTo>
                    <a:pt x="361950" y="379984"/>
                  </a:lnTo>
                  <a:close/>
                </a:path>
                <a:path w="1425575" h="977900">
                  <a:moveTo>
                    <a:pt x="994663" y="610743"/>
                  </a:moveTo>
                  <a:lnTo>
                    <a:pt x="1368298" y="547370"/>
                  </a:lnTo>
                  <a:lnTo>
                    <a:pt x="1425575" y="885189"/>
                  </a:lnTo>
                  <a:lnTo>
                    <a:pt x="1051940" y="948563"/>
                  </a:lnTo>
                  <a:lnTo>
                    <a:pt x="994663" y="610743"/>
                  </a:lnTo>
                  <a:close/>
                </a:path>
                <a:path w="1425575" h="977900">
                  <a:moveTo>
                    <a:pt x="171450" y="461390"/>
                  </a:moveTo>
                  <a:lnTo>
                    <a:pt x="512952" y="629665"/>
                  </a:lnTo>
                  <a:lnTo>
                    <a:pt x="341629" y="977519"/>
                  </a:lnTo>
                  <a:lnTo>
                    <a:pt x="0" y="809371"/>
                  </a:lnTo>
                  <a:lnTo>
                    <a:pt x="171450" y="461390"/>
                  </a:lnTo>
                  <a:close/>
                </a:path>
              </a:pathLst>
            </a:custGeom>
            <a:ln w="381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25483" y="3890771"/>
              <a:ext cx="1705355" cy="1278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20911" y="3886199"/>
              <a:ext cx="1714500" cy="1287780"/>
            </a:xfrm>
            <a:custGeom>
              <a:avLst/>
              <a:gdLst/>
              <a:ahLst/>
              <a:cxnLst/>
              <a:rect l="l" t="t" r="r" b="b"/>
              <a:pathLst>
                <a:path w="1714500" h="1287779">
                  <a:moveTo>
                    <a:pt x="0" y="1287780"/>
                  </a:moveTo>
                  <a:lnTo>
                    <a:pt x="1714500" y="12877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287780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3354" y="4063237"/>
              <a:ext cx="1070610" cy="872490"/>
            </a:xfrm>
            <a:custGeom>
              <a:avLst/>
              <a:gdLst/>
              <a:ahLst/>
              <a:cxnLst/>
              <a:rect l="l" t="t" r="r" b="b"/>
              <a:pathLst>
                <a:path w="1070609" h="872489">
                  <a:moveTo>
                    <a:pt x="95758" y="166243"/>
                  </a:moveTo>
                  <a:lnTo>
                    <a:pt x="423925" y="260350"/>
                  </a:lnTo>
                  <a:lnTo>
                    <a:pt x="328041" y="594613"/>
                  </a:lnTo>
                  <a:lnTo>
                    <a:pt x="0" y="500634"/>
                  </a:lnTo>
                  <a:lnTo>
                    <a:pt x="95758" y="166243"/>
                  </a:lnTo>
                  <a:close/>
                </a:path>
                <a:path w="1070609" h="872489">
                  <a:moveTo>
                    <a:pt x="145669" y="274955"/>
                  </a:moveTo>
                  <a:lnTo>
                    <a:pt x="485140" y="310642"/>
                  </a:lnTo>
                  <a:lnTo>
                    <a:pt x="448691" y="656589"/>
                  </a:lnTo>
                  <a:lnTo>
                    <a:pt x="109220" y="620776"/>
                  </a:lnTo>
                  <a:lnTo>
                    <a:pt x="145669" y="274955"/>
                  </a:lnTo>
                  <a:close/>
                </a:path>
                <a:path w="1070609" h="872489">
                  <a:moveTo>
                    <a:pt x="116586" y="340741"/>
                  </a:moveTo>
                  <a:lnTo>
                    <a:pt x="704723" y="0"/>
                  </a:lnTo>
                  <a:lnTo>
                    <a:pt x="1012698" y="531622"/>
                  </a:lnTo>
                  <a:lnTo>
                    <a:pt x="424688" y="872363"/>
                  </a:lnTo>
                  <a:lnTo>
                    <a:pt x="116586" y="340741"/>
                  </a:lnTo>
                  <a:close/>
                </a:path>
                <a:path w="1070609" h="872489">
                  <a:moveTo>
                    <a:pt x="598551" y="218567"/>
                  </a:moveTo>
                  <a:lnTo>
                    <a:pt x="933576" y="161670"/>
                  </a:lnTo>
                  <a:lnTo>
                    <a:pt x="985012" y="464566"/>
                  </a:lnTo>
                  <a:lnTo>
                    <a:pt x="649986" y="521462"/>
                  </a:lnTo>
                  <a:lnTo>
                    <a:pt x="598551" y="218567"/>
                  </a:lnTo>
                  <a:close/>
                </a:path>
                <a:path w="1070609" h="872489">
                  <a:moveTo>
                    <a:pt x="683895" y="547624"/>
                  </a:moveTo>
                  <a:lnTo>
                    <a:pt x="1018921" y="490728"/>
                  </a:lnTo>
                  <a:lnTo>
                    <a:pt x="1070355" y="793623"/>
                  </a:lnTo>
                  <a:lnTo>
                    <a:pt x="735202" y="850519"/>
                  </a:lnTo>
                  <a:lnTo>
                    <a:pt x="683895" y="547624"/>
                  </a:lnTo>
                  <a:close/>
                </a:path>
              </a:pathLst>
            </a:custGeom>
            <a:ln w="381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13645" y="4444618"/>
              <a:ext cx="386715" cy="360045"/>
            </a:xfrm>
            <a:custGeom>
              <a:avLst/>
              <a:gdLst/>
              <a:ahLst/>
              <a:cxnLst/>
              <a:rect l="l" t="t" r="r" b="b"/>
              <a:pathLst>
                <a:path w="386715" h="360045">
                  <a:moveTo>
                    <a:pt x="0" y="56895"/>
                  </a:moveTo>
                  <a:lnTo>
                    <a:pt x="335025" y="0"/>
                  </a:lnTo>
                  <a:lnTo>
                    <a:pt x="386460" y="302894"/>
                  </a:lnTo>
                  <a:lnTo>
                    <a:pt x="51434" y="359790"/>
                  </a:lnTo>
                  <a:lnTo>
                    <a:pt x="0" y="56895"/>
                  </a:lnTo>
                  <a:close/>
                </a:path>
              </a:pathLst>
            </a:custGeom>
            <a:ln w="381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55455" y="4060952"/>
              <a:ext cx="1730375" cy="1035050"/>
            </a:xfrm>
            <a:custGeom>
              <a:avLst/>
              <a:gdLst/>
              <a:ahLst/>
              <a:cxnLst/>
              <a:rect l="l" t="t" r="r" b="b"/>
              <a:pathLst>
                <a:path w="1730375" h="1035050">
                  <a:moveTo>
                    <a:pt x="1343533" y="56768"/>
                  </a:moveTo>
                  <a:lnTo>
                    <a:pt x="1678559" y="0"/>
                  </a:lnTo>
                  <a:lnTo>
                    <a:pt x="1729994" y="302768"/>
                  </a:lnTo>
                  <a:lnTo>
                    <a:pt x="1394841" y="359664"/>
                  </a:lnTo>
                  <a:lnTo>
                    <a:pt x="1343533" y="56768"/>
                  </a:lnTo>
                  <a:close/>
                </a:path>
                <a:path w="1730375" h="1035050">
                  <a:moveTo>
                    <a:pt x="153670" y="416052"/>
                  </a:moveTo>
                  <a:lnTo>
                    <a:pt x="459867" y="566801"/>
                  </a:lnTo>
                  <a:lnTo>
                    <a:pt x="306197" y="878840"/>
                  </a:lnTo>
                  <a:lnTo>
                    <a:pt x="0" y="727964"/>
                  </a:lnTo>
                  <a:lnTo>
                    <a:pt x="153670" y="416052"/>
                  </a:lnTo>
                  <a:close/>
                </a:path>
                <a:path w="1730375" h="1035050">
                  <a:moveTo>
                    <a:pt x="585724" y="341122"/>
                  </a:moveTo>
                  <a:lnTo>
                    <a:pt x="919734" y="403479"/>
                  </a:lnTo>
                  <a:lnTo>
                    <a:pt x="863346" y="705485"/>
                  </a:lnTo>
                  <a:lnTo>
                    <a:pt x="529336" y="643128"/>
                  </a:lnTo>
                  <a:lnTo>
                    <a:pt x="585724" y="341122"/>
                  </a:lnTo>
                  <a:close/>
                </a:path>
                <a:path w="1730375" h="1035050">
                  <a:moveTo>
                    <a:pt x="670941" y="670179"/>
                  </a:moveTo>
                  <a:lnTo>
                    <a:pt x="1005077" y="732536"/>
                  </a:lnTo>
                  <a:lnTo>
                    <a:pt x="948690" y="1034542"/>
                  </a:lnTo>
                  <a:lnTo>
                    <a:pt x="614552" y="972058"/>
                  </a:lnTo>
                  <a:lnTo>
                    <a:pt x="670941" y="670179"/>
                  </a:lnTo>
                  <a:close/>
                </a:path>
              </a:pathLst>
            </a:custGeom>
            <a:ln w="381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562972" y="5109209"/>
            <a:ext cx="432434" cy="314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latin typeface="Carlito"/>
                <a:cs typeface="Carlito"/>
              </a:rPr>
              <a:t>…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48677" y="1521713"/>
            <a:ext cx="2207260" cy="3085465"/>
          </a:xfrm>
          <a:custGeom>
            <a:avLst/>
            <a:gdLst/>
            <a:ahLst/>
            <a:cxnLst/>
            <a:rect l="l" t="t" r="r" b="b"/>
            <a:pathLst>
              <a:path w="2207259" h="3085465">
                <a:moveTo>
                  <a:pt x="1912366" y="0"/>
                </a:moveTo>
                <a:lnTo>
                  <a:pt x="1749679" y="26924"/>
                </a:lnTo>
                <a:lnTo>
                  <a:pt x="1733931" y="48768"/>
                </a:lnTo>
                <a:lnTo>
                  <a:pt x="1736648" y="55854"/>
                </a:lnTo>
                <a:lnTo>
                  <a:pt x="1741678" y="61175"/>
                </a:lnTo>
                <a:lnTo>
                  <a:pt x="1748320" y="64223"/>
                </a:lnTo>
                <a:lnTo>
                  <a:pt x="1755902" y="64516"/>
                </a:lnTo>
                <a:lnTo>
                  <a:pt x="1816709" y="54470"/>
                </a:lnTo>
                <a:lnTo>
                  <a:pt x="57785" y="1512062"/>
                </a:lnTo>
                <a:lnTo>
                  <a:pt x="82169" y="1541399"/>
                </a:lnTo>
                <a:lnTo>
                  <a:pt x="1841119" y="83781"/>
                </a:lnTo>
                <a:lnTo>
                  <a:pt x="1819910" y="141732"/>
                </a:lnTo>
                <a:lnTo>
                  <a:pt x="1838769" y="167360"/>
                </a:lnTo>
                <a:lnTo>
                  <a:pt x="1845856" y="165595"/>
                </a:lnTo>
                <a:lnTo>
                  <a:pt x="1851787" y="161340"/>
                </a:lnTo>
                <a:lnTo>
                  <a:pt x="1855724" y="154940"/>
                </a:lnTo>
                <a:lnTo>
                  <a:pt x="1908924" y="9398"/>
                </a:lnTo>
                <a:lnTo>
                  <a:pt x="1912366" y="0"/>
                </a:lnTo>
                <a:close/>
              </a:path>
              <a:path w="2207259" h="3085465">
                <a:moveTo>
                  <a:pt x="2184400" y="3078988"/>
                </a:moveTo>
                <a:lnTo>
                  <a:pt x="2183765" y="3077972"/>
                </a:lnTo>
                <a:lnTo>
                  <a:pt x="2097913" y="2938399"/>
                </a:lnTo>
                <a:lnTo>
                  <a:pt x="2092782" y="2932849"/>
                </a:lnTo>
                <a:lnTo>
                  <a:pt x="2086165" y="2929813"/>
                </a:lnTo>
                <a:lnTo>
                  <a:pt x="2078863" y="2929534"/>
                </a:lnTo>
                <a:lnTo>
                  <a:pt x="2071751" y="2932176"/>
                </a:lnTo>
                <a:lnTo>
                  <a:pt x="2066239" y="2937306"/>
                </a:lnTo>
                <a:lnTo>
                  <a:pt x="2063203" y="2943923"/>
                </a:lnTo>
                <a:lnTo>
                  <a:pt x="2062886" y="2951226"/>
                </a:lnTo>
                <a:lnTo>
                  <a:pt x="2065528" y="2958338"/>
                </a:lnTo>
                <a:lnTo>
                  <a:pt x="2097874" y="3011055"/>
                </a:lnTo>
                <a:lnTo>
                  <a:pt x="18034" y="1897380"/>
                </a:lnTo>
                <a:lnTo>
                  <a:pt x="0" y="1930908"/>
                </a:lnTo>
                <a:lnTo>
                  <a:pt x="2079790" y="3044609"/>
                </a:lnTo>
                <a:lnTo>
                  <a:pt x="2018157" y="3046857"/>
                </a:lnTo>
                <a:lnTo>
                  <a:pt x="2010778" y="3048635"/>
                </a:lnTo>
                <a:lnTo>
                  <a:pt x="2004847" y="3052953"/>
                </a:lnTo>
                <a:lnTo>
                  <a:pt x="2000973" y="3059188"/>
                </a:lnTo>
                <a:lnTo>
                  <a:pt x="1999742" y="3066669"/>
                </a:lnTo>
                <a:lnTo>
                  <a:pt x="2001507" y="3073984"/>
                </a:lnTo>
                <a:lnTo>
                  <a:pt x="2005812" y="3079864"/>
                </a:lnTo>
                <a:lnTo>
                  <a:pt x="2012010" y="3083725"/>
                </a:lnTo>
                <a:lnTo>
                  <a:pt x="2019427" y="3084957"/>
                </a:lnTo>
                <a:lnTo>
                  <a:pt x="2184400" y="3078988"/>
                </a:lnTo>
                <a:close/>
              </a:path>
              <a:path w="2207259" h="3085465">
                <a:moveTo>
                  <a:pt x="2207260" y="1348740"/>
                </a:moveTo>
                <a:lnTo>
                  <a:pt x="2174024" y="1335659"/>
                </a:lnTo>
                <a:lnTo>
                  <a:pt x="2053717" y="1288288"/>
                </a:lnTo>
                <a:lnTo>
                  <a:pt x="2046274" y="1286992"/>
                </a:lnTo>
                <a:lnTo>
                  <a:pt x="2039150" y="1288592"/>
                </a:lnTo>
                <a:lnTo>
                  <a:pt x="2033155" y="1292745"/>
                </a:lnTo>
                <a:lnTo>
                  <a:pt x="2029079" y="1299083"/>
                </a:lnTo>
                <a:lnTo>
                  <a:pt x="2027707" y="1306525"/>
                </a:lnTo>
                <a:lnTo>
                  <a:pt x="2029269" y="1313649"/>
                </a:lnTo>
                <a:lnTo>
                  <a:pt x="2033397" y="1319644"/>
                </a:lnTo>
                <a:lnTo>
                  <a:pt x="2039747" y="1323721"/>
                </a:lnTo>
                <a:lnTo>
                  <a:pt x="2097354" y="1346415"/>
                </a:lnTo>
                <a:lnTo>
                  <a:pt x="67056" y="1659890"/>
                </a:lnTo>
                <a:lnTo>
                  <a:pt x="72898" y="1697609"/>
                </a:lnTo>
                <a:lnTo>
                  <a:pt x="2103056" y="1384160"/>
                </a:lnTo>
                <a:lnTo>
                  <a:pt x="2055114" y="1423035"/>
                </a:lnTo>
                <a:lnTo>
                  <a:pt x="2050313" y="1428877"/>
                </a:lnTo>
                <a:lnTo>
                  <a:pt x="2048192" y="1435862"/>
                </a:lnTo>
                <a:lnTo>
                  <a:pt x="2048827" y="1443151"/>
                </a:lnTo>
                <a:lnTo>
                  <a:pt x="2052320" y="1449832"/>
                </a:lnTo>
                <a:lnTo>
                  <a:pt x="2058149" y="1454632"/>
                </a:lnTo>
                <a:lnTo>
                  <a:pt x="2065147" y="1456766"/>
                </a:lnTo>
                <a:lnTo>
                  <a:pt x="2072424" y="1456118"/>
                </a:lnTo>
                <a:lnTo>
                  <a:pt x="2079117" y="1452626"/>
                </a:lnTo>
                <a:lnTo>
                  <a:pt x="2207260" y="1348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3559" y="1865355"/>
            <a:ext cx="2883261" cy="1561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629155" y="3654552"/>
            <a:ext cx="3476625" cy="1179830"/>
            <a:chOff x="1629155" y="3654552"/>
            <a:chExt cx="3476625" cy="1179830"/>
          </a:xfrm>
        </p:grpSpPr>
        <p:sp>
          <p:nvSpPr>
            <p:cNvPr id="18" name="object 18"/>
            <p:cNvSpPr/>
            <p:nvPr/>
          </p:nvSpPr>
          <p:spPr>
            <a:xfrm>
              <a:off x="3558539" y="3672840"/>
              <a:ext cx="1546860" cy="11612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9155" y="3654552"/>
              <a:ext cx="1548383" cy="1179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6843" y="4128236"/>
              <a:ext cx="2046605" cy="558800"/>
            </a:xfrm>
            <a:custGeom>
              <a:avLst/>
              <a:gdLst/>
              <a:ahLst/>
              <a:cxnLst/>
              <a:rect l="l" t="t" r="r" b="b"/>
              <a:pathLst>
                <a:path w="2046604" h="558800">
                  <a:moveTo>
                    <a:pt x="1784223" y="247929"/>
                  </a:moveTo>
                  <a:lnTo>
                    <a:pt x="1751203" y="231038"/>
                  </a:lnTo>
                  <a:lnTo>
                    <a:pt x="1637284" y="172745"/>
                  </a:lnTo>
                  <a:lnTo>
                    <a:pt x="1630045" y="170688"/>
                  </a:lnTo>
                  <a:lnTo>
                    <a:pt x="1622806" y="171538"/>
                  </a:lnTo>
                  <a:lnTo>
                    <a:pt x="1616417" y="175069"/>
                  </a:lnTo>
                  <a:lnTo>
                    <a:pt x="1611757" y="181000"/>
                  </a:lnTo>
                  <a:lnTo>
                    <a:pt x="1609686" y="188302"/>
                  </a:lnTo>
                  <a:lnTo>
                    <a:pt x="1610550" y="195541"/>
                  </a:lnTo>
                  <a:lnTo>
                    <a:pt x="1614068" y="201942"/>
                  </a:lnTo>
                  <a:lnTo>
                    <a:pt x="1620012" y="206654"/>
                  </a:lnTo>
                  <a:lnTo>
                    <a:pt x="1675117" y="234899"/>
                  </a:lnTo>
                  <a:lnTo>
                    <a:pt x="107048" y="321030"/>
                  </a:lnTo>
                  <a:lnTo>
                    <a:pt x="158750" y="286918"/>
                  </a:lnTo>
                  <a:lnTo>
                    <a:pt x="144792" y="252260"/>
                  </a:lnTo>
                  <a:lnTo>
                    <a:pt x="137795" y="255041"/>
                  </a:lnTo>
                  <a:lnTo>
                    <a:pt x="0" y="345973"/>
                  </a:lnTo>
                  <a:lnTo>
                    <a:pt x="146939" y="421157"/>
                  </a:lnTo>
                  <a:lnTo>
                    <a:pt x="154178" y="423164"/>
                  </a:lnTo>
                  <a:lnTo>
                    <a:pt x="161429" y="422262"/>
                  </a:lnTo>
                  <a:lnTo>
                    <a:pt x="167843" y="418719"/>
                  </a:lnTo>
                  <a:lnTo>
                    <a:pt x="172593" y="412775"/>
                  </a:lnTo>
                  <a:lnTo>
                    <a:pt x="174586" y="405536"/>
                  </a:lnTo>
                  <a:lnTo>
                    <a:pt x="173685" y="398310"/>
                  </a:lnTo>
                  <a:lnTo>
                    <a:pt x="116611" y="362864"/>
                  </a:lnTo>
                  <a:lnTo>
                    <a:pt x="38862" y="362864"/>
                  </a:lnTo>
                  <a:lnTo>
                    <a:pt x="94348" y="359816"/>
                  </a:lnTo>
                  <a:lnTo>
                    <a:pt x="109093" y="359016"/>
                  </a:lnTo>
                  <a:lnTo>
                    <a:pt x="1677162" y="272884"/>
                  </a:lnTo>
                  <a:lnTo>
                    <a:pt x="1625473" y="306984"/>
                  </a:lnTo>
                  <a:lnTo>
                    <a:pt x="1620113" y="312280"/>
                  </a:lnTo>
                  <a:lnTo>
                    <a:pt x="1617306" y="318985"/>
                  </a:lnTo>
                  <a:lnTo>
                    <a:pt x="1617218" y="326275"/>
                  </a:lnTo>
                  <a:lnTo>
                    <a:pt x="1620012" y="333273"/>
                  </a:lnTo>
                  <a:lnTo>
                    <a:pt x="1625371" y="338709"/>
                  </a:lnTo>
                  <a:lnTo>
                    <a:pt x="1632115" y="341541"/>
                  </a:lnTo>
                  <a:lnTo>
                    <a:pt x="1639417" y="341604"/>
                  </a:lnTo>
                  <a:lnTo>
                    <a:pt x="1646478" y="338709"/>
                  </a:lnTo>
                  <a:lnTo>
                    <a:pt x="1784223" y="247929"/>
                  </a:lnTo>
                  <a:close/>
                </a:path>
                <a:path w="2046604" h="558800">
                  <a:moveTo>
                    <a:pt x="2046351" y="383565"/>
                  </a:moveTo>
                  <a:lnTo>
                    <a:pt x="2013331" y="366674"/>
                  </a:lnTo>
                  <a:lnTo>
                    <a:pt x="1899412" y="308381"/>
                  </a:lnTo>
                  <a:lnTo>
                    <a:pt x="1892173" y="306324"/>
                  </a:lnTo>
                  <a:lnTo>
                    <a:pt x="1884934" y="307174"/>
                  </a:lnTo>
                  <a:lnTo>
                    <a:pt x="1878545" y="310705"/>
                  </a:lnTo>
                  <a:lnTo>
                    <a:pt x="1873885" y="316636"/>
                  </a:lnTo>
                  <a:lnTo>
                    <a:pt x="1871814" y="323938"/>
                  </a:lnTo>
                  <a:lnTo>
                    <a:pt x="1872678" y="331190"/>
                  </a:lnTo>
                  <a:lnTo>
                    <a:pt x="1876196" y="337578"/>
                  </a:lnTo>
                  <a:lnTo>
                    <a:pt x="1882140" y="342290"/>
                  </a:lnTo>
                  <a:lnTo>
                    <a:pt x="1937245" y="370535"/>
                  </a:lnTo>
                  <a:lnTo>
                    <a:pt x="369176" y="456666"/>
                  </a:lnTo>
                  <a:lnTo>
                    <a:pt x="420878" y="422554"/>
                  </a:lnTo>
                  <a:lnTo>
                    <a:pt x="406920" y="387896"/>
                  </a:lnTo>
                  <a:lnTo>
                    <a:pt x="399923" y="390677"/>
                  </a:lnTo>
                  <a:lnTo>
                    <a:pt x="262128" y="481609"/>
                  </a:lnTo>
                  <a:lnTo>
                    <a:pt x="409067" y="556793"/>
                  </a:lnTo>
                  <a:lnTo>
                    <a:pt x="416306" y="558800"/>
                  </a:lnTo>
                  <a:lnTo>
                    <a:pt x="423557" y="557898"/>
                  </a:lnTo>
                  <a:lnTo>
                    <a:pt x="429971" y="554355"/>
                  </a:lnTo>
                  <a:lnTo>
                    <a:pt x="434721" y="548411"/>
                  </a:lnTo>
                  <a:lnTo>
                    <a:pt x="436714" y="541172"/>
                  </a:lnTo>
                  <a:lnTo>
                    <a:pt x="435813" y="533933"/>
                  </a:lnTo>
                  <a:lnTo>
                    <a:pt x="378739" y="498500"/>
                  </a:lnTo>
                  <a:lnTo>
                    <a:pt x="300990" y="498500"/>
                  </a:lnTo>
                  <a:lnTo>
                    <a:pt x="356476" y="495452"/>
                  </a:lnTo>
                  <a:lnTo>
                    <a:pt x="371221" y="494652"/>
                  </a:lnTo>
                  <a:lnTo>
                    <a:pt x="1939290" y="408520"/>
                  </a:lnTo>
                  <a:lnTo>
                    <a:pt x="1887601" y="442620"/>
                  </a:lnTo>
                  <a:lnTo>
                    <a:pt x="1882241" y="447916"/>
                  </a:lnTo>
                  <a:lnTo>
                    <a:pt x="1879434" y="454634"/>
                  </a:lnTo>
                  <a:lnTo>
                    <a:pt x="1879346" y="461911"/>
                  </a:lnTo>
                  <a:lnTo>
                    <a:pt x="1882140" y="468909"/>
                  </a:lnTo>
                  <a:lnTo>
                    <a:pt x="1887499" y="474345"/>
                  </a:lnTo>
                  <a:lnTo>
                    <a:pt x="1894243" y="477164"/>
                  </a:lnTo>
                  <a:lnTo>
                    <a:pt x="1901545" y="477240"/>
                  </a:lnTo>
                  <a:lnTo>
                    <a:pt x="1908606" y="474345"/>
                  </a:lnTo>
                  <a:lnTo>
                    <a:pt x="2046351" y="383565"/>
                  </a:lnTo>
                  <a:close/>
                </a:path>
                <a:path w="2046604" h="558800">
                  <a:moveTo>
                    <a:pt x="2046351" y="77241"/>
                  </a:moveTo>
                  <a:lnTo>
                    <a:pt x="2013331" y="60350"/>
                  </a:lnTo>
                  <a:lnTo>
                    <a:pt x="1899412" y="2057"/>
                  </a:lnTo>
                  <a:lnTo>
                    <a:pt x="1892173" y="0"/>
                  </a:lnTo>
                  <a:lnTo>
                    <a:pt x="1884934" y="850"/>
                  </a:lnTo>
                  <a:lnTo>
                    <a:pt x="1878545" y="4381"/>
                  </a:lnTo>
                  <a:lnTo>
                    <a:pt x="1873885" y="10312"/>
                  </a:lnTo>
                  <a:lnTo>
                    <a:pt x="1871814" y="17614"/>
                  </a:lnTo>
                  <a:lnTo>
                    <a:pt x="1872678" y="24866"/>
                  </a:lnTo>
                  <a:lnTo>
                    <a:pt x="1876196" y="31254"/>
                  </a:lnTo>
                  <a:lnTo>
                    <a:pt x="1882140" y="35966"/>
                  </a:lnTo>
                  <a:lnTo>
                    <a:pt x="1937245" y="64211"/>
                  </a:lnTo>
                  <a:lnTo>
                    <a:pt x="369176" y="150342"/>
                  </a:lnTo>
                  <a:lnTo>
                    <a:pt x="420878" y="116230"/>
                  </a:lnTo>
                  <a:lnTo>
                    <a:pt x="406920" y="81572"/>
                  </a:lnTo>
                  <a:lnTo>
                    <a:pt x="399923" y="84353"/>
                  </a:lnTo>
                  <a:lnTo>
                    <a:pt x="262128" y="175285"/>
                  </a:lnTo>
                  <a:lnTo>
                    <a:pt x="409067" y="250469"/>
                  </a:lnTo>
                  <a:lnTo>
                    <a:pt x="416306" y="252476"/>
                  </a:lnTo>
                  <a:lnTo>
                    <a:pt x="423557" y="251574"/>
                  </a:lnTo>
                  <a:lnTo>
                    <a:pt x="429971" y="248031"/>
                  </a:lnTo>
                  <a:lnTo>
                    <a:pt x="434721" y="242087"/>
                  </a:lnTo>
                  <a:lnTo>
                    <a:pt x="436714" y="234848"/>
                  </a:lnTo>
                  <a:lnTo>
                    <a:pt x="435813" y="227609"/>
                  </a:lnTo>
                  <a:lnTo>
                    <a:pt x="378739" y="192176"/>
                  </a:lnTo>
                  <a:lnTo>
                    <a:pt x="300990" y="192176"/>
                  </a:lnTo>
                  <a:lnTo>
                    <a:pt x="356476" y="189128"/>
                  </a:lnTo>
                  <a:lnTo>
                    <a:pt x="371221" y="188328"/>
                  </a:lnTo>
                  <a:lnTo>
                    <a:pt x="1939290" y="102196"/>
                  </a:lnTo>
                  <a:lnTo>
                    <a:pt x="1887601" y="136296"/>
                  </a:lnTo>
                  <a:lnTo>
                    <a:pt x="1882241" y="141592"/>
                  </a:lnTo>
                  <a:lnTo>
                    <a:pt x="1879434" y="148297"/>
                  </a:lnTo>
                  <a:lnTo>
                    <a:pt x="1879346" y="155587"/>
                  </a:lnTo>
                  <a:lnTo>
                    <a:pt x="1882140" y="162585"/>
                  </a:lnTo>
                  <a:lnTo>
                    <a:pt x="1887499" y="168021"/>
                  </a:lnTo>
                  <a:lnTo>
                    <a:pt x="1894243" y="170853"/>
                  </a:lnTo>
                  <a:lnTo>
                    <a:pt x="1901545" y="170916"/>
                  </a:lnTo>
                  <a:lnTo>
                    <a:pt x="1908606" y="168021"/>
                  </a:lnTo>
                  <a:lnTo>
                    <a:pt x="2046351" y="772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51952" y="2147138"/>
            <a:ext cx="41402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latin typeface="Carlito"/>
                <a:cs typeface="Carlito"/>
              </a:rPr>
              <a:t>?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41347" y="5442305"/>
            <a:ext cx="24625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Matching two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given  views </a:t>
            </a:r>
            <a:r>
              <a:rPr sz="2400" spc="-20" dirty="0">
                <a:latin typeface="Carlito"/>
                <a:cs typeface="Carlito"/>
              </a:rPr>
              <a:t>for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depth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5742" y="5448706"/>
            <a:ext cx="33489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0730" marR="5080" indent="-74866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Search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matching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view  </a:t>
            </a:r>
            <a:r>
              <a:rPr sz="2400" spc="-20" dirty="0">
                <a:latin typeface="Carlito"/>
                <a:cs typeface="Carlito"/>
              </a:rPr>
              <a:t>for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recognition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67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84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Instance</a:t>
            </a:r>
            <a:r>
              <a:rPr spc="-315" dirty="0"/>
              <a:t> </a:t>
            </a:r>
            <a:r>
              <a:rPr spc="-13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5064760" cy="37630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rlito"/>
                <a:cs typeface="Carlito"/>
              </a:rPr>
              <a:t>Motivation </a:t>
            </a:r>
            <a:r>
              <a:rPr sz="2800" spc="-5" dirty="0">
                <a:latin typeface="Carlito"/>
                <a:cs typeface="Carlito"/>
              </a:rPr>
              <a:t>– </a:t>
            </a:r>
            <a:r>
              <a:rPr sz="2800" spc="-10" dirty="0">
                <a:latin typeface="Carlito"/>
                <a:cs typeface="Carlito"/>
              </a:rPr>
              <a:t>visual</a:t>
            </a:r>
            <a:r>
              <a:rPr sz="2800" spc="5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search</a:t>
            </a:r>
            <a:endParaRPr sz="28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Visual</a:t>
            </a:r>
            <a:r>
              <a:rPr sz="2800" spc="10" dirty="0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6FAC46"/>
                </a:solidFill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832485" lvl="1" indent="-457834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832485" algn="l"/>
                <a:tab pos="833119" algn="l"/>
              </a:tabLst>
            </a:pPr>
            <a:r>
              <a:rPr sz="2400" spc="-10" dirty="0">
                <a:latin typeface="Carlito"/>
                <a:cs typeface="Carlito"/>
              </a:rPr>
              <a:t>quantization, index, </a:t>
            </a:r>
            <a:r>
              <a:rPr sz="2400" spc="-5" dirty="0">
                <a:latin typeface="Carlito"/>
                <a:cs typeface="Carlito"/>
              </a:rPr>
              <a:t>bags </a:t>
            </a:r>
            <a:r>
              <a:rPr sz="2400" spc="-10" dirty="0">
                <a:latin typeface="Carlito"/>
                <a:cs typeface="Carlito"/>
              </a:rPr>
              <a:t>of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words</a:t>
            </a:r>
            <a:endParaRPr sz="24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Spatial</a:t>
            </a:r>
            <a:r>
              <a:rPr sz="2800" spc="-20" dirty="0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verification</a:t>
            </a:r>
            <a:endParaRPr sz="2800">
              <a:latin typeface="Carlito"/>
              <a:cs typeface="Carlito"/>
            </a:endParaRPr>
          </a:p>
          <a:p>
            <a:pPr marL="832485" lvl="1" indent="-457834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832485" algn="l"/>
                <a:tab pos="833119" algn="l"/>
              </a:tabLst>
            </a:pPr>
            <a:r>
              <a:rPr sz="2400" spc="-10" dirty="0">
                <a:latin typeface="Carlito"/>
                <a:cs typeface="Carlito"/>
              </a:rPr>
              <a:t>affine; RANSAC,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Hough</a:t>
            </a:r>
            <a:endParaRPr sz="24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Other </a:t>
            </a:r>
            <a:r>
              <a:rPr sz="2800" spc="-20" dirty="0">
                <a:solidFill>
                  <a:srgbClr val="6FAC46"/>
                </a:solidFill>
                <a:latin typeface="Carlito"/>
                <a:cs typeface="Carlito"/>
              </a:rPr>
              <a:t>text retrieval</a:t>
            </a:r>
            <a:r>
              <a:rPr sz="2800" spc="5" dirty="0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6FAC46"/>
                </a:solidFill>
                <a:latin typeface="Carlito"/>
                <a:cs typeface="Carlito"/>
              </a:rPr>
              <a:t>tools</a:t>
            </a:r>
            <a:endParaRPr sz="2800">
              <a:latin typeface="Carlito"/>
              <a:cs typeface="Carlito"/>
            </a:endParaRPr>
          </a:p>
          <a:p>
            <a:pPr marL="832485" lvl="1" indent="-457834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832485" algn="l"/>
                <a:tab pos="833119" algn="l"/>
              </a:tabLst>
            </a:pPr>
            <a:r>
              <a:rPr sz="2400" spc="-25" dirty="0">
                <a:latin typeface="Carlito"/>
                <a:cs typeface="Carlito"/>
              </a:rPr>
              <a:t>tf-idf, </a:t>
            </a:r>
            <a:r>
              <a:rPr sz="2400" dirty="0">
                <a:latin typeface="Carlito"/>
                <a:cs typeface="Carlito"/>
              </a:rPr>
              <a:t>query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expansion</a:t>
            </a:r>
            <a:endParaRPr sz="24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Example</a:t>
            </a:r>
            <a:r>
              <a:rPr sz="2800" spc="-15" dirty="0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rlito"/>
                <a:cs typeface="Carlito"/>
              </a:rPr>
              <a:t>applications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76530"/>
            <a:ext cx="4085590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spc="-200" dirty="0"/>
              <a:t>Instance</a:t>
            </a:r>
            <a:r>
              <a:rPr sz="3800" spc="-275" dirty="0"/>
              <a:t> </a:t>
            </a:r>
            <a:r>
              <a:rPr sz="3800" spc="-114" dirty="0"/>
              <a:t>recognition:  </a:t>
            </a:r>
            <a:r>
              <a:rPr sz="3800" spc="-155" dirty="0"/>
              <a:t>remaining</a:t>
            </a:r>
            <a:r>
              <a:rPr sz="3800" spc="-210" dirty="0"/>
              <a:t> </a:t>
            </a:r>
            <a:r>
              <a:rPr sz="3800" spc="-280" dirty="0"/>
              <a:t>issues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36530" cy="34429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775017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summarize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content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18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entire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image?	And </a:t>
            </a:r>
            <a:r>
              <a:rPr sz="2800" spc="-15" dirty="0">
                <a:latin typeface="Carlito"/>
                <a:cs typeface="Carlito"/>
              </a:rPr>
              <a:t>gauge </a:t>
            </a:r>
            <a:r>
              <a:rPr sz="2800" spc="-20" dirty="0">
                <a:latin typeface="Carlito"/>
                <a:cs typeface="Carlito"/>
              </a:rPr>
              <a:t>overall  </a:t>
            </a:r>
            <a:r>
              <a:rPr sz="2800" spc="-10" dirty="0">
                <a:latin typeface="Carlito"/>
                <a:cs typeface="Carlito"/>
              </a:rPr>
              <a:t>similarity?</a:t>
            </a:r>
            <a:endParaRPr sz="2800">
              <a:latin typeface="Carlito"/>
              <a:cs typeface="Carlito"/>
            </a:endParaRPr>
          </a:p>
          <a:p>
            <a:pPr marL="241300" marR="389890" indent="-228600">
              <a:lnSpc>
                <a:spcPts val="3020"/>
              </a:lnSpc>
              <a:spcBef>
                <a:spcPts val="1795"/>
              </a:spcBef>
              <a:buFont typeface="Arial"/>
              <a:buChar char="•"/>
              <a:tabLst>
                <a:tab pos="241300" algn="l"/>
                <a:tab pos="574230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large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1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vocabulary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be?	How </a:t>
            </a:r>
            <a:r>
              <a:rPr sz="2800" spc="-15" dirty="0">
                <a:latin typeface="Carlito"/>
                <a:cs typeface="Carlito"/>
              </a:rPr>
              <a:t>to perform quantization  efficiently?</a:t>
            </a:r>
            <a:endParaRPr sz="2800">
              <a:latin typeface="Carlito"/>
              <a:cs typeface="Carlito"/>
            </a:endParaRPr>
          </a:p>
          <a:p>
            <a:pPr marL="241300" marR="1350645" indent="-228600">
              <a:lnSpc>
                <a:spcPts val="3020"/>
              </a:lnSpc>
              <a:spcBef>
                <a:spcPts val="1810"/>
              </a:spcBef>
              <a:buFont typeface="Arial"/>
              <a:buChar char="•"/>
              <a:tabLst>
                <a:tab pos="241300" algn="l"/>
                <a:tab pos="2437765" algn="l"/>
              </a:tabLst>
            </a:pP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15" dirty="0">
                <a:latin typeface="Carlito"/>
                <a:cs typeface="Carlito"/>
              </a:rPr>
              <a:t>having </a:t>
            </a:r>
            <a:r>
              <a:rPr sz="2800" spc="-5" dirty="0">
                <a:latin typeface="Carlito"/>
                <a:cs typeface="Carlito"/>
              </a:rPr>
              <a:t>the same </a:t>
            </a:r>
            <a:r>
              <a:rPr sz="2800" spc="-10" dirty="0">
                <a:latin typeface="Carlito"/>
                <a:cs typeface="Carlito"/>
              </a:rPr>
              <a:t>set </a:t>
            </a:r>
            <a:r>
              <a:rPr sz="2800" dirty="0">
                <a:latin typeface="Carlito"/>
                <a:cs typeface="Carlito"/>
              </a:rPr>
              <a:t>of </a:t>
            </a:r>
            <a:r>
              <a:rPr sz="2800" spc="-5" dirty="0">
                <a:latin typeface="Carlito"/>
                <a:cs typeface="Carlito"/>
              </a:rPr>
              <a:t>visual </a:t>
            </a:r>
            <a:r>
              <a:rPr sz="2800" spc="-15" dirty="0">
                <a:latin typeface="Carlito"/>
                <a:cs typeface="Carlito"/>
              </a:rPr>
              <a:t>words </a:t>
            </a:r>
            <a:r>
              <a:rPr sz="2800" spc="-5" dirty="0">
                <a:latin typeface="Carlito"/>
                <a:cs typeface="Carlito"/>
              </a:rPr>
              <a:t>enough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identify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object/scene?	</a:t>
            </a:r>
            <a:r>
              <a:rPr sz="2800" spc="-5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verify </a:t>
            </a:r>
            <a:r>
              <a:rPr sz="2800" spc="-10" dirty="0">
                <a:latin typeface="Carlito"/>
                <a:cs typeface="Carlito"/>
              </a:rPr>
              <a:t>spatial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agreement?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score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retrieval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results?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76530"/>
            <a:ext cx="4085590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spc="-200" dirty="0"/>
              <a:t>Instance</a:t>
            </a:r>
            <a:r>
              <a:rPr sz="3800" spc="-275" dirty="0"/>
              <a:t> </a:t>
            </a:r>
            <a:r>
              <a:rPr sz="3800" spc="-114" dirty="0"/>
              <a:t>recognition:  </a:t>
            </a:r>
            <a:r>
              <a:rPr sz="3800" spc="-155" dirty="0"/>
              <a:t>remaining</a:t>
            </a:r>
            <a:r>
              <a:rPr sz="3800" spc="-210" dirty="0"/>
              <a:t> </a:t>
            </a:r>
            <a:r>
              <a:rPr sz="3800" spc="-280" dirty="0"/>
              <a:t>issues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36530" cy="34429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7750175" algn="l"/>
              </a:tabLst>
            </a:pPr>
            <a:r>
              <a:rPr sz="2800" spc="-10" dirty="0">
                <a:solidFill>
                  <a:srgbClr val="E7E6E6"/>
                </a:solidFill>
                <a:latin typeface="Carlito"/>
                <a:cs typeface="Carlito"/>
              </a:rPr>
              <a:t>How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to summarize </a:t>
            </a:r>
            <a:r>
              <a:rPr sz="2800" spc="-5" dirty="0">
                <a:solidFill>
                  <a:srgbClr val="E7E6E6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content </a:t>
            </a:r>
            <a:r>
              <a:rPr sz="2800" spc="-5" dirty="0">
                <a:solidFill>
                  <a:srgbClr val="E7E6E6"/>
                </a:solidFill>
                <a:latin typeface="Carlito"/>
                <a:cs typeface="Carlito"/>
              </a:rPr>
              <a:t>of </a:t>
            </a:r>
            <a:r>
              <a:rPr sz="2800" dirty="0">
                <a:solidFill>
                  <a:srgbClr val="E7E6E6"/>
                </a:solidFill>
                <a:latin typeface="Carlito"/>
                <a:cs typeface="Carlito"/>
              </a:rPr>
              <a:t>an</a:t>
            </a:r>
            <a:r>
              <a:rPr sz="2800" spc="180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entire</a:t>
            </a:r>
            <a:r>
              <a:rPr sz="2800" spc="25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E7E6E6"/>
                </a:solidFill>
                <a:latin typeface="Carlito"/>
                <a:cs typeface="Carlito"/>
              </a:rPr>
              <a:t>image?	And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gauge </a:t>
            </a:r>
            <a:r>
              <a:rPr sz="2800" spc="-20" dirty="0">
                <a:solidFill>
                  <a:srgbClr val="E7E6E6"/>
                </a:solidFill>
                <a:latin typeface="Carlito"/>
                <a:cs typeface="Carlito"/>
              </a:rPr>
              <a:t>overall  </a:t>
            </a:r>
            <a:r>
              <a:rPr sz="2800" spc="-10" dirty="0">
                <a:solidFill>
                  <a:srgbClr val="E7E6E6"/>
                </a:solidFill>
                <a:latin typeface="Carlito"/>
                <a:cs typeface="Carlito"/>
              </a:rPr>
              <a:t>similarity?</a:t>
            </a:r>
            <a:endParaRPr sz="2800">
              <a:latin typeface="Carlito"/>
              <a:cs typeface="Carlito"/>
            </a:endParaRPr>
          </a:p>
          <a:p>
            <a:pPr marL="241300" marR="389890" indent="-228600">
              <a:lnSpc>
                <a:spcPts val="3020"/>
              </a:lnSpc>
              <a:spcBef>
                <a:spcPts val="1795"/>
              </a:spcBef>
              <a:buFont typeface="Arial"/>
              <a:buChar char="•"/>
              <a:tabLst>
                <a:tab pos="241300" algn="l"/>
                <a:tab pos="574230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large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1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vocabulary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be?	How </a:t>
            </a:r>
            <a:r>
              <a:rPr sz="2800" spc="-15" dirty="0">
                <a:latin typeface="Carlito"/>
                <a:cs typeface="Carlito"/>
              </a:rPr>
              <a:t>to perform quantization  efficiently?</a:t>
            </a:r>
            <a:endParaRPr sz="2800">
              <a:latin typeface="Carlito"/>
              <a:cs typeface="Carlito"/>
            </a:endParaRPr>
          </a:p>
          <a:p>
            <a:pPr marL="241300" marR="1350645" indent="-228600">
              <a:lnSpc>
                <a:spcPts val="3020"/>
              </a:lnSpc>
              <a:spcBef>
                <a:spcPts val="1810"/>
              </a:spcBef>
              <a:buFont typeface="Arial"/>
              <a:buChar char="•"/>
              <a:tabLst>
                <a:tab pos="241300" algn="l"/>
                <a:tab pos="2437765" algn="l"/>
              </a:tabLst>
            </a:pP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15" dirty="0">
                <a:latin typeface="Carlito"/>
                <a:cs typeface="Carlito"/>
              </a:rPr>
              <a:t>having </a:t>
            </a:r>
            <a:r>
              <a:rPr sz="2800" spc="-5" dirty="0">
                <a:latin typeface="Carlito"/>
                <a:cs typeface="Carlito"/>
              </a:rPr>
              <a:t>the same </a:t>
            </a:r>
            <a:r>
              <a:rPr sz="2800" spc="-10" dirty="0">
                <a:latin typeface="Carlito"/>
                <a:cs typeface="Carlito"/>
              </a:rPr>
              <a:t>set </a:t>
            </a:r>
            <a:r>
              <a:rPr sz="2800" dirty="0">
                <a:latin typeface="Carlito"/>
                <a:cs typeface="Carlito"/>
              </a:rPr>
              <a:t>of </a:t>
            </a:r>
            <a:r>
              <a:rPr sz="2800" spc="-5" dirty="0">
                <a:latin typeface="Carlito"/>
                <a:cs typeface="Carlito"/>
              </a:rPr>
              <a:t>visual </a:t>
            </a:r>
            <a:r>
              <a:rPr sz="2800" spc="-15" dirty="0">
                <a:latin typeface="Carlito"/>
                <a:cs typeface="Carlito"/>
              </a:rPr>
              <a:t>words </a:t>
            </a:r>
            <a:r>
              <a:rPr sz="2800" spc="-5" dirty="0">
                <a:latin typeface="Carlito"/>
                <a:cs typeface="Carlito"/>
              </a:rPr>
              <a:t>enough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identify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object/scene?	</a:t>
            </a:r>
            <a:r>
              <a:rPr sz="2800" spc="-5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verify </a:t>
            </a:r>
            <a:r>
              <a:rPr sz="2800" spc="-10" dirty="0">
                <a:latin typeface="Carlito"/>
                <a:cs typeface="Carlito"/>
              </a:rPr>
              <a:t>spatial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agreement?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E7E6E6"/>
                </a:solidFill>
                <a:latin typeface="Carlito"/>
                <a:cs typeface="Carlito"/>
              </a:rPr>
              <a:t>How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to score </a:t>
            </a:r>
            <a:r>
              <a:rPr sz="2800" spc="-5" dirty="0">
                <a:solidFill>
                  <a:srgbClr val="E7E6E6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E7E6E6"/>
                </a:solidFill>
                <a:latin typeface="Carlito"/>
                <a:cs typeface="Carlito"/>
              </a:rPr>
              <a:t>retrieval</a:t>
            </a:r>
            <a:r>
              <a:rPr sz="2800" spc="75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E7E6E6"/>
                </a:solidFill>
                <a:latin typeface="Carlito"/>
                <a:cs typeface="Carlito"/>
              </a:rPr>
              <a:t>results?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70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76530"/>
            <a:ext cx="4085590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spc="-200" dirty="0"/>
              <a:t>Instance</a:t>
            </a:r>
            <a:r>
              <a:rPr sz="3800" spc="-275" dirty="0"/>
              <a:t> </a:t>
            </a:r>
            <a:r>
              <a:rPr sz="3800" spc="-114" dirty="0"/>
              <a:t>recognition:  </a:t>
            </a:r>
            <a:r>
              <a:rPr sz="3800" spc="-155" dirty="0"/>
              <a:t>remaining</a:t>
            </a:r>
            <a:r>
              <a:rPr sz="3800" spc="-210" dirty="0"/>
              <a:t> </a:t>
            </a:r>
            <a:r>
              <a:rPr sz="3800" spc="-280" dirty="0"/>
              <a:t>issues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36530" cy="34429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775017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summarize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content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18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entire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image?	And </a:t>
            </a:r>
            <a:r>
              <a:rPr sz="2800" spc="-15" dirty="0">
                <a:latin typeface="Carlito"/>
                <a:cs typeface="Carlito"/>
              </a:rPr>
              <a:t>gauge </a:t>
            </a:r>
            <a:r>
              <a:rPr sz="2800" spc="-20" dirty="0">
                <a:latin typeface="Carlito"/>
                <a:cs typeface="Carlito"/>
              </a:rPr>
              <a:t>overall  </a:t>
            </a:r>
            <a:r>
              <a:rPr sz="2800" spc="-10" dirty="0">
                <a:latin typeface="Carlito"/>
                <a:cs typeface="Carlito"/>
              </a:rPr>
              <a:t>similarity?</a:t>
            </a:r>
            <a:endParaRPr sz="2800">
              <a:latin typeface="Carlito"/>
              <a:cs typeface="Carlito"/>
            </a:endParaRPr>
          </a:p>
          <a:p>
            <a:pPr marL="241300" marR="389890" indent="-228600">
              <a:lnSpc>
                <a:spcPts val="3020"/>
              </a:lnSpc>
              <a:spcBef>
                <a:spcPts val="1795"/>
              </a:spcBef>
              <a:buFont typeface="Arial"/>
              <a:buChar char="•"/>
              <a:tabLst>
                <a:tab pos="241300" algn="l"/>
                <a:tab pos="5742305" algn="l"/>
              </a:tabLst>
            </a:pP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How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large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should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spc="1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vocabulary</a:t>
            </a:r>
            <a:r>
              <a:rPr sz="2800" spc="2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be?	How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to perform quantization  efficiently?</a:t>
            </a:r>
            <a:endParaRPr sz="2800">
              <a:latin typeface="Carlito"/>
              <a:cs typeface="Carlito"/>
            </a:endParaRPr>
          </a:p>
          <a:p>
            <a:pPr marL="241300" marR="1350645" indent="-228600">
              <a:lnSpc>
                <a:spcPts val="3020"/>
              </a:lnSpc>
              <a:spcBef>
                <a:spcPts val="1810"/>
              </a:spcBef>
              <a:buFont typeface="Arial"/>
              <a:buChar char="•"/>
              <a:tabLst>
                <a:tab pos="241300" algn="l"/>
                <a:tab pos="2437765" algn="l"/>
              </a:tabLst>
            </a:pP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15" dirty="0">
                <a:latin typeface="Carlito"/>
                <a:cs typeface="Carlito"/>
              </a:rPr>
              <a:t>having </a:t>
            </a:r>
            <a:r>
              <a:rPr sz="2800" spc="-5" dirty="0">
                <a:latin typeface="Carlito"/>
                <a:cs typeface="Carlito"/>
              </a:rPr>
              <a:t>the same </a:t>
            </a:r>
            <a:r>
              <a:rPr sz="2800" spc="-10" dirty="0">
                <a:latin typeface="Carlito"/>
                <a:cs typeface="Carlito"/>
              </a:rPr>
              <a:t>set </a:t>
            </a:r>
            <a:r>
              <a:rPr sz="2800" dirty="0">
                <a:latin typeface="Carlito"/>
                <a:cs typeface="Carlito"/>
              </a:rPr>
              <a:t>of </a:t>
            </a:r>
            <a:r>
              <a:rPr sz="2800" spc="-5" dirty="0">
                <a:latin typeface="Carlito"/>
                <a:cs typeface="Carlito"/>
              </a:rPr>
              <a:t>visual </a:t>
            </a:r>
            <a:r>
              <a:rPr sz="2800" spc="-15" dirty="0">
                <a:latin typeface="Carlito"/>
                <a:cs typeface="Carlito"/>
              </a:rPr>
              <a:t>words </a:t>
            </a:r>
            <a:r>
              <a:rPr sz="2800" spc="-5" dirty="0">
                <a:latin typeface="Carlito"/>
                <a:cs typeface="Carlito"/>
              </a:rPr>
              <a:t>enough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identify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object/scene?	</a:t>
            </a:r>
            <a:r>
              <a:rPr sz="2800" spc="-5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verify </a:t>
            </a:r>
            <a:r>
              <a:rPr sz="2800" spc="-10" dirty="0">
                <a:latin typeface="Carlito"/>
                <a:cs typeface="Carlito"/>
              </a:rPr>
              <a:t>spatial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agreement?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score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retrieval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results?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307640"/>
            <a:ext cx="7840345" cy="1936114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latin typeface="Carlito"/>
                <a:cs typeface="Carlito"/>
              </a:rPr>
              <a:t>Basic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idea:</a:t>
            </a:r>
            <a:endParaRPr sz="24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60" dirty="0">
                <a:latin typeface="Carlito"/>
                <a:cs typeface="Carlito"/>
              </a:rPr>
              <a:t>Take </a:t>
            </a:r>
            <a:r>
              <a:rPr sz="2000" dirty="0">
                <a:latin typeface="Carlito"/>
                <a:cs typeface="Carlito"/>
              </a:rPr>
              <a:t>16x16 </a:t>
            </a:r>
            <a:r>
              <a:rPr sz="2000" spc="-10" dirty="0">
                <a:latin typeface="Carlito"/>
                <a:cs typeface="Carlito"/>
              </a:rPr>
              <a:t>square </a:t>
            </a:r>
            <a:r>
              <a:rPr sz="2000" spc="-5" dirty="0">
                <a:latin typeface="Carlito"/>
                <a:cs typeface="Carlito"/>
              </a:rPr>
              <a:t>window </a:t>
            </a:r>
            <a:r>
              <a:rPr sz="2000" spc="-10" dirty="0">
                <a:latin typeface="Carlito"/>
                <a:cs typeface="Carlito"/>
              </a:rPr>
              <a:t>around detected</a:t>
            </a:r>
            <a:r>
              <a:rPr sz="2000" spc="2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feature</a:t>
            </a:r>
            <a:endParaRPr sz="20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Compute </a:t>
            </a:r>
            <a:r>
              <a:rPr sz="2000" dirty="0">
                <a:latin typeface="Carlito"/>
                <a:cs typeface="Carlito"/>
              </a:rPr>
              <a:t>edge </a:t>
            </a:r>
            <a:r>
              <a:rPr sz="2000" spc="-10" dirty="0">
                <a:latin typeface="Carlito"/>
                <a:cs typeface="Carlito"/>
              </a:rPr>
              <a:t>orientation </a:t>
            </a:r>
            <a:r>
              <a:rPr sz="2000" dirty="0">
                <a:latin typeface="Carlito"/>
                <a:cs typeface="Carlito"/>
              </a:rPr>
              <a:t>(angle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gradient </a:t>
            </a:r>
            <a:r>
              <a:rPr sz="2000" dirty="0">
                <a:latin typeface="Carlito"/>
                <a:cs typeface="Carlito"/>
              </a:rPr>
              <a:t>- 90</a:t>
            </a:r>
            <a:r>
              <a:rPr sz="2000" dirty="0">
                <a:latin typeface="Symbol"/>
                <a:cs typeface="Symbol"/>
              </a:rPr>
              <a:t></a:t>
            </a:r>
            <a:r>
              <a:rPr sz="2000" dirty="0">
                <a:latin typeface="Carlito"/>
                <a:cs typeface="Carlito"/>
              </a:rPr>
              <a:t>)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dirty="0">
                <a:latin typeface="Carlito"/>
                <a:cs typeface="Carlito"/>
              </a:rPr>
              <a:t>each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pixel</a:t>
            </a:r>
            <a:endParaRPr sz="20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45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latin typeface="Carlito"/>
                <a:cs typeface="Carlito"/>
              </a:rPr>
              <a:t>Throw </a:t>
            </a:r>
            <a:r>
              <a:rPr sz="2000" spc="-5" dirty="0">
                <a:latin typeface="Carlito"/>
                <a:cs typeface="Carlito"/>
              </a:rPr>
              <a:t>out weak edges (threshold </a:t>
            </a:r>
            <a:r>
              <a:rPr sz="2000" spc="-10" dirty="0">
                <a:latin typeface="Carlito"/>
                <a:cs typeface="Carlito"/>
              </a:rPr>
              <a:t>gradient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magnitude)</a:t>
            </a:r>
            <a:endParaRPr sz="20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latin typeface="Carlito"/>
                <a:cs typeface="Carlito"/>
              </a:rPr>
              <a:t>Create histogram </a:t>
            </a:r>
            <a:r>
              <a:rPr sz="2000" spc="-5" dirty="0">
                <a:latin typeface="Carlito"/>
                <a:cs typeface="Carlito"/>
              </a:rPr>
              <a:t>of surviving </a:t>
            </a:r>
            <a:r>
              <a:rPr sz="2000" dirty="0">
                <a:latin typeface="Carlito"/>
                <a:cs typeface="Carlito"/>
              </a:rPr>
              <a:t>edge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orientations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5031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95" dirty="0">
                <a:solidFill>
                  <a:srgbClr val="0066FF"/>
                </a:solidFill>
              </a:rPr>
              <a:t>S</a:t>
            </a:r>
            <a:r>
              <a:rPr spc="-395" dirty="0"/>
              <a:t>cale </a:t>
            </a:r>
            <a:r>
              <a:rPr spc="-155" dirty="0">
                <a:solidFill>
                  <a:srgbClr val="0066FF"/>
                </a:solidFill>
              </a:rPr>
              <a:t>I</a:t>
            </a:r>
            <a:r>
              <a:rPr spc="-155" dirty="0"/>
              <a:t>nvariant </a:t>
            </a:r>
            <a:r>
              <a:rPr spc="-235" dirty="0">
                <a:solidFill>
                  <a:srgbClr val="0066FF"/>
                </a:solidFill>
              </a:rPr>
              <a:t>F</a:t>
            </a:r>
            <a:r>
              <a:rPr spc="-235" dirty="0"/>
              <a:t>eature</a:t>
            </a:r>
            <a:r>
              <a:rPr spc="-195" dirty="0"/>
              <a:t> </a:t>
            </a:r>
            <a:r>
              <a:rPr spc="-254" dirty="0">
                <a:solidFill>
                  <a:srgbClr val="0066FF"/>
                </a:solidFill>
              </a:rPr>
              <a:t>T</a:t>
            </a:r>
            <a:r>
              <a:rPr spc="-254" dirty="0"/>
              <a:t>ransform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96767" y="3116579"/>
            <a:ext cx="6581140" cy="3396615"/>
            <a:chOff x="3096767" y="3116579"/>
            <a:chExt cx="6581140" cy="3396615"/>
          </a:xfrm>
        </p:grpSpPr>
        <p:sp>
          <p:nvSpPr>
            <p:cNvPr id="5" name="object 5"/>
            <p:cNvSpPr/>
            <p:nvPr/>
          </p:nvSpPr>
          <p:spPr>
            <a:xfrm>
              <a:off x="3096767" y="3631664"/>
              <a:ext cx="6478165" cy="28812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6600" y="3116579"/>
              <a:ext cx="2590800" cy="3131820"/>
            </a:xfrm>
            <a:custGeom>
              <a:avLst/>
              <a:gdLst/>
              <a:ahLst/>
              <a:cxnLst/>
              <a:rect l="l" t="t" r="r" b="b"/>
              <a:pathLst>
                <a:path w="2590800" h="3131820">
                  <a:moveTo>
                    <a:pt x="2590800" y="0"/>
                  </a:moveTo>
                  <a:lnTo>
                    <a:pt x="0" y="0"/>
                  </a:lnTo>
                  <a:lnTo>
                    <a:pt x="0" y="3131820"/>
                  </a:lnTo>
                  <a:lnTo>
                    <a:pt x="2590800" y="313182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15200" y="4430394"/>
              <a:ext cx="2133600" cy="103505"/>
            </a:xfrm>
            <a:custGeom>
              <a:avLst/>
              <a:gdLst/>
              <a:ahLst/>
              <a:cxnLst/>
              <a:rect l="l" t="t" r="r" b="b"/>
              <a:pathLst>
                <a:path w="2133600" h="103504">
                  <a:moveTo>
                    <a:pt x="2045080" y="0"/>
                  </a:moveTo>
                  <a:lnTo>
                    <a:pt x="2041144" y="1015"/>
                  </a:lnTo>
                  <a:lnTo>
                    <a:pt x="2037588" y="7111"/>
                  </a:lnTo>
                  <a:lnTo>
                    <a:pt x="2038603" y="10921"/>
                  </a:lnTo>
                  <a:lnTo>
                    <a:pt x="2097413" y="45322"/>
                  </a:lnTo>
                  <a:lnTo>
                    <a:pt x="2121027" y="45338"/>
                  </a:lnTo>
                  <a:lnTo>
                    <a:pt x="2121027" y="58038"/>
                  </a:lnTo>
                  <a:lnTo>
                    <a:pt x="2097604" y="58038"/>
                  </a:lnTo>
                  <a:lnTo>
                    <a:pt x="2038603" y="92455"/>
                  </a:lnTo>
                  <a:lnTo>
                    <a:pt x="2037588" y="96265"/>
                  </a:lnTo>
                  <a:lnTo>
                    <a:pt x="2039366" y="99313"/>
                  </a:lnTo>
                  <a:lnTo>
                    <a:pt x="2041017" y="102361"/>
                  </a:lnTo>
                  <a:lnTo>
                    <a:pt x="2044953" y="103377"/>
                  </a:lnTo>
                  <a:lnTo>
                    <a:pt x="2122709" y="58038"/>
                  </a:lnTo>
                  <a:lnTo>
                    <a:pt x="2121027" y="58038"/>
                  </a:lnTo>
                  <a:lnTo>
                    <a:pt x="2122738" y="58022"/>
                  </a:lnTo>
                  <a:lnTo>
                    <a:pt x="2133600" y="51688"/>
                  </a:lnTo>
                  <a:lnTo>
                    <a:pt x="2048002" y="1777"/>
                  </a:lnTo>
                  <a:lnTo>
                    <a:pt x="2045080" y="0"/>
                  </a:lnTo>
                  <a:close/>
                </a:path>
                <a:path w="2133600" h="103504">
                  <a:moveTo>
                    <a:pt x="2108394" y="51744"/>
                  </a:moveTo>
                  <a:lnTo>
                    <a:pt x="2097633" y="58022"/>
                  </a:lnTo>
                  <a:lnTo>
                    <a:pt x="2121027" y="58038"/>
                  </a:lnTo>
                  <a:lnTo>
                    <a:pt x="2121027" y="57276"/>
                  </a:lnTo>
                  <a:lnTo>
                    <a:pt x="2117852" y="57276"/>
                  </a:lnTo>
                  <a:lnTo>
                    <a:pt x="2108394" y="51744"/>
                  </a:lnTo>
                  <a:close/>
                </a:path>
                <a:path w="2133600" h="103504">
                  <a:moveTo>
                    <a:pt x="0" y="43814"/>
                  </a:moveTo>
                  <a:lnTo>
                    <a:pt x="0" y="56514"/>
                  </a:lnTo>
                  <a:lnTo>
                    <a:pt x="2097633" y="58022"/>
                  </a:lnTo>
                  <a:lnTo>
                    <a:pt x="2108394" y="51744"/>
                  </a:lnTo>
                  <a:lnTo>
                    <a:pt x="2097413" y="45322"/>
                  </a:lnTo>
                  <a:lnTo>
                    <a:pt x="0" y="43814"/>
                  </a:lnTo>
                  <a:close/>
                </a:path>
                <a:path w="2133600" h="103504">
                  <a:moveTo>
                    <a:pt x="2117852" y="46227"/>
                  </a:moveTo>
                  <a:lnTo>
                    <a:pt x="2108394" y="51744"/>
                  </a:lnTo>
                  <a:lnTo>
                    <a:pt x="2117852" y="57276"/>
                  </a:lnTo>
                  <a:lnTo>
                    <a:pt x="2117852" y="46227"/>
                  </a:lnTo>
                  <a:close/>
                </a:path>
                <a:path w="2133600" h="103504">
                  <a:moveTo>
                    <a:pt x="2121027" y="46227"/>
                  </a:moveTo>
                  <a:lnTo>
                    <a:pt x="2117852" y="46227"/>
                  </a:lnTo>
                  <a:lnTo>
                    <a:pt x="2117852" y="57276"/>
                  </a:lnTo>
                  <a:lnTo>
                    <a:pt x="2121027" y="57276"/>
                  </a:lnTo>
                  <a:lnTo>
                    <a:pt x="2121027" y="46227"/>
                  </a:lnTo>
                  <a:close/>
                </a:path>
                <a:path w="2133600" h="103504">
                  <a:moveTo>
                    <a:pt x="2097413" y="45322"/>
                  </a:moveTo>
                  <a:lnTo>
                    <a:pt x="2108394" y="51744"/>
                  </a:lnTo>
                  <a:lnTo>
                    <a:pt x="2117852" y="46227"/>
                  </a:lnTo>
                  <a:lnTo>
                    <a:pt x="2121027" y="46227"/>
                  </a:lnTo>
                  <a:lnTo>
                    <a:pt x="2121027" y="45338"/>
                  </a:lnTo>
                  <a:lnTo>
                    <a:pt x="2097413" y="45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200" y="3567683"/>
              <a:ext cx="228600" cy="913130"/>
            </a:xfrm>
            <a:custGeom>
              <a:avLst/>
              <a:gdLst/>
              <a:ahLst/>
              <a:cxnLst/>
              <a:rect l="l" t="t" r="r" b="b"/>
              <a:pathLst>
                <a:path w="228600" h="913129">
                  <a:moveTo>
                    <a:pt x="228600" y="0"/>
                  </a:moveTo>
                  <a:lnTo>
                    <a:pt x="0" y="0"/>
                  </a:lnTo>
                  <a:lnTo>
                    <a:pt x="0" y="912876"/>
                  </a:lnTo>
                  <a:lnTo>
                    <a:pt x="228600" y="91287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5200" y="3567683"/>
              <a:ext cx="228600" cy="913130"/>
            </a:xfrm>
            <a:custGeom>
              <a:avLst/>
              <a:gdLst/>
              <a:ahLst/>
              <a:cxnLst/>
              <a:rect l="l" t="t" r="r" b="b"/>
              <a:pathLst>
                <a:path w="228600" h="913129">
                  <a:moveTo>
                    <a:pt x="0" y="912876"/>
                  </a:moveTo>
                  <a:lnTo>
                    <a:pt x="228600" y="912876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9128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3800" y="4024883"/>
              <a:ext cx="228600" cy="455930"/>
            </a:xfrm>
            <a:custGeom>
              <a:avLst/>
              <a:gdLst/>
              <a:ahLst/>
              <a:cxnLst/>
              <a:rect l="l" t="t" r="r" b="b"/>
              <a:pathLst>
                <a:path w="228600" h="455929">
                  <a:moveTo>
                    <a:pt x="228600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228600" y="455675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43800" y="4024883"/>
              <a:ext cx="228600" cy="455930"/>
            </a:xfrm>
            <a:custGeom>
              <a:avLst/>
              <a:gdLst/>
              <a:ahLst/>
              <a:cxnLst/>
              <a:rect l="l" t="t" r="r" b="b"/>
              <a:pathLst>
                <a:path w="228600" h="455929">
                  <a:moveTo>
                    <a:pt x="0" y="455675"/>
                  </a:moveTo>
                  <a:lnTo>
                    <a:pt x="228600" y="455675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724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228600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228600" y="303275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724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0" y="303275"/>
                  </a:moveTo>
                  <a:lnTo>
                    <a:pt x="228600" y="303275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01000" y="4401311"/>
              <a:ext cx="228600" cy="79375"/>
            </a:xfrm>
            <a:custGeom>
              <a:avLst/>
              <a:gdLst/>
              <a:ahLst/>
              <a:cxnLst/>
              <a:rect l="l" t="t" r="r" b="b"/>
              <a:pathLst>
                <a:path w="228600" h="79375">
                  <a:moveTo>
                    <a:pt x="2286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228600" y="79248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01000" y="4401311"/>
              <a:ext cx="228600" cy="79375"/>
            </a:xfrm>
            <a:custGeom>
              <a:avLst/>
              <a:gdLst/>
              <a:ahLst/>
              <a:cxnLst/>
              <a:rect l="l" t="t" r="r" b="b"/>
              <a:pathLst>
                <a:path w="228600" h="79375">
                  <a:moveTo>
                    <a:pt x="0" y="79248"/>
                  </a:moveTo>
                  <a:lnTo>
                    <a:pt x="228600" y="79248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296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228600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228600" y="303275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96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0" y="303275"/>
                  </a:moveTo>
                  <a:lnTo>
                    <a:pt x="228600" y="303275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58200" y="4401311"/>
              <a:ext cx="228600" cy="79375"/>
            </a:xfrm>
            <a:custGeom>
              <a:avLst/>
              <a:gdLst/>
              <a:ahLst/>
              <a:cxnLst/>
              <a:rect l="l" t="t" r="r" b="b"/>
              <a:pathLst>
                <a:path w="228600" h="79375">
                  <a:moveTo>
                    <a:pt x="2286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228600" y="79248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58200" y="4401311"/>
              <a:ext cx="228600" cy="79375"/>
            </a:xfrm>
            <a:custGeom>
              <a:avLst/>
              <a:gdLst/>
              <a:ahLst/>
              <a:cxnLst/>
              <a:rect l="l" t="t" r="r" b="b"/>
              <a:pathLst>
                <a:path w="228600" h="79375">
                  <a:moveTo>
                    <a:pt x="0" y="79248"/>
                  </a:moveTo>
                  <a:lnTo>
                    <a:pt x="228600" y="79248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868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228600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228600" y="303275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6800" y="4177283"/>
              <a:ext cx="228600" cy="303530"/>
            </a:xfrm>
            <a:custGeom>
              <a:avLst/>
              <a:gdLst/>
              <a:ahLst/>
              <a:cxnLst/>
              <a:rect l="l" t="t" r="r" b="b"/>
              <a:pathLst>
                <a:path w="228600" h="303529">
                  <a:moveTo>
                    <a:pt x="0" y="303275"/>
                  </a:moveTo>
                  <a:lnTo>
                    <a:pt x="228600" y="303275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15400" y="4177283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228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228600" y="304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5400" y="4177283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304800"/>
                  </a:moveTo>
                  <a:lnTo>
                    <a:pt x="228600" y="3048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18629" y="443369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42629" y="4429125"/>
            <a:ext cx="27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Symbol"/>
                <a:cs typeface="Symbol"/>
              </a:rPr>
              <a:t>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5004" y="4826000"/>
            <a:ext cx="164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angle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histogram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49234" y="5473319"/>
            <a:ext cx="1219835" cy="762635"/>
            <a:chOff x="7849234" y="5473319"/>
            <a:chExt cx="1219835" cy="762635"/>
          </a:xfrm>
        </p:grpSpPr>
        <p:sp>
          <p:nvSpPr>
            <p:cNvPr id="28" name="object 28"/>
            <p:cNvSpPr/>
            <p:nvPr/>
          </p:nvSpPr>
          <p:spPr>
            <a:xfrm>
              <a:off x="8162798" y="5473318"/>
              <a:ext cx="906144" cy="450215"/>
            </a:xfrm>
            <a:custGeom>
              <a:avLst/>
              <a:gdLst/>
              <a:ahLst/>
              <a:cxnLst/>
              <a:rect l="l" t="t" r="r" b="b"/>
              <a:pathLst>
                <a:path w="906145" h="450214">
                  <a:moveTo>
                    <a:pt x="905891" y="382714"/>
                  </a:moveTo>
                  <a:lnTo>
                    <a:pt x="790702" y="315290"/>
                  </a:lnTo>
                  <a:lnTo>
                    <a:pt x="781812" y="317601"/>
                  </a:lnTo>
                  <a:lnTo>
                    <a:pt x="777875" y="324497"/>
                  </a:lnTo>
                  <a:lnTo>
                    <a:pt x="773811" y="331406"/>
                  </a:lnTo>
                  <a:lnTo>
                    <a:pt x="776097" y="340271"/>
                  </a:lnTo>
                  <a:lnTo>
                    <a:pt x="823569" y="368096"/>
                  </a:lnTo>
                  <a:lnTo>
                    <a:pt x="102489" y="366725"/>
                  </a:lnTo>
                  <a:lnTo>
                    <a:pt x="400697" y="68453"/>
                  </a:lnTo>
                  <a:lnTo>
                    <a:pt x="386715" y="121704"/>
                  </a:lnTo>
                  <a:lnTo>
                    <a:pt x="391287" y="129616"/>
                  </a:lnTo>
                  <a:lnTo>
                    <a:pt x="406781" y="133692"/>
                  </a:lnTo>
                  <a:lnTo>
                    <a:pt x="414655" y="129070"/>
                  </a:lnTo>
                  <a:lnTo>
                    <a:pt x="445922" y="10160"/>
                  </a:lnTo>
                  <a:lnTo>
                    <a:pt x="448564" y="127"/>
                  </a:lnTo>
                  <a:lnTo>
                    <a:pt x="319659" y="34036"/>
                  </a:lnTo>
                  <a:lnTo>
                    <a:pt x="314960" y="41910"/>
                  </a:lnTo>
                  <a:lnTo>
                    <a:pt x="319024" y="57404"/>
                  </a:lnTo>
                  <a:lnTo>
                    <a:pt x="327025" y="61976"/>
                  </a:lnTo>
                  <a:lnTo>
                    <a:pt x="380238" y="48006"/>
                  </a:lnTo>
                  <a:lnTo>
                    <a:pt x="80657" y="347510"/>
                  </a:lnTo>
                  <a:lnTo>
                    <a:pt x="81800" y="82499"/>
                  </a:lnTo>
                  <a:lnTo>
                    <a:pt x="105283" y="123113"/>
                  </a:lnTo>
                  <a:lnTo>
                    <a:pt x="109220" y="130035"/>
                  </a:lnTo>
                  <a:lnTo>
                    <a:pt x="118110" y="132410"/>
                  </a:lnTo>
                  <a:lnTo>
                    <a:pt x="125095" y="128409"/>
                  </a:lnTo>
                  <a:lnTo>
                    <a:pt x="131953" y="124409"/>
                  </a:lnTo>
                  <a:lnTo>
                    <a:pt x="134366" y="115557"/>
                  </a:lnTo>
                  <a:lnTo>
                    <a:pt x="130302" y="108585"/>
                  </a:lnTo>
                  <a:lnTo>
                    <a:pt x="84137" y="28702"/>
                  </a:lnTo>
                  <a:lnTo>
                    <a:pt x="67564" y="0"/>
                  </a:lnTo>
                  <a:lnTo>
                    <a:pt x="3937" y="108077"/>
                  </a:lnTo>
                  <a:lnTo>
                    <a:pt x="0" y="114998"/>
                  </a:lnTo>
                  <a:lnTo>
                    <a:pt x="2286" y="123863"/>
                  </a:lnTo>
                  <a:lnTo>
                    <a:pt x="16002" y="131978"/>
                  </a:lnTo>
                  <a:lnTo>
                    <a:pt x="24892" y="129692"/>
                  </a:lnTo>
                  <a:lnTo>
                    <a:pt x="52844" y="82257"/>
                  </a:lnTo>
                  <a:lnTo>
                    <a:pt x="51562" y="382651"/>
                  </a:lnTo>
                  <a:lnTo>
                    <a:pt x="67564" y="382727"/>
                  </a:lnTo>
                  <a:lnTo>
                    <a:pt x="67564" y="395605"/>
                  </a:lnTo>
                  <a:lnTo>
                    <a:pt x="823480" y="397040"/>
                  </a:lnTo>
                  <a:lnTo>
                    <a:pt x="775970" y="424662"/>
                  </a:lnTo>
                  <a:lnTo>
                    <a:pt x="773557" y="433527"/>
                  </a:lnTo>
                  <a:lnTo>
                    <a:pt x="781685" y="447357"/>
                  </a:lnTo>
                  <a:lnTo>
                    <a:pt x="790448" y="449707"/>
                  </a:lnTo>
                  <a:lnTo>
                    <a:pt x="881037" y="397141"/>
                  </a:lnTo>
                  <a:lnTo>
                    <a:pt x="905891" y="38271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74913" y="5701995"/>
              <a:ext cx="164972" cy="165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49234" y="5789244"/>
              <a:ext cx="380365" cy="134620"/>
            </a:xfrm>
            <a:custGeom>
              <a:avLst/>
              <a:gdLst/>
              <a:ahLst/>
              <a:cxnLst/>
              <a:rect l="l" t="t" r="r" b="b"/>
              <a:pathLst>
                <a:path w="380365" h="134620">
                  <a:moveTo>
                    <a:pt x="115570" y="0"/>
                  </a:moveTo>
                  <a:lnTo>
                    <a:pt x="0" y="66725"/>
                  </a:lnTo>
                  <a:lnTo>
                    <a:pt x="114935" y="134416"/>
                  </a:lnTo>
                  <a:lnTo>
                    <a:pt x="123825" y="132118"/>
                  </a:lnTo>
                  <a:lnTo>
                    <a:pt x="131953" y="118338"/>
                  </a:lnTo>
                  <a:lnTo>
                    <a:pt x="129667" y="109461"/>
                  </a:lnTo>
                  <a:lnTo>
                    <a:pt x="82299" y="81542"/>
                  </a:lnTo>
                  <a:lnTo>
                    <a:pt x="28701" y="81318"/>
                  </a:lnTo>
                  <a:lnTo>
                    <a:pt x="28829" y="52362"/>
                  </a:lnTo>
                  <a:lnTo>
                    <a:pt x="82783" y="52362"/>
                  </a:lnTo>
                  <a:lnTo>
                    <a:pt x="130048" y="25069"/>
                  </a:lnTo>
                  <a:lnTo>
                    <a:pt x="132461" y="16217"/>
                  </a:lnTo>
                  <a:lnTo>
                    <a:pt x="128397" y="9296"/>
                  </a:lnTo>
                  <a:lnTo>
                    <a:pt x="124460" y="2374"/>
                  </a:lnTo>
                  <a:lnTo>
                    <a:pt x="115570" y="0"/>
                  </a:lnTo>
                  <a:close/>
                </a:path>
                <a:path w="380365" h="134620">
                  <a:moveTo>
                    <a:pt x="82394" y="52586"/>
                  </a:moveTo>
                  <a:lnTo>
                    <a:pt x="57548" y="66954"/>
                  </a:lnTo>
                  <a:lnTo>
                    <a:pt x="82299" y="81542"/>
                  </a:lnTo>
                  <a:lnTo>
                    <a:pt x="380238" y="82791"/>
                  </a:lnTo>
                  <a:lnTo>
                    <a:pt x="380365" y="53835"/>
                  </a:lnTo>
                  <a:lnTo>
                    <a:pt x="82394" y="52586"/>
                  </a:lnTo>
                  <a:close/>
                </a:path>
                <a:path w="380365" h="134620">
                  <a:moveTo>
                    <a:pt x="28829" y="52362"/>
                  </a:moveTo>
                  <a:lnTo>
                    <a:pt x="28701" y="81318"/>
                  </a:lnTo>
                  <a:lnTo>
                    <a:pt x="82299" y="81542"/>
                  </a:lnTo>
                  <a:lnTo>
                    <a:pt x="78621" y="79375"/>
                  </a:lnTo>
                  <a:lnTo>
                    <a:pt x="36068" y="79375"/>
                  </a:lnTo>
                  <a:lnTo>
                    <a:pt x="36195" y="54368"/>
                  </a:lnTo>
                  <a:lnTo>
                    <a:pt x="79312" y="54368"/>
                  </a:lnTo>
                  <a:lnTo>
                    <a:pt x="82394" y="52586"/>
                  </a:lnTo>
                  <a:lnTo>
                    <a:pt x="28829" y="52362"/>
                  </a:lnTo>
                  <a:close/>
                </a:path>
                <a:path w="380365" h="134620">
                  <a:moveTo>
                    <a:pt x="36195" y="54368"/>
                  </a:moveTo>
                  <a:lnTo>
                    <a:pt x="36068" y="79375"/>
                  </a:lnTo>
                  <a:lnTo>
                    <a:pt x="57548" y="66954"/>
                  </a:lnTo>
                  <a:lnTo>
                    <a:pt x="36195" y="54368"/>
                  </a:lnTo>
                  <a:close/>
                </a:path>
                <a:path w="380365" h="134620">
                  <a:moveTo>
                    <a:pt x="57548" y="66954"/>
                  </a:moveTo>
                  <a:lnTo>
                    <a:pt x="36068" y="79375"/>
                  </a:lnTo>
                  <a:lnTo>
                    <a:pt x="78621" y="79375"/>
                  </a:lnTo>
                  <a:lnTo>
                    <a:pt x="57548" y="66954"/>
                  </a:lnTo>
                  <a:close/>
                </a:path>
                <a:path w="380365" h="134620">
                  <a:moveTo>
                    <a:pt x="79312" y="54368"/>
                  </a:moveTo>
                  <a:lnTo>
                    <a:pt x="36195" y="54368"/>
                  </a:lnTo>
                  <a:lnTo>
                    <a:pt x="57548" y="66954"/>
                  </a:lnTo>
                  <a:lnTo>
                    <a:pt x="79312" y="54368"/>
                  </a:lnTo>
                  <a:close/>
                </a:path>
                <a:path w="380365" h="134620">
                  <a:moveTo>
                    <a:pt x="82783" y="52362"/>
                  </a:moveTo>
                  <a:lnTo>
                    <a:pt x="28829" y="52362"/>
                  </a:lnTo>
                  <a:lnTo>
                    <a:pt x="82394" y="52586"/>
                  </a:lnTo>
                  <a:lnTo>
                    <a:pt x="82783" y="5236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77961" y="5841161"/>
              <a:ext cx="164973" cy="1650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64322" y="5844336"/>
              <a:ext cx="370840" cy="391795"/>
            </a:xfrm>
            <a:custGeom>
              <a:avLst/>
              <a:gdLst/>
              <a:ahLst/>
              <a:cxnLst/>
              <a:rect l="l" t="t" r="r" b="b"/>
              <a:pathLst>
                <a:path w="370840" h="391795">
                  <a:moveTo>
                    <a:pt x="370840" y="322897"/>
                  </a:moveTo>
                  <a:lnTo>
                    <a:pt x="368223" y="312420"/>
                  </a:lnTo>
                  <a:lnTo>
                    <a:pt x="340487" y="201231"/>
                  </a:lnTo>
                  <a:lnTo>
                    <a:pt x="338582" y="193484"/>
                  </a:lnTo>
                  <a:lnTo>
                    <a:pt x="330708" y="188760"/>
                  </a:lnTo>
                  <a:lnTo>
                    <a:pt x="315214" y="192620"/>
                  </a:lnTo>
                  <a:lnTo>
                    <a:pt x="310515" y="200482"/>
                  </a:lnTo>
                  <a:lnTo>
                    <a:pt x="312420" y="208241"/>
                  </a:lnTo>
                  <a:lnTo>
                    <a:pt x="323811" y="253873"/>
                  </a:lnTo>
                  <a:lnTo>
                    <a:pt x="76454" y="0"/>
                  </a:lnTo>
                  <a:lnTo>
                    <a:pt x="67614" y="8585"/>
                  </a:lnTo>
                  <a:lnTo>
                    <a:pt x="51562" y="8648"/>
                  </a:lnTo>
                  <a:lnTo>
                    <a:pt x="52844" y="309079"/>
                  </a:lnTo>
                  <a:lnTo>
                    <a:pt x="24892" y="261607"/>
                  </a:lnTo>
                  <a:lnTo>
                    <a:pt x="16002" y="259321"/>
                  </a:lnTo>
                  <a:lnTo>
                    <a:pt x="2286" y="267436"/>
                  </a:lnTo>
                  <a:lnTo>
                    <a:pt x="0" y="276301"/>
                  </a:lnTo>
                  <a:lnTo>
                    <a:pt x="3937" y="283197"/>
                  </a:lnTo>
                  <a:lnTo>
                    <a:pt x="67691" y="391236"/>
                  </a:lnTo>
                  <a:lnTo>
                    <a:pt x="84213" y="362572"/>
                  </a:lnTo>
                  <a:lnTo>
                    <a:pt x="130302" y="282676"/>
                  </a:lnTo>
                  <a:lnTo>
                    <a:pt x="134366" y="275742"/>
                  </a:lnTo>
                  <a:lnTo>
                    <a:pt x="131953" y="266890"/>
                  </a:lnTo>
                  <a:lnTo>
                    <a:pt x="125095" y="262890"/>
                  </a:lnTo>
                  <a:lnTo>
                    <a:pt x="118110" y="258889"/>
                  </a:lnTo>
                  <a:lnTo>
                    <a:pt x="109347" y="261264"/>
                  </a:lnTo>
                  <a:lnTo>
                    <a:pt x="105283" y="268185"/>
                  </a:lnTo>
                  <a:lnTo>
                    <a:pt x="81800" y="308825"/>
                  </a:lnTo>
                  <a:lnTo>
                    <a:pt x="80670" y="45923"/>
                  </a:lnTo>
                  <a:lnTo>
                    <a:pt x="303098" y="274078"/>
                  </a:lnTo>
                  <a:lnTo>
                    <a:pt x="250063" y="259384"/>
                  </a:lnTo>
                  <a:lnTo>
                    <a:pt x="242062" y="263906"/>
                  </a:lnTo>
                  <a:lnTo>
                    <a:pt x="239903" y="271614"/>
                  </a:lnTo>
                  <a:lnTo>
                    <a:pt x="237871" y="279311"/>
                  </a:lnTo>
                  <a:lnTo>
                    <a:pt x="242316" y="287286"/>
                  </a:lnTo>
                  <a:lnTo>
                    <a:pt x="370840" y="3228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77783" y="5801868"/>
              <a:ext cx="85344" cy="853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077581" y="6617081"/>
            <a:ext cx="24898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5" dirty="0">
                <a:latin typeface="Carlito"/>
                <a:cs typeface="Carlito"/>
              </a:rPr>
              <a:t>Adapted </a:t>
            </a:r>
            <a:r>
              <a:rPr sz="1400" spc="-10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slide </a:t>
            </a:r>
            <a:r>
              <a:rPr sz="1400" spc="-10" dirty="0">
                <a:latin typeface="Carlito"/>
                <a:cs typeface="Carlito"/>
              </a:rPr>
              <a:t>by </a:t>
            </a:r>
            <a:r>
              <a:rPr sz="1400" spc="-5" dirty="0">
                <a:latin typeface="Carlito"/>
                <a:cs typeface="Carlito"/>
              </a:rPr>
              <a:t>David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Lowe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1890" y="1618313"/>
            <a:ext cx="4508381" cy="4429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2594" y="407873"/>
            <a:ext cx="3943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Vocabulary</a:t>
            </a:r>
            <a:r>
              <a:rPr spc="-65" dirty="0"/>
              <a:t> </a:t>
            </a:r>
            <a:r>
              <a:rPr dirty="0"/>
              <a:t>size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9561" y="1396949"/>
            <a:ext cx="370459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Results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recognition</a:t>
            </a:r>
            <a:r>
              <a:rPr sz="2400" dirty="0">
                <a:latin typeface="Arial"/>
                <a:cs typeface="Arial"/>
              </a:rPr>
              <a:t> task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with 6347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9043" y="2276855"/>
            <a:ext cx="3686555" cy="3787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38161" y="6212840"/>
            <a:ext cx="329882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7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71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989"/>
              </a:lnSpc>
            </a:pPr>
            <a:r>
              <a:rPr sz="1800" spc="-5" dirty="0">
                <a:latin typeface="Arial"/>
                <a:cs typeface="Arial"/>
              </a:rPr>
              <a:t>Nister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10" dirty="0">
                <a:latin typeface="Arial"/>
                <a:cs typeface="Arial"/>
              </a:rPr>
              <a:t>Stewenius, </a:t>
            </a:r>
            <a:r>
              <a:rPr sz="1800" spc="-5" dirty="0">
                <a:latin typeface="Arial"/>
                <a:cs typeface="Arial"/>
              </a:rPr>
              <a:t>CVPR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794" y="6275019"/>
            <a:ext cx="4702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Arial"/>
                <a:cs typeface="Arial"/>
              </a:rPr>
              <a:t>Influence </a:t>
            </a:r>
            <a:r>
              <a:rPr sz="2400" i="1" dirty="0">
                <a:latin typeface="Arial"/>
                <a:cs typeface="Arial"/>
              </a:rPr>
              <a:t>on </a:t>
            </a:r>
            <a:r>
              <a:rPr sz="2400" i="1" spc="-5" dirty="0">
                <a:latin typeface="Arial"/>
                <a:cs typeface="Arial"/>
              </a:rPr>
              <a:t>performance,</a:t>
            </a:r>
            <a:r>
              <a:rPr sz="2400" i="1" spc="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sparsity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6434" y="3152013"/>
            <a:ext cx="9055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4305" marR="5080" indent="-14224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B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h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g  factors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76530"/>
            <a:ext cx="4085590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spc="-200" dirty="0"/>
              <a:t>Instance</a:t>
            </a:r>
            <a:r>
              <a:rPr sz="3800" spc="-275" dirty="0"/>
              <a:t> </a:t>
            </a:r>
            <a:r>
              <a:rPr sz="3800" spc="-114" dirty="0"/>
              <a:t>recognition:  </a:t>
            </a:r>
            <a:r>
              <a:rPr sz="3800" spc="-155" dirty="0"/>
              <a:t>remaining</a:t>
            </a:r>
            <a:r>
              <a:rPr sz="3800" spc="-210" dirty="0"/>
              <a:t> </a:t>
            </a:r>
            <a:r>
              <a:rPr sz="3800" spc="-280" dirty="0"/>
              <a:t>issues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36530" cy="34429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775017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summarize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content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18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entire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image?	And </a:t>
            </a:r>
            <a:r>
              <a:rPr sz="2800" spc="-15" dirty="0">
                <a:latin typeface="Carlito"/>
                <a:cs typeface="Carlito"/>
              </a:rPr>
              <a:t>gauge </a:t>
            </a:r>
            <a:r>
              <a:rPr sz="2800" spc="-20" dirty="0">
                <a:latin typeface="Carlito"/>
                <a:cs typeface="Carlito"/>
              </a:rPr>
              <a:t>overall  </a:t>
            </a:r>
            <a:r>
              <a:rPr sz="2800" spc="-10" dirty="0">
                <a:latin typeface="Carlito"/>
                <a:cs typeface="Carlito"/>
              </a:rPr>
              <a:t>similarity?</a:t>
            </a:r>
            <a:endParaRPr sz="2800">
              <a:latin typeface="Carlito"/>
              <a:cs typeface="Carlito"/>
            </a:endParaRPr>
          </a:p>
          <a:p>
            <a:pPr marL="241300" marR="389890" indent="-228600">
              <a:lnSpc>
                <a:spcPts val="3020"/>
              </a:lnSpc>
              <a:spcBef>
                <a:spcPts val="1795"/>
              </a:spcBef>
              <a:buFont typeface="Arial"/>
              <a:buChar char="•"/>
              <a:tabLst>
                <a:tab pos="241300" algn="l"/>
                <a:tab pos="5742305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large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1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vocabulary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be?	How </a:t>
            </a:r>
            <a:r>
              <a:rPr sz="2800" spc="-15" dirty="0">
                <a:latin typeface="Carlito"/>
                <a:cs typeface="Carlito"/>
              </a:rPr>
              <a:t>to perform quantization  efficiently?</a:t>
            </a:r>
            <a:endParaRPr sz="2800">
              <a:latin typeface="Carlito"/>
              <a:cs typeface="Carlito"/>
            </a:endParaRPr>
          </a:p>
          <a:p>
            <a:pPr marL="241300" marR="1350645" indent="-228600">
              <a:lnSpc>
                <a:spcPts val="3020"/>
              </a:lnSpc>
              <a:spcBef>
                <a:spcPts val="1810"/>
              </a:spcBef>
              <a:buFont typeface="Arial"/>
              <a:buChar char="•"/>
              <a:tabLst>
                <a:tab pos="241300" algn="l"/>
                <a:tab pos="2437765" algn="l"/>
              </a:tabLst>
            </a:pP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Is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having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the same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set </a:t>
            </a:r>
            <a:r>
              <a:rPr sz="2800" dirty="0">
                <a:solidFill>
                  <a:srgbClr val="EC7C30"/>
                </a:solidFill>
                <a:latin typeface="Carlito"/>
                <a:cs typeface="Carlito"/>
              </a:rPr>
              <a:t>of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visual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words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enough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to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identify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the 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object/scene?	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How </a:t>
            </a:r>
            <a:r>
              <a:rPr sz="2800" spc="-15" dirty="0">
                <a:solidFill>
                  <a:srgbClr val="EC7C30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EC7C30"/>
                </a:solidFill>
                <a:latin typeface="Carlito"/>
                <a:cs typeface="Carlito"/>
              </a:rPr>
              <a:t>verify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spatial</a:t>
            </a:r>
            <a:r>
              <a:rPr sz="2800" spc="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rlito"/>
                <a:cs typeface="Carlito"/>
              </a:rPr>
              <a:t>agreement?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score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retrieval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results?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72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844" y="303021"/>
            <a:ext cx="39966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/>
              <a:t>Spatial</a:t>
            </a:r>
            <a:r>
              <a:rPr sz="3800" spc="-40" dirty="0"/>
              <a:t> </a:t>
            </a:r>
            <a:r>
              <a:rPr sz="3800" spc="-20" dirty="0"/>
              <a:t>Verification</a:t>
            </a:r>
            <a:endParaRPr sz="3800"/>
          </a:p>
        </p:txBody>
      </p:sp>
      <p:sp>
        <p:nvSpPr>
          <p:cNvPr id="3" name="object 3"/>
          <p:cNvSpPr/>
          <p:nvPr/>
        </p:nvSpPr>
        <p:spPr>
          <a:xfrm>
            <a:off x="1680972" y="2193035"/>
            <a:ext cx="4034028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89903" y="1999488"/>
            <a:ext cx="4421124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3994" y="5673953"/>
            <a:ext cx="853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Both image </a:t>
            </a:r>
            <a:r>
              <a:rPr sz="2800" dirty="0">
                <a:latin typeface="Arial"/>
                <a:cs typeface="Arial"/>
              </a:rPr>
              <a:t>pairs have </a:t>
            </a:r>
            <a:r>
              <a:rPr sz="2800" spc="-5" dirty="0">
                <a:latin typeface="Arial"/>
                <a:cs typeface="Arial"/>
              </a:rPr>
              <a:t>many </a:t>
            </a:r>
            <a:r>
              <a:rPr sz="2800" dirty="0">
                <a:latin typeface="Arial"/>
                <a:cs typeface="Arial"/>
              </a:rPr>
              <a:t>visual </a:t>
            </a:r>
            <a:r>
              <a:rPr sz="2800" spc="-5" dirty="0">
                <a:latin typeface="Arial"/>
                <a:cs typeface="Arial"/>
              </a:rPr>
              <a:t>words in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common.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73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5564" y="6641541"/>
            <a:ext cx="24072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Slide credit: Ondrej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0952" y="2239466"/>
            <a:ext cx="598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Que</a:t>
            </a:r>
            <a:r>
              <a:rPr sz="1800" spc="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3588" y="2228215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</a:t>
            </a:r>
            <a:r>
              <a:rPr sz="1800" spc="5" dirty="0">
                <a:latin typeface="Carlito"/>
                <a:cs typeface="Carlito"/>
              </a:rPr>
              <a:t>er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7026" y="4496257"/>
            <a:ext cx="23279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DB image with high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BoW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similarity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5480" y="4783073"/>
            <a:ext cx="2327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775" marR="5080" indent="-7277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DB image with high </a:t>
            </a:r>
            <a:r>
              <a:rPr sz="1800" dirty="0">
                <a:latin typeface="Carlito"/>
                <a:cs typeface="Carlito"/>
              </a:rPr>
              <a:t>BoW  </a:t>
            </a:r>
            <a:r>
              <a:rPr sz="1800" spc="-5" dirty="0">
                <a:latin typeface="Carlito"/>
                <a:cs typeface="Carlito"/>
              </a:rPr>
              <a:t>similarity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903" y="1999488"/>
            <a:ext cx="4421124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0972" y="2193035"/>
            <a:ext cx="4034028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6394" y="5750153"/>
            <a:ext cx="7898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Only </a:t>
            </a:r>
            <a:r>
              <a:rPr sz="2800" dirty="0">
                <a:latin typeface="Arial"/>
                <a:cs typeface="Arial"/>
              </a:rPr>
              <a:t>some </a:t>
            </a:r>
            <a:r>
              <a:rPr sz="2800" spc="-5" dirty="0">
                <a:latin typeface="Arial"/>
                <a:cs typeface="Arial"/>
              </a:rPr>
              <a:t>of the matches </a:t>
            </a:r>
            <a:r>
              <a:rPr sz="2800" dirty="0">
                <a:latin typeface="Arial"/>
                <a:cs typeface="Arial"/>
              </a:rPr>
              <a:t>are mutually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consistent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74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5564" y="6641541"/>
            <a:ext cx="24072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Slide credit: Ondrej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2321" y="331977"/>
            <a:ext cx="399669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/>
              <a:t>Spatial</a:t>
            </a:r>
            <a:r>
              <a:rPr sz="3800" spc="-40" dirty="0"/>
              <a:t> </a:t>
            </a:r>
            <a:r>
              <a:rPr sz="3800" spc="-20" dirty="0"/>
              <a:t>Verification</a:t>
            </a:r>
            <a:endParaRPr sz="3800"/>
          </a:p>
        </p:txBody>
      </p:sp>
      <p:sp>
        <p:nvSpPr>
          <p:cNvPr id="6" name="object 6"/>
          <p:cNvSpPr txBox="1"/>
          <p:nvPr/>
        </p:nvSpPr>
        <p:spPr>
          <a:xfrm>
            <a:off x="2290952" y="2239466"/>
            <a:ext cx="598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Que</a:t>
            </a:r>
            <a:r>
              <a:rPr sz="1800" spc="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3588" y="2228215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</a:t>
            </a:r>
            <a:r>
              <a:rPr sz="1800" spc="5" dirty="0">
                <a:latin typeface="Carlito"/>
                <a:cs typeface="Carlito"/>
              </a:rPr>
              <a:t>er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7026" y="4496257"/>
            <a:ext cx="23279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DB image with high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BoW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similarity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5480" y="4783073"/>
            <a:ext cx="2327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775" marR="5080" indent="-7277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DB image with high </a:t>
            </a:r>
            <a:r>
              <a:rPr sz="1800" dirty="0">
                <a:latin typeface="Carlito"/>
                <a:cs typeface="Carlito"/>
              </a:rPr>
              <a:t>BoW  </a:t>
            </a:r>
            <a:r>
              <a:rPr sz="1800" spc="-5" dirty="0">
                <a:latin typeface="Carlito"/>
                <a:cs typeface="Carlito"/>
              </a:rPr>
              <a:t>similarity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75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2828"/>
            <a:ext cx="85077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/>
              <a:t>Spatial </a:t>
            </a:r>
            <a:r>
              <a:rPr sz="3800" spc="-20" dirty="0"/>
              <a:t>Verification: </a:t>
            </a:r>
            <a:r>
              <a:rPr sz="3800" dirty="0"/>
              <a:t>two basic</a:t>
            </a:r>
            <a:r>
              <a:rPr sz="3800" spc="25" dirty="0"/>
              <a:t> </a:t>
            </a:r>
            <a:r>
              <a:rPr sz="3800" dirty="0"/>
              <a:t>strategies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2060194" y="1549370"/>
            <a:ext cx="7367270" cy="42322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10" dirty="0">
                <a:latin typeface="Arial"/>
                <a:cs typeface="Arial"/>
              </a:rPr>
              <a:t>RANSAC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20" dirty="0">
                <a:latin typeface="Arial"/>
                <a:cs typeface="Arial"/>
              </a:rPr>
              <a:t>Typically </a:t>
            </a:r>
            <a:r>
              <a:rPr sz="2400" dirty="0">
                <a:latin typeface="Arial"/>
                <a:cs typeface="Arial"/>
              </a:rPr>
              <a:t>sort </a:t>
            </a:r>
            <a:r>
              <a:rPr sz="2400" spc="-1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BoW similarity as initial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ts val="2735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25" dirty="0">
                <a:latin typeface="Arial"/>
                <a:cs typeface="Arial"/>
              </a:rPr>
              <a:t>Verify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checking support (inliers)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  <a:p>
            <a:pPr marL="1155700" marR="377825" lvl="2" indent="-228600">
              <a:lnSpc>
                <a:spcPts val="2160"/>
              </a:lnSpc>
              <a:spcBef>
                <a:spcPts val="54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Arial"/>
                <a:cs typeface="Arial"/>
              </a:rPr>
              <a:t>e.g., </a:t>
            </a:r>
            <a:r>
              <a:rPr sz="2000" dirty="0">
                <a:latin typeface="Arial"/>
                <a:cs typeface="Arial"/>
              </a:rPr>
              <a:t>“success” </a:t>
            </a:r>
            <a:r>
              <a:rPr sz="2000" spc="-5" dirty="0">
                <a:latin typeface="Arial"/>
                <a:cs typeface="Arial"/>
              </a:rPr>
              <a:t>if </a:t>
            </a:r>
            <a:r>
              <a:rPr sz="2000" dirty="0">
                <a:latin typeface="Arial"/>
                <a:cs typeface="Arial"/>
              </a:rPr>
              <a:t>find a </a:t>
            </a:r>
            <a:r>
              <a:rPr sz="2000" spc="-5" dirty="0">
                <a:latin typeface="Arial"/>
                <a:cs typeface="Arial"/>
              </a:rPr>
              <a:t>transformation with </a:t>
            </a:r>
            <a:r>
              <a:rPr sz="2000" dirty="0">
                <a:latin typeface="Arial"/>
                <a:cs typeface="Arial"/>
              </a:rPr>
              <a:t>&gt; 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inlier  </a:t>
            </a:r>
            <a:r>
              <a:rPr sz="2000" dirty="0">
                <a:latin typeface="Arial"/>
                <a:cs typeface="Arial"/>
              </a:rPr>
              <a:t>correspondences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Generalized Hough</a:t>
            </a:r>
            <a:r>
              <a:rPr sz="2800" spc="-15" dirty="0">
                <a:latin typeface="Arial"/>
                <a:cs typeface="Arial"/>
              </a:rPr>
              <a:t> Transform</a:t>
            </a:r>
            <a:endParaRPr sz="2800">
              <a:latin typeface="Arial"/>
              <a:cs typeface="Arial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Let </a:t>
            </a:r>
            <a:r>
              <a:rPr sz="2400" spc="-5" dirty="0">
                <a:latin typeface="Arial"/>
                <a:cs typeface="Arial"/>
              </a:rPr>
              <a:t>each matched </a:t>
            </a:r>
            <a:r>
              <a:rPr sz="2400" dirty="0">
                <a:latin typeface="Arial"/>
                <a:cs typeface="Arial"/>
              </a:rPr>
              <a:t>feature cast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vote </a:t>
            </a:r>
            <a:r>
              <a:rPr sz="2400" spc="-5" dirty="0">
                <a:latin typeface="Arial"/>
                <a:cs typeface="Arial"/>
              </a:rPr>
              <a:t>on location,  scale, orientation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model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698500" algn="l"/>
              </a:tabLst>
            </a:pPr>
            <a:r>
              <a:rPr sz="2400" spc="-25" dirty="0">
                <a:latin typeface="Arial"/>
                <a:cs typeface="Arial"/>
              </a:rPr>
              <a:t>Verify </a:t>
            </a:r>
            <a:r>
              <a:rPr sz="2400" spc="-5" dirty="0">
                <a:latin typeface="Arial"/>
                <a:cs typeface="Arial"/>
              </a:rPr>
              <a:t>parameters with enough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votes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29870"/>
            <a:ext cx="4482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0" dirty="0"/>
              <a:t>RANSAC</a:t>
            </a:r>
            <a:r>
              <a:rPr spc="-305" dirty="0"/>
              <a:t> </a:t>
            </a:r>
            <a:r>
              <a:rPr spc="-114" dirty="0"/>
              <a:t>verification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80972" y="1335024"/>
            <a:ext cx="4034028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89903" y="1143000"/>
            <a:ext cx="4421124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>
                <a:solidFill>
                  <a:srgbClr val="888888"/>
                </a:solidFill>
              </a:rPr>
              <a:t>76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600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Recall: </a:t>
            </a:r>
            <a:r>
              <a:rPr spc="-120" dirty="0"/>
              <a:t>Fitting </a:t>
            </a:r>
            <a:r>
              <a:rPr spc="-270" dirty="0"/>
              <a:t>an </a:t>
            </a:r>
            <a:r>
              <a:rPr spc="-120" dirty="0"/>
              <a:t>affine</a:t>
            </a:r>
            <a:r>
              <a:rPr spc="-210" dirty="0"/>
              <a:t> </a:t>
            </a:r>
            <a:r>
              <a:rPr spc="-125" dirty="0"/>
              <a:t>transformation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6444" y="2089950"/>
            <a:ext cx="72517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900" spc="-310" dirty="0">
                <a:latin typeface="Times New Roman"/>
                <a:cs typeface="Times New Roman"/>
                <a:hlinkClick r:id="rId2" action="ppaction://hlinksldjump"/>
              </a:rPr>
              <a:t>(</a:t>
            </a:r>
            <a:r>
              <a:rPr sz="1900" i="1" spc="-310" dirty="0">
                <a:latin typeface="Times New Roman"/>
                <a:cs typeface="Times New Roman"/>
                <a:hlinkClick r:id="rId2" action="ppaction://hlinksldjump"/>
              </a:rPr>
              <a:t>x</a:t>
            </a:r>
            <a:r>
              <a:rPr sz="1650" i="1" spc="-465" baseline="-25252" dirty="0">
                <a:latin typeface="Times New Roman"/>
                <a:cs typeface="Times New Roman"/>
                <a:hlinkClick r:id="rId2" action="ppaction://hlinksldjump"/>
              </a:rPr>
              <a:t>i</a:t>
            </a:r>
            <a:r>
              <a:rPr sz="2850" spc="-465" baseline="2923" dirty="0">
                <a:latin typeface="Symbol"/>
                <a:cs typeface="Symbol"/>
                <a:hlinkClick r:id="rId2" action="ppaction://hlinksldjump"/>
              </a:rPr>
              <a:t></a:t>
            </a:r>
            <a:r>
              <a:rPr sz="1900" spc="-310" dirty="0">
                <a:latin typeface="Times New Roman"/>
                <a:cs typeface="Times New Roman"/>
                <a:hlinkClick r:id="rId2" action="ppaction://hlinksldjump"/>
              </a:rPr>
              <a:t>,</a:t>
            </a:r>
            <a:r>
              <a:rPr sz="1900" spc="-275" dirty="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900" i="1" spc="-409" dirty="0">
                <a:latin typeface="Times New Roman"/>
                <a:cs typeface="Times New Roman"/>
                <a:hlinkClick r:id="rId2" action="ppaction://hlinksldjump"/>
              </a:rPr>
              <a:t>y</a:t>
            </a:r>
            <a:r>
              <a:rPr sz="1650" i="1" spc="-615" baseline="-25252" dirty="0">
                <a:latin typeface="Times New Roman"/>
                <a:cs typeface="Times New Roman"/>
                <a:hlinkClick r:id="rId2" action="ppaction://hlinksldjump"/>
              </a:rPr>
              <a:t>i</a:t>
            </a:r>
            <a:r>
              <a:rPr sz="2850" spc="-615" baseline="2923" dirty="0">
                <a:latin typeface="Symbol"/>
                <a:cs typeface="Symbol"/>
                <a:hlinkClick r:id="rId2" action="ppaction://hlinksldjump"/>
              </a:rPr>
              <a:t></a:t>
            </a:r>
            <a:r>
              <a:rPr sz="1900" spc="-409" dirty="0">
                <a:latin typeface="Times New Roman"/>
                <a:cs typeface="Times New Roman"/>
                <a:hlinkClick r:id="rId2" action="ppaction://hlinksldjump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23872" y="1674876"/>
            <a:ext cx="4927600" cy="2420620"/>
            <a:chOff x="2023872" y="1674876"/>
            <a:chExt cx="4927600" cy="2420620"/>
          </a:xfrm>
        </p:grpSpPr>
        <p:sp>
          <p:nvSpPr>
            <p:cNvPr id="5" name="object 5"/>
            <p:cNvSpPr/>
            <p:nvPr/>
          </p:nvSpPr>
          <p:spPr>
            <a:xfrm>
              <a:off x="4266438" y="2759964"/>
              <a:ext cx="914400" cy="114300"/>
            </a:xfrm>
            <a:custGeom>
              <a:avLst/>
              <a:gdLst/>
              <a:ahLst/>
              <a:cxnLst/>
              <a:rect l="l" t="t" r="r" b="b"/>
              <a:pathLst>
                <a:path w="914400" h="114300">
                  <a:moveTo>
                    <a:pt x="800100" y="0"/>
                  </a:moveTo>
                  <a:lnTo>
                    <a:pt x="800100" y="114300"/>
                  </a:lnTo>
                  <a:lnTo>
                    <a:pt x="876300" y="76200"/>
                  </a:lnTo>
                  <a:lnTo>
                    <a:pt x="819150" y="76200"/>
                  </a:lnTo>
                  <a:lnTo>
                    <a:pt x="819150" y="38100"/>
                  </a:lnTo>
                  <a:lnTo>
                    <a:pt x="876300" y="38100"/>
                  </a:lnTo>
                  <a:lnTo>
                    <a:pt x="800100" y="0"/>
                  </a:lnTo>
                  <a:close/>
                </a:path>
                <a:path w="914400" h="114300">
                  <a:moveTo>
                    <a:pt x="800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914400" h="114300">
                  <a:moveTo>
                    <a:pt x="876300" y="38100"/>
                  </a:moveTo>
                  <a:lnTo>
                    <a:pt x="819150" y="38100"/>
                  </a:lnTo>
                  <a:lnTo>
                    <a:pt x="819150" y="76200"/>
                  </a:lnTo>
                  <a:lnTo>
                    <a:pt x="876300" y="76200"/>
                  </a:lnTo>
                  <a:lnTo>
                    <a:pt x="914400" y="57150"/>
                  </a:lnTo>
                  <a:lnTo>
                    <a:pt x="8763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3872" y="1674876"/>
              <a:ext cx="2242185" cy="2321560"/>
            </a:xfrm>
            <a:custGeom>
              <a:avLst/>
              <a:gdLst/>
              <a:ahLst/>
              <a:cxnLst/>
              <a:rect l="l" t="t" r="r" b="b"/>
              <a:pathLst>
                <a:path w="2242185" h="2321560">
                  <a:moveTo>
                    <a:pt x="2241804" y="0"/>
                  </a:moveTo>
                  <a:lnTo>
                    <a:pt x="0" y="0"/>
                  </a:lnTo>
                  <a:lnTo>
                    <a:pt x="0" y="2321052"/>
                  </a:lnTo>
                  <a:lnTo>
                    <a:pt x="2241804" y="2321052"/>
                  </a:lnTo>
                  <a:lnTo>
                    <a:pt x="2241804" y="2001139"/>
                  </a:lnTo>
                  <a:lnTo>
                    <a:pt x="490346" y="2001139"/>
                  </a:lnTo>
                  <a:lnTo>
                    <a:pt x="490346" y="1160526"/>
                  </a:lnTo>
                  <a:lnTo>
                    <a:pt x="280161" y="1160526"/>
                  </a:lnTo>
                  <a:lnTo>
                    <a:pt x="1120902" y="319913"/>
                  </a:lnTo>
                  <a:lnTo>
                    <a:pt x="2241804" y="319913"/>
                  </a:lnTo>
                  <a:lnTo>
                    <a:pt x="2241804" y="0"/>
                  </a:lnTo>
                  <a:close/>
                </a:path>
                <a:path w="2242185" h="2321560">
                  <a:moveTo>
                    <a:pt x="2241804" y="424941"/>
                  </a:moveTo>
                  <a:lnTo>
                    <a:pt x="1646301" y="424941"/>
                  </a:lnTo>
                  <a:lnTo>
                    <a:pt x="1646301" y="845312"/>
                  </a:lnTo>
                  <a:lnTo>
                    <a:pt x="1961641" y="1160526"/>
                  </a:lnTo>
                  <a:lnTo>
                    <a:pt x="1751456" y="1160526"/>
                  </a:lnTo>
                  <a:lnTo>
                    <a:pt x="1751456" y="2001139"/>
                  </a:lnTo>
                  <a:lnTo>
                    <a:pt x="2241804" y="2001139"/>
                  </a:lnTo>
                  <a:lnTo>
                    <a:pt x="2241804" y="424941"/>
                  </a:lnTo>
                  <a:close/>
                </a:path>
                <a:path w="2242185" h="2321560">
                  <a:moveTo>
                    <a:pt x="2241804" y="319913"/>
                  </a:moveTo>
                  <a:lnTo>
                    <a:pt x="1120902" y="319913"/>
                  </a:lnTo>
                  <a:lnTo>
                    <a:pt x="1436115" y="635126"/>
                  </a:lnTo>
                  <a:lnTo>
                    <a:pt x="1436115" y="424941"/>
                  </a:lnTo>
                  <a:lnTo>
                    <a:pt x="2241804" y="424941"/>
                  </a:lnTo>
                  <a:lnTo>
                    <a:pt x="2241804" y="319913"/>
                  </a:lnTo>
                  <a:close/>
                </a:path>
              </a:pathLst>
            </a:custGeom>
            <a:solidFill>
              <a:srgbClr val="E7E6E6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219" y="2099818"/>
              <a:ext cx="1261110" cy="1576705"/>
            </a:xfrm>
            <a:custGeom>
              <a:avLst/>
              <a:gdLst/>
              <a:ahLst/>
              <a:cxnLst/>
              <a:rect l="l" t="t" r="r" b="b"/>
              <a:pathLst>
                <a:path w="1261110" h="1576704">
                  <a:moveTo>
                    <a:pt x="1155954" y="0"/>
                  </a:moveTo>
                  <a:lnTo>
                    <a:pt x="945769" y="0"/>
                  </a:lnTo>
                  <a:lnTo>
                    <a:pt x="945769" y="210185"/>
                  </a:lnTo>
                  <a:lnTo>
                    <a:pt x="1155954" y="420370"/>
                  </a:lnTo>
                  <a:lnTo>
                    <a:pt x="1155954" y="0"/>
                  </a:lnTo>
                  <a:close/>
                </a:path>
                <a:path w="1261110" h="1576704">
                  <a:moveTo>
                    <a:pt x="1261109" y="735584"/>
                  </a:moveTo>
                  <a:lnTo>
                    <a:pt x="0" y="735584"/>
                  </a:lnTo>
                  <a:lnTo>
                    <a:pt x="0" y="1576197"/>
                  </a:lnTo>
                  <a:lnTo>
                    <a:pt x="525526" y="1576197"/>
                  </a:lnTo>
                  <a:lnTo>
                    <a:pt x="525526" y="1155954"/>
                  </a:lnTo>
                  <a:lnTo>
                    <a:pt x="1261109" y="1155954"/>
                  </a:lnTo>
                  <a:lnTo>
                    <a:pt x="1261109" y="735584"/>
                  </a:lnTo>
                  <a:close/>
                </a:path>
                <a:path w="1261110" h="1576704">
                  <a:moveTo>
                    <a:pt x="1261109" y="1155954"/>
                  </a:moveTo>
                  <a:lnTo>
                    <a:pt x="735583" y="1155954"/>
                  </a:lnTo>
                  <a:lnTo>
                    <a:pt x="735583" y="1576197"/>
                  </a:lnTo>
                  <a:lnTo>
                    <a:pt x="1261109" y="1576197"/>
                  </a:lnTo>
                  <a:lnTo>
                    <a:pt x="1261109" y="1155954"/>
                  </a:lnTo>
                  <a:close/>
                </a:path>
              </a:pathLst>
            </a:custGeom>
            <a:solidFill>
              <a:srgbClr val="B9B8B8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4034" y="1994789"/>
              <a:ext cx="1681480" cy="1681480"/>
            </a:xfrm>
            <a:custGeom>
              <a:avLst/>
              <a:gdLst/>
              <a:ahLst/>
              <a:cxnLst/>
              <a:rect l="l" t="t" r="r" b="b"/>
              <a:pathLst>
                <a:path w="1681479" h="1681479">
                  <a:moveTo>
                    <a:pt x="840740" y="0"/>
                  </a:moveTo>
                  <a:lnTo>
                    <a:pt x="0" y="840613"/>
                  </a:lnTo>
                  <a:lnTo>
                    <a:pt x="1681480" y="840613"/>
                  </a:lnTo>
                  <a:lnTo>
                    <a:pt x="840740" y="0"/>
                  </a:lnTo>
                  <a:close/>
                </a:path>
                <a:path w="1681479" h="1681479">
                  <a:moveTo>
                    <a:pt x="945769" y="1260983"/>
                  </a:moveTo>
                  <a:lnTo>
                    <a:pt x="735711" y="1260983"/>
                  </a:lnTo>
                  <a:lnTo>
                    <a:pt x="735711" y="1681226"/>
                  </a:lnTo>
                  <a:lnTo>
                    <a:pt x="945769" y="1681226"/>
                  </a:lnTo>
                  <a:lnTo>
                    <a:pt x="945769" y="1260983"/>
                  </a:lnTo>
                  <a:close/>
                </a:path>
              </a:pathLst>
            </a:custGeom>
            <a:solidFill>
              <a:srgbClr val="8A8989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5432" y="1932432"/>
              <a:ext cx="128016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85032" y="3575304"/>
              <a:ext cx="128016" cy="128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5704" y="3186684"/>
              <a:ext cx="128016" cy="12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37231" y="2772156"/>
              <a:ext cx="128016" cy="128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75304" y="2467356"/>
              <a:ext cx="128016" cy="128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3061" y="1899031"/>
              <a:ext cx="2018030" cy="2196465"/>
            </a:xfrm>
            <a:custGeom>
              <a:avLst/>
              <a:gdLst/>
              <a:ahLst/>
              <a:cxnLst/>
              <a:rect l="l" t="t" r="r" b="b"/>
              <a:pathLst>
                <a:path w="2018029" h="2196465">
                  <a:moveTo>
                    <a:pt x="634746" y="0"/>
                  </a:moveTo>
                  <a:lnTo>
                    <a:pt x="0" y="1670939"/>
                  </a:lnTo>
                  <a:lnTo>
                    <a:pt x="1383156" y="2196338"/>
                  </a:lnTo>
                  <a:lnTo>
                    <a:pt x="1547138" y="1764664"/>
                  </a:lnTo>
                  <a:lnTo>
                    <a:pt x="1200912" y="1764665"/>
                  </a:lnTo>
                  <a:lnTo>
                    <a:pt x="422910" y="1469136"/>
                  </a:lnTo>
                  <a:lnTo>
                    <a:pt x="619887" y="950468"/>
                  </a:lnTo>
                  <a:lnTo>
                    <a:pt x="490219" y="901192"/>
                  </a:lnTo>
                  <a:lnTo>
                    <a:pt x="1205991" y="579501"/>
                  </a:lnTo>
                  <a:lnTo>
                    <a:pt x="1997351" y="579501"/>
                  </a:lnTo>
                  <a:lnTo>
                    <a:pt x="2017903" y="525399"/>
                  </a:lnTo>
                  <a:lnTo>
                    <a:pt x="634746" y="0"/>
                  </a:lnTo>
                  <a:close/>
                </a:path>
                <a:path w="2018029" h="2196465">
                  <a:moveTo>
                    <a:pt x="1398015" y="1245997"/>
                  </a:moveTo>
                  <a:lnTo>
                    <a:pt x="1200912" y="1764665"/>
                  </a:lnTo>
                  <a:lnTo>
                    <a:pt x="1547138" y="1764664"/>
                  </a:lnTo>
                  <a:lnTo>
                    <a:pt x="1725496" y="1295146"/>
                  </a:lnTo>
                  <a:lnTo>
                    <a:pt x="1527683" y="1295146"/>
                  </a:lnTo>
                  <a:lnTo>
                    <a:pt x="1398015" y="1245997"/>
                  </a:lnTo>
                  <a:close/>
                </a:path>
                <a:path w="2018029" h="2196465">
                  <a:moveTo>
                    <a:pt x="1944668" y="718185"/>
                  </a:moveTo>
                  <a:lnTo>
                    <a:pt x="1375790" y="718185"/>
                  </a:lnTo>
                  <a:lnTo>
                    <a:pt x="1505458" y="767461"/>
                  </a:lnTo>
                  <a:lnTo>
                    <a:pt x="1407033" y="1026795"/>
                  </a:lnTo>
                  <a:lnTo>
                    <a:pt x="1527683" y="1295146"/>
                  </a:lnTo>
                  <a:lnTo>
                    <a:pt x="1725496" y="1295146"/>
                  </a:lnTo>
                  <a:lnTo>
                    <a:pt x="1944668" y="718185"/>
                  </a:lnTo>
                  <a:close/>
                </a:path>
                <a:path w="2018029" h="2196465">
                  <a:moveTo>
                    <a:pt x="1997351" y="579501"/>
                  </a:moveTo>
                  <a:lnTo>
                    <a:pt x="1205991" y="579501"/>
                  </a:lnTo>
                  <a:lnTo>
                    <a:pt x="1326641" y="847852"/>
                  </a:lnTo>
                  <a:lnTo>
                    <a:pt x="1375790" y="718185"/>
                  </a:lnTo>
                  <a:lnTo>
                    <a:pt x="1944668" y="718185"/>
                  </a:lnTo>
                  <a:lnTo>
                    <a:pt x="1997351" y="579501"/>
                  </a:lnTo>
                  <a:close/>
                </a:path>
              </a:pathLst>
            </a:custGeom>
            <a:solidFill>
              <a:srgbClr val="E7E6E6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55970" y="2617216"/>
              <a:ext cx="1082675" cy="1046480"/>
            </a:xfrm>
            <a:custGeom>
              <a:avLst/>
              <a:gdLst/>
              <a:ahLst/>
              <a:cxnLst/>
              <a:rect l="l" t="t" r="r" b="b"/>
              <a:pathLst>
                <a:path w="1082675" h="1046479">
                  <a:moveTo>
                    <a:pt x="942094" y="614680"/>
                  </a:moveTo>
                  <a:lnTo>
                    <a:pt x="422655" y="614680"/>
                  </a:lnTo>
                  <a:lnTo>
                    <a:pt x="552323" y="663956"/>
                  </a:lnTo>
                  <a:lnTo>
                    <a:pt x="453898" y="923289"/>
                  </a:lnTo>
                  <a:lnTo>
                    <a:pt x="778001" y="1046480"/>
                  </a:lnTo>
                  <a:lnTo>
                    <a:pt x="942094" y="614680"/>
                  </a:lnTo>
                  <a:close/>
                </a:path>
                <a:path w="1082675" h="1046479">
                  <a:moveTo>
                    <a:pt x="196976" y="232283"/>
                  </a:moveTo>
                  <a:lnTo>
                    <a:pt x="0" y="750951"/>
                  </a:lnTo>
                  <a:lnTo>
                    <a:pt x="324230" y="874013"/>
                  </a:lnTo>
                  <a:lnTo>
                    <a:pt x="422655" y="614680"/>
                  </a:lnTo>
                  <a:lnTo>
                    <a:pt x="942094" y="614680"/>
                  </a:lnTo>
                  <a:lnTo>
                    <a:pt x="975105" y="527812"/>
                  </a:lnTo>
                  <a:lnTo>
                    <a:pt x="196976" y="232283"/>
                  </a:lnTo>
                  <a:close/>
                </a:path>
                <a:path w="1082675" h="1046479">
                  <a:moveTo>
                    <a:pt x="952880" y="0"/>
                  </a:moveTo>
                  <a:lnTo>
                    <a:pt x="903731" y="129667"/>
                  </a:lnTo>
                  <a:lnTo>
                    <a:pt x="984123" y="308610"/>
                  </a:lnTo>
                  <a:lnTo>
                    <a:pt x="1082548" y="49275"/>
                  </a:lnTo>
                  <a:lnTo>
                    <a:pt x="952880" y="0"/>
                  </a:lnTo>
                  <a:close/>
                </a:path>
              </a:pathLst>
            </a:custGeom>
            <a:solidFill>
              <a:srgbClr val="B9B8B8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23281" y="2478532"/>
              <a:ext cx="1037590" cy="1062355"/>
            </a:xfrm>
            <a:custGeom>
              <a:avLst/>
              <a:gdLst/>
              <a:ahLst/>
              <a:cxnLst/>
              <a:rect l="l" t="t" r="r" b="b"/>
              <a:pathLst>
                <a:path w="1037589" h="1062354">
                  <a:moveTo>
                    <a:pt x="715772" y="0"/>
                  </a:moveTo>
                  <a:lnTo>
                    <a:pt x="0" y="321690"/>
                  </a:lnTo>
                  <a:lnTo>
                    <a:pt x="1037463" y="715644"/>
                  </a:lnTo>
                  <a:lnTo>
                    <a:pt x="715772" y="0"/>
                  </a:lnTo>
                  <a:close/>
                </a:path>
                <a:path w="1037589" h="1062354">
                  <a:moveTo>
                    <a:pt x="355346" y="753363"/>
                  </a:moveTo>
                  <a:lnTo>
                    <a:pt x="256921" y="1012697"/>
                  </a:lnTo>
                  <a:lnTo>
                    <a:pt x="386588" y="1061973"/>
                  </a:lnTo>
                  <a:lnTo>
                    <a:pt x="485013" y="802639"/>
                  </a:lnTo>
                  <a:lnTo>
                    <a:pt x="355346" y="753363"/>
                  </a:lnTo>
                  <a:close/>
                </a:path>
              </a:pathLst>
            </a:custGeom>
            <a:solidFill>
              <a:srgbClr val="8A8989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68568" y="2436876"/>
              <a:ext cx="129540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67043" y="3579876"/>
              <a:ext cx="129540" cy="1280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86043" y="3157728"/>
              <a:ext cx="129540" cy="1280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81243" y="2743200"/>
              <a:ext cx="129540" cy="1280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52972" y="2819400"/>
              <a:ext cx="128015" cy="128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23581" y="1696764"/>
            <a:ext cx="72517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900" spc="40" dirty="0">
                <a:latin typeface="Times New Roman"/>
                <a:cs typeface="Times New Roman"/>
                <a:hlinkClick r:id="rId2" action="ppaction://hlinksldjump"/>
              </a:rPr>
              <a:t>(</a:t>
            </a:r>
            <a:r>
              <a:rPr sz="1900" i="1" spc="40" dirty="0">
                <a:latin typeface="Times New Roman"/>
                <a:cs typeface="Times New Roman"/>
                <a:hlinkClick r:id="rId2" action="ppaction://hlinksldjump"/>
              </a:rPr>
              <a:t>x</a:t>
            </a:r>
            <a:r>
              <a:rPr sz="1650" i="1" spc="60" baseline="-25252" dirty="0">
                <a:latin typeface="Times New Roman"/>
                <a:cs typeface="Times New Roman"/>
                <a:hlinkClick r:id="rId2" action="ppaction://hlinksldjump"/>
              </a:rPr>
              <a:t>i </a:t>
            </a:r>
            <a:r>
              <a:rPr sz="1900" spc="5" dirty="0">
                <a:latin typeface="Times New Roman"/>
                <a:cs typeface="Times New Roman"/>
                <a:hlinkClick r:id="rId2" action="ppaction://hlinksldjump"/>
              </a:rPr>
              <a:t>,</a:t>
            </a:r>
            <a:r>
              <a:rPr sz="1900" spc="-254" dirty="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900" i="1" spc="10" dirty="0">
                <a:latin typeface="Times New Roman"/>
                <a:cs typeface="Times New Roman"/>
                <a:hlinkClick r:id="rId2" action="ppaction://hlinksldjump"/>
              </a:rPr>
              <a:t>y</a:t>
            </a:r>
            <a:r>
              <a:rPr sz="1650" i="1" spc="15" baseline="-25252" dirty="0">
                <a:latin typeface="Times New Roman"/>
                <a:cs typeface="Times New Roman"/>
                <a:hlinkClick r:id="rId2" action="ppaction://hlinksldjump"/>
              </a:rPr>
              <a:t>i </a:t>
            </a:r>
            <a:r>
              <a:rPr sz="1900" spc="5" dirty="0">
                <a:latin typeface="Times New Roman"/>
                <a:cs typeface="Times New Roman"/>
                <a:hlinkClick r:id="rId2" action="ppaction://hlinksldjump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32081" y="5295766"/>
            <a:ext cx="1878964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8780" algn="l"/>
                <a:tab pos="1365885" algn="l"/>
                <a:tab pos="1717675" algn="l"/>
              </a:tabLst>
            </a:pPr>
            <a:r>
              <a:rPr sz="3750" i="1" spc="15" baseline="-25555" dirty="0">
                <a:latin typeface="Times New Roman"/>
                <a:cs typeface="Times New Roman"/>
              </a:rPr>
              <a:t>m	</a:t>
            </a:r>
            <a:r>
              <a:rPr sz="2500" spc="85" dirty="0">
                <a:latin typeface="Symbol"/>
                <a:cs typeface="Symbol"/>
              </a:rPr>
              <a:t></a:t>
            </a:r>
            <a:r>
              <a:rPr sz="2500" spc="-340" dirty="0">
                <a:latin typeface="Times New Roman"/>
                <a:cs typeface="Times New Roman"/>
              </a:rPr>
              <a:t> </a:t>
            </a:r>
            <a:r>
              <a:rPr sz="3750" i="1" spc="7" baseline="-25555" dirty="0">
                <a:latin typeface="Times New Roman"/>
                <a:cs typeface="Times New Roman"/>
              </a:rPr>
              <a:t>y</a:t>
            </a:r>
            <a:r>
              <a:rPr sz="3750" i="1" spc="232" baseline="-25555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</a:t>
            </a:r>
            <a:r>
              <a:rPr sz="2500" spc="5" dirty="0">
                <a:latin typeface="Times New Roman"/>
                <a:cs typeface="Times New Roman"/>
              </a:rPr>
              <a:t>	</a:t>
            </a:r>
            <a:r>
              <a:rPr sz="2500" spc="-10" dirty="0">
                <a:latin typeface="Symbol"/>
                <a:cs typeface="Symbol"/>
              </a:rPr>
              <a:t></a:t>
            </a:r>
            <a:r>
              <a:rPr sz="3750" i="1" spc="-15" baseline="-25555" dirty="0">
                <a:latin typeface="Times New Roman"/>
                <a:cs typeface="Times New Roman"/>
              </a:rPr>
              <a:t>t	</a:t>
            </a:r>
            <a:r>
              <a:rPr sz="2500" spc="5" dirty="0">
                <a:latin typeface="Symbol"/>
                <a:cs typeface="Symbol"/>
              </a:rPr>
              <a:t>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85311" y="5527557"/>
            <a:ext cx="160020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  <a:tab pos="1112520" algn="l"/>
              </a:tabLst>
            </a:pPr>
            <a:r>
              <a:rPr sz="2175" spc="7" baseline="1915" dirty="0">
                <a:latin typeface="Times New Roman"/>
                <a:cs typeface="Times New Roman"/>
              </a:rPr>
              <a:t>4</a:t>
            </a:r>
            <a:r>
              <a:rPr sz="2175" spc="-75" baseline="1915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</a:t>
            </a:r>
            <a:r>
              <a:rPr sz="2500" spc="85" dirty="0">
                <a:latin typeface="Times New Roman"/>
                <a:cs typeface="Times New Roman"/>
              </a:rPr>
              <a:t>	</a:t>
            </a:r>
            <a:r>
              <a:rPr sz="2175" i="1" baseline="1915" dirty="0">
                <a:latin typeface="Times New Roman"/>
                <a:cs typeface="Times New Roman"/>
              </a:rPr>
              <a:t>i</a:t>
            </a:r>
            <a:r>
              <a:rPr sz="2175" i="1" spc="7" baseline="1915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</a:t>
            </a:r>
            <a:r>
              <a:rPr sz="2500" spc="5" dirty="0">
                <a:latin typeface="Times New Roman"/>
                <a:cs typeface="Times New Roman"/>
              </a:rPr>
              <a:t>	</a:t>
            </a:r>
            <a:r>
              <a:rPr sz="2500" spc="5" dirty="0">
                <a:latin typeface="Symbol"/>
                <a:cs typeface="Symbol"/>
              </a:rPr>
              <a:t>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175" spc="7" baseline="1915" dirty="0">
                <a:latin typeface="Times New Roman"/>
                <a:cs typeface="Times New Roman"/>
              </a:rPr>
              <a:t>2</a:t>
            </a:r>
            <a:r>
              <a:rPr sz="2175" spc="-15" baseline="1915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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2081" y="4991520"/>
            <a:ext cx="1878964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750" i="1" spc="-7" baseline="4444" dirty="0">
                <a:latin typeface="Times New Roman"/>
                <a:cs typeface="Times New Roman"/>
              </a:rPr>
              <a:t>m</a:t>
            </a:r>
            <a:r>
              <a:rPr sz="2175" spc="-7" baseline="-17241" dirty="0">
                <a:latin typeface="Times New Roman"/>
                <a:cs typeface="Times New Roman"/>
              </a:rPr>
              <a:t>2</a:t>
            </a:r>
            <a:r>
              <a:rPr sz="2175" spc="-89" baseline="-17241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Symbol"/>
                <a:cs typeface="Symbol"/>
              </a:rPr>
              <a:t>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3750" i="1" spc="-22" baseline="4444" dirty="0">
                <a:latin typeface="Times New Roman"/>
                <a:cs typeface="Times New Roman"/>
              </a:rPr>
              <a:t>x</a:t>
            </a:r>
            <a:r>
              <a:rPr sz="2175" i="1" spc="-22" baseline="-17241" dirty="0">
                <a:latin typeface="Times New Roman"/>
                <a:cs typeface="Times New Roman"/>
              </a:rPr>
              <a:t>i</a:t>
            </a:r>
            <a:r>
              <a:rPr sz="2175" i="1" spc="112" baseline="-17241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</a:t>
            </a:r>
            <a:r>
              <a:rPr sz="2500" spc="-160" dirty="0">
                <a:latin typeface="Times New Roman"/>
                <a:cs typeface="Times New Roman"/>
              </a:rPr>
              <a:t> </a:t>
            </a:r>
            <a:r>
              <a:rPr sz="3750" spc="7" baseline="-36666" dirty="0">
                <a:latin typeface="Symbol"/>
                <a:cs typeface="Symbol"/>
              </a:rPr>
              <a:t></a:t>
            </a:r>
            <a:r>
              <a:rPr sz="3750" spc="-209" baseline="-36666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Symbol"/>
                <a:cs typeface="Symbol"/>
              </a:rPr>
              <a:t></a:t>
            </a:r>
            <a:r>
              <a:rPr sz="3750" i="1" spc="15" baseline="4444" dirty="0">
                <a:latin typeface="Times New Roman"/>
                <a:cs typeface="Times New Roman"/>
              </a:rPr>
              <a:t>t</a:t>
            </a:r>
            <a:r>
              <a:rPr sz="2175" spc="15" baseline="-17241" dirty="0">
                <a:latin typeface="Times New Roman"/>
                <a:cs typeface="Times New Roman"/>
              </a:rPr>
              <a:t>1</a:t>
            </a:r>
            <a:r>
              <a:rPr sz="2175" spc="-44" baseline="-17241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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89946" y="5294530"/>
            <a:ext cx="13195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07415" algn="l"/>
              </a:tabLst>
            </a:pPr>
            <a:r>
              <a:rPr sz="2500" spc="5" dirty="0">
                <a:latin typeface="Symbol"/>
                <a:cs typeface="Symbol"/>
              </a:rPr>
              <a:t></a:t>
            </a:r>
            <a:r>
              <a:rPr sz="2500" spc="-340" dirty="0">
                <a:latin typeface="Times New Roman"/>
                <a:cs typeface="Times New Roman"/>
              </a:rPr>
              <a:t> </a:t>
            </a:r>
            <a:r>
              <a:rPr sz="3750" i="1" spc="-855" baseline="-26666" dirty="0">
                <a:latin typeface="Times New Roman"/>
                <a:cs typeface="Times New Roman"/>
              </a:rPr>
              <a:t>y</a:t>
            </a:r>
            <a:r>
              <a:rPr sz="3750" spc="-855" baseline="-23333" dirty="0">
                <a:latin typeface="Symbol"/>
                <a:cs typeface="Symbol"/>
              </a:rPr>
              <a:t></a:t>
            </a:r>
            <a:r>
              <a:rPr sz="2500" spc="-570" dirty="0">
                <a:latin typeface="Symbol"/>
                <a:cs typeface="Symbol"/>
              </a:rPr>
              <a:t></a:t>
            </a:r>
            <a:r>
              <a:rPr sz="2500" spc="-570" dirty="0">
                <a:latin typeface="Times New Roman"/>
                <a:cs typeface="Times New Roman"/>
              </a:rPr>
              <a:t>	</a:t>
            </a:r>
            <a:r>
              <a:rPr sz="2500" spc="30" dirty="0">
                <a:latin typeface="Symbol"/>
                <a:cs typeface="Symbol"/>
              </a:rPr>
              <a:t></a:t>
            </a:r>
            <a:r>
              <a:rPr sz="3750" i="1" spc="44" baseline="-26666" dirty="0">
                <a:latin typeface="Times New Roman"/>
                <a:cs typeface="Times New Roman"/>
              </a:rPr>
              <a:t>m</a:t>
            </a:r>
            <a:endParaRPr sz="3750" baseline="-26666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28046" y="5527557"/>
            <a:ext cx="13271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690" algn="l"/>
                <a:tab pos="869315" algn="l"/>
                <a:tab pos="1220470" algn="l"/>
              </a:tabLst>
            </a:pPr>
            <a:r>
              <a:rPr sz="2500" spc="5" dirty="0">
                <a:latin typeface="Symbol"/>
                <a:cs typeface="Symbol"/>
              </a:rPr>
              <a:t></a:t>
            </a:r>
            <a:r>
              <a:rPr sz="2500" spc="5" dirty="0">
                <a:latin typeface="Times New Roman"/>
                <a:cs typeface="Times New Roman"/>
              </a:rPr>
              <a:t>	</a:t>
            </a:r>
            <a:r>
              <a:rPr sz="2175" i="1" baseline="1915" dirty="0">
                <a:latin typeface="Times New Roman"/>
                <a:cs typeface="Times New Roman"/>
              </a:rPr>
              <a:t>i</a:t>
            </a:r>
            <a:r>
              <a:rPr sz="2175" i="1" spc="7" baseline="1915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Symbol"/>
                <a:cs typeface="Symbol"/>
              </a:rPr>
              <a:t>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5" dirty="0">
                <a:latin typeface="Symbol"/>
                <a:cs typeface="Symbol"/>
              </a:rPr>
              <a:t>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175" spc="7" baseline="1915" dirty="0">
                <a:latin typeface="Times New Roman"/>
                <a:cs typeface="Times New Roman"/>
              </a:rPr>
              <a:t>3</a:t>
            </a:r>
            <a:endParaRPr sz="2175" baseline="191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02646" y="4990258"/>
            <a:ext cx="137477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5" dirty="0">
                <a:latin typeface="Symbol"/>
                <a:cs typeface="Symbol"/>
              </a:rPr>
              <a:t>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3750" i="1" spc="-780" baseline="4444" dirty="0">
                <a:latin typeface="Times New Roman"/>
                <a:cs typeface="Times New Roman"/>
              </a:rPr>
              <a:t>x</a:t>
            </a:r>
            <a:r>
              <a:rPr sz="2175" i="1" spc="-780" baseline="-17241" dirty="0">
                <a:latin typeface="Times New Roman"/>
                <a:cs typeface="Times New Roman"/>
              </a:rPr>
              <a:t>i</a:t>
            </a:r>
            <a:r>
              <a:rPr sz="3750" spc="-780" baseline="6666" dirty="0">
                <a:latin typeface="Symbol"/>
                <a:cs typeface="Symbol"/>
              </a:rPr>
              <a:t></a:t>
            </a:r>
            <a:r>
              <a:rPr sz="2500" spc="-520" dirty="0">
                <a:latin typeface="Symbol"/>
                <a:cs typeface="Symbol"/>
              </a:rPr>
              <a:t></a:t>
            </a:r>
            <a:r>
              <a:rPr sz="2500" spc="-520" dirty="0">
                <a:latin typeface="Times New Roman"/>
                <a:cs typeface="Times New Roman"/>
              </a:rPr>
              <a:t> </a:t>
            </a:r>
            <a:r>
              <a:rPr sz="3750" spc="7" baseline="-37777" dirty="0">
                <a:latin typeface="Symbol"/>
                <a:cs typeface="Symbol"/>
              </a:rPr>
              <a:t></a:t>
            </a:r>
            <a:r>
              <a:rPr sz="3750" spc="-540" baseline="-37777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</a:t>
            </a:r>
            <a:r>
              <a:rPr sz="3750" i="1" spc="-15" baseline="4444" dirty="0">
                <a:latin typeface="Times New Roman"/>
                <a:cs typeface="Times New Roman"/>
              </a:rPr>
              <a:t>m</a:t>
            </a:r>
            <a:r>
              <a:rPr sz="2175" spc="-15" baseline="-17241" dirty="0">
                <a:latin typeface="Times New Roman"/>
                <a:cs typeface="Times New Roman"/>
              </a:rPr>
              <a:t>1</a:t>
            </a:r>
            <a:endParaRPr sz="2175" baseline="-17241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64777" y="5706955"/>
            <a:ext cx="14351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64777" y="4828539"/>
            <a:ext cx="52959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8145" algn="l"/>
              </a:tabLst>
            </a:pPr>
            <a:r>
              <a:rPr sz="2400" spc="5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55371" y="6125109"/>
            <a:ext cx="61404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2600" algn="l"/>
              </a:tabLst>
            </a:pPr>
            <a:r>
              <a:rPr sz="2400" spc="5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8690" y="4660670"/>
            <a:ext cx="81597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659765" algn="l"/>
              </a:tabLst>
            </a:pPr>
            <a:r>
              <a:rPr sz="3600" spc="127" baseline="-30092" dirty="0">
                <a:latin typeface="Symbol"/>
                <a:cs typeface="Symbol"/>
              </a:rPr>
              <a:t></a:t>
            </a:r>
            <a:r>
              <a:rPr sz="2400" spc="85" dirty="0">
                <a:latin typeface="Symbol"/>
                <a:cs typeface="Symbol"/>
              </a:rPr>
              <a:t></a:t>
            </a:r>
            <a:r>
              <a:rPr sz="2400" spc="85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91390" y="4368253"/>
            <a:ext cx="803275" cy="587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805"/>
              </a:lnSpc>
              <a:spcBef>
                <a:spcPts val="110"/>
              </a:spcBef>
            </a:pPr>
            <a:r>
              <a:rPr sz="3600" spc="112" baseline="-30092" dirty="0">
                <a:latin typeface="Symbol"/>
                <a:cs typeface="Symbol"/>
              </a:rPr>
              <a:t></a:t>
            </a:r>
            <a:r>
              <a:rPr sz="2400" spc="75" dirty="0">
                <a:latin typeface="Symbol"/>
                <a:cs typeface="Symbol"/>
              </a:rPr>
              <a:t></a:t>
            </a:r>
            <a:r>
              <a:rPr sz="3600" i="1" spc="112" baseline="-26620" dirty="0">
                <a:latin typeface="Times New Roman"/>
                <a:cs typeface="Times New Roman"/>
              </a:rPr>
              <a:t>m</a:t>
            </a:r>
            <a:r>
              <a:rPr sz="3600" i="1" spc="457" baseline="-26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  <a:p>
            <a:pPr marL="518795">
              <a:lnSpc>
                <a:spcPts val="1605"/>
              </a:lnSpc>
            </a:pPr>
            <a:r>
              <a:rPr sz="140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29971" y="4075253"/>
            <a:ext cx="66484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</a:t>
            </a:r>
            <a:r>
              <a:rPr sz="3600" i="1" spc="7" baseline="4629" dirty="0">
                <a:latin typeface="Times New Roman"/>
                <a:cs typeface="Times New Roman"/>
              </a:rPr>
              <a:t>m</a:t>
            </a:r>
            <a:r>
              <a:rPr sz="2100" spc="7" baseline="-17857" dirty="0">
                <a:latin typeface="Times New Roman"/>
                <a:cs typeface="Times New Roman"/>
              </a:rPr>
              <a:t>1</a:t>
            </a:r>
            <a:r>
              <a:rPr sz="2100" spc="-112" baseline="-17857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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91390" y="5539085"/>
            <a:ext cx="33274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600" spc="127" baseline="-30092" dirty="0">
                <a:latin typeface="Symbol"/>
                <a:cs typeface="Symbol"/>
              </a:rPr>
              <a:t></a:t>
            </a:r>
            <a:r>
              <a:rPr sz="2400" spc="8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39377" y="5961468"/>
            <a:ext cx="58039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400" spc="-175" dirty="0">
                <a:latin typeface="Symbol"/>
                <a:cs typeface="Symbol"/>
              </a:rPr>
              <a:t></a:t>
            </a:r>
            <a:r>
              <a:rPr sz="3600" spc="1035" baseline="12731" dirty="0">
                <a:latin typeface="Arial"/>
                <a:cs typeface="Arial"/>
              </a:rPr>
              <a:t></a:t>
            </a:r>
            <a:r>
              <a:rPr sz="2400" spc="5" dirty="0">
                <a:latin typeface="Symbol"/>
                <a:cs typeface="Symbol"/>
              </a:rPr>
              <a:t>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64776" y="4536122"/>
            <a:ext cx="52959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175" dirty="0">
                <a:latin typeface="Symbol"/>
                <a:cs typeface="Symbol"/>
              </a:rPr>
              <a:t></a:t>
            </a:r>
            <a:r>
              <a:rPr sz="3600" spc="1035" baseline="4629" dirty="0">
                <a:latin typeface="Arial"/>
                <a:cs typeface="Arial"/>
              </a:rPr>
              <a:t></a:t>
            </a:r>
            <a:r>
              <a:rPr sz="2400" spc="5" dirty="0">
                <a:latin typeface="Symbol"/>
                <a:cs typeface="Symbol"/>
              </a:rPr>
              <a:t>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229990" y="5506600"/>
            <a:ext cx="28956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r>
              <a:rPr sz="1400" i="1" spc="-45" dirty="0">
                <a:latin typeface="Times New Roman"/>
                <a:cs typeface="Times New Roman"/>
              </a:rPr>
              <a:t> </a:t>
            </a:r>
            <a:r>
              <a:rPr sz="3600" spc="7" baseline="-37037" dirty="0">
                <a:latin typeface="Symbol"/>
                <a:cs typeface="Symbol"/>
              </a:rPr>
              <a:t></a:t>
            </a:r>
            <a:endParaRPr sz="3600" baseline="-37037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64777" y="5414563"/>
            <a:ext cx="52959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3600" i="1" spc="-825" baseline="-2314" dirty="0">
                <a:latin typeface="Times New Roman"/>
                <a:cs typeface="Times New Roman"/>
              </a:rPr>
              <a:t>y</a:t>
            </a:r>
            <a:r>
              <a:rPr sz="2400" spc="-550" dirty="0">
                <a:latin typeface="Symbol"/>
                <a:cs typeface="Symbol"/>
              </a:rPr>
              <a:t>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29971" y="6422337"/>
            <a:ext cx="66484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600" spc="-690" baseline="9259" dirty="0">
                <a:latin typeface="Symbol"/>
                <a:cs typeface="Symbol"/>
              </a:rPr>
              <a:t></a:t>
            </a:r>
            <a:r>
              <a:rPr sz="2400" spc="-459" dirty="0">
                <a:latin typeface="Symbol"/>
                <a:cs typeface="Symbol"/>
              </a:rPr>
              <a:t></a:t>
            </a:r>
            <a:r>
              <a:rPr sz="2400" spc="-459" dirty="0">
                <a:latin typeface="Times New Roman"/>
                <a:cs typeface="Times New Roman"/>
              </a:rPr>
              <a:t> </a:t>
            </a:r>
            <a:r>
              <a:rPr sz="3600" i="1" spc="60" baseline="13888" dirty="0">
                <a:latin typeface="Times New Roman"/>
                <a:cs typeface="Times New Roman"/>
              </a:rPr>
              <a:t>t</a:t>
            </a:r>
            <a:r>
              <a:rPr sz="1400" spc="40" dirty="0">
                <a:latin typeface="Times New Roman"/>
                <a:cs typeface="Times New Roman"/>
              </a:rPr>
              <a:t>2</a:t>
            </a:r>
            <a:r>
              <a:rPr sz="1400" spc="335" dirty="0">
                <a:latin typeface="Times New Roman"/>
                <a:cs typeface="Times New Roman"/>
              </a:rPr>
              <a:t> </a:t>
            </a:r>
            <a:r>
              <a:rPr sz="3600" spc="-690" baseline="9259" dirty="0">
                <a:latin typeface="Symbol"/>
                <a:cs typeface="Symbol"/>
              </a:rPr>
              <a:t></a:t>
            </a:r>
            <a:r>
              <a:rPr sz="2400" spc="-459" dirty="0">
                <a:latin typeface="Symbol"/>
                <a:cs typeface="Symbol"/>
              </a:rPr>
              <a:t>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891390" y="5832110"/>
            <a:ext cx="80327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600" spc="127" baseline="-23148" dirty="0">
                <a:latin typeface="Symbol"/>
                <a:cs typeface="Symbol"/>
              </a:rPr>
              <a:t></a:t>
            </a:r>
            <a:r>
              <a:rPr sz="2400" spc="85" dirty="0">
                <a:latin typeface="Symbol"/>
                <a:cs typeface="Symbol"/>
              </a:rPr>
              <a:t>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3600" i="1" spc="-60" baseline="-10416" dirty="0">
                <a:latin typeface="Times New Roman"/>
                <a:cs typeface="Times New Roman"/>
              </a:rPr>
              <a:t>t</a:t>
            </a:r>
            <a:r>
              <a:rPr sz="2100" spc="-60" baseline="-41666" dirty="0">
                <a:latin typeface="Times New Roman"/>
                <a:cs typeface="Times New Roman"/>
              </a:rPr>
              <a:t>1</a:t>
            </a:r>
            <a:r>
              <a:rPr sz="2100" spc="82" baseline="-41666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72616" y="5504195"/>
            <a:ext cx="32194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Times New Roman"/>
                <a:cs typeface="Times New Roman"/>
              </a:rPr>
              <a:t>4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3600" spc="7" baseline="-5787" dirty="0">
                <a:latin typeface="Symbol"/>
                <a:cs typeface="Symbol"/>
              </a:rPr>
              <a:t></a:t>
            </a:r>
            <a:endParaRPr sz="3600" baseline="-5787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31997" y="5246694"/>
            <a:ext cx="96266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600" spc="104" baseline="-33564" dirty="0">
                <a:latin typeface="Times New Roman"/>
                <a:cs typeface="Times New Roman"/>
              </a:rPr>
              <a:t>1</a:t>
            </a:r>
            <a:r>
              <a:rPr sz="3600" spc="104" baseline="-30092" dirty="0">
                <a:latin typeface="Symbol"/>
                <a:cs typeface="Symbol"/>
              </a:rPr>
              <a:t></a:t>
            </a:r>
            <a:r>
              <a:rPr sz="2400" spc="70" dirty="0">
                <a:latin typeface="Symbol"/>
                <a:cs typeface="Symbol"/>
              </a:rPr>
              <a:t></a:t>
            </a:r>
            <a:r>
              <a:rPr sz="3600" i="1" spc="104" baseline="-33564" dirty="0">
                <a:latin typeface="Times New Roman"/>
                <a:cs typeface="Times New Roman"/>
              </a:rPr>
              <a:t>m</a:t>
            </a:r>
            <a:r>
              <a:rPr sz="3600" i="1" spc="457" baseline="-33564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734281" y="5121538"/>
            <a:ext cx="178562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600" spc="67" baseline="27777" dirty="0">
                <a:latin typeface="Times New Roman"/>
                <a:cs typeface="Times New Roman"/>
              </a:rPr>
              <a:t>0</a:t>
            </a:r>
            <a:r>
              <a:rPr sz="2400" spc="45" dirty="0">
                <a:latin typeface="Symbol"/>
                <a:cs typeface="Symbol"/>
              </a:rPr>
              <a:t></a:t>
            </a:r>
            <a:r>
              <a:rPr sz="3600" spc="67" baseline="30092" dirty="0">
                <a:latin typeface="Symbol"/>
                <a:cs typeface="Symbol"/>
              </a:rPr>
              <a:t></a:t>
            </a:r>
            <a:r>
              <a:rPr sz="3600" i="1" spc="67" baseline="27777" dirty="0">
                <a:latin typeface="Times New Roman"/>
                <a:cs typeface="Times New Roman"/>
              </a:rPr>
              <a:t>m</a:t>
            </a:r>
            <a:r>
              <a:rPr sz="2100" spc="67" baseline="23809" dirty="0">
                <a:latin typeface="Times New Roman"/>
                <a:cs typeface="Times New Roman"/>
              </a:rPr>
              <a:t>3 </a:t>
            </a:r>
            <a:r>
              <a:rPr sz="3600" spc="7" baseline="30092" dirty="0">
                <a:latin typeface="Symbol"/>
                <a:cs typeface="Symbol"/>
              </a:rPr>
              <a:t></a:t>
            </a:r>
            <a:r>
              <a:rPr sz="3600" spc="7" baseline="30092" dirty="0">
                <a:latin typeface="Times New Roman"/>
                <a:cs typeface="Times New Roman"/>
              </a:rPr>
              <a:t> </a:t>
            </a:r>
            <a:r>
              <a:rPr sz="3600" spc="7" baseline="-13888" dirty="0">
                <a:latin typeface="Symbol"/>
                <a:cs typeface="Symbol"/>
              </a:rPr>
              <a:t></a:t>
            </a:r>
            <a:r>
              <a:rPr sz="3600" spc="7" baseline="-13888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</a:t>
            </a:r>
            <a:r>
              <a:rPr sz="2400" spc="-520" dirty="0">
                <a:latin typeface="Times New Roman"/>
                <a:cs typeface="Times New Roman"/>
              </a:rPr>
              <a:t> </a:t>
            </a:r>
            <a:r>
              <a:rPr sz="3600" i="1" spc="-750" baseline="27777" dirty="0">
                <a:latin typeface="Times New Roman"/>
                <a:cs typeface="Times New Roman"/>
              </a:rPr>
              <a:t>x</a:t>
            </a:r>
            <a:r>
              <a:rPr sz="2100" i="1" spc="-750" baseline="23809" dirty="0">
                <a:latin typeface="Times New Roman"/>
                <a:cs typeface="Times New Roman"/>
              </a:rPr>
              <a:t>i</a:t>
            </a:r>
            <a:r>
              <a:rPr sz="3600" spc="-750" baseline="30092" dirty="0">
                <a:latin typeface="Symbol"/>
                <a:cs typeface="Symbol"/>
              </a:rPr>
              <a:t></a:t>
            </a:r>
            <a:r>
              <a:rPr sz="2400" spc="-500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7862" y="5706955"/>
            <a:ext cx="14351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57862" y="5961468"/>
            <a:ext cx="14351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57861" y="4536122"/>
            <a:ext cx="143510" cy="685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10"/>
              </a:spcBef>
            </a:pPr>
            <a:r>
              <a:rPr sz="2400" spc="5" dirty="0">
                <a:latin typeface="Symbol"/>
                <a:cs typeface="Symbol"/>
              </a:rPr>
              <a:t>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590"/>
              </a:lnSpc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16941" y="5888674"/>
            <a:ext cx="33274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819" dirty="0">
                <a:latin typeface="Arial"/>
                <a:cs typeface="Arial"/>
              </a:rPr>
              <a:t>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54186" y="5634399"/>
            <a:ext cx="755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03061" y="5634399"/>
            <a:ext cx="755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94361" y="4423500"/>
            <a:ext cx="2548890" cy="14001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28600" algn="ctr">
              <a:lnSpc>
                <a:spcPct val="100000"/>
              </a:lnSpc>
              <a:spcBef>
                <a:spcPts val="819"/>
              </a:spcBef>
            </a:pPr>
            <a:r>
              <a:rPr sz="2400" spc="819" dirty="0">
                <a:latin typeface="Arial"/>
                <a:cs typeface="Arial"/>
              </a:rPr>
              <a:t></a:t>
            </a:r>
            <a:endParaRPr sz="24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725"/>
              </a:spcBef>
              <a:tabLst>
                <a:tab pos="750570" algn="l"/>
                <a:tab pos="1313180" algn="l"/>
                <a:tab pos="1855470" algn="l"/>
                <a:tab pos="2341245" algn="l"/>
              </a:tabLst>
            </a:pPr>
            <a:r>
              <a:rPr sz="3600" spc="67" baseline="-27777" dirty="0">
                <a:latin typeface="Symbol"/>
                <a:cs typeface="Symbol"/>
              </a:rPr>
              <a:t></a:t>
            </a:r>
            <a:r>
              <a:rPr sz="2400" i="1" spc="45" dirty="0">
                <a:latin typeface="Times New Roman"/>
                <a:cs typeface="Times New Roman"/>
              </a:rPr>
              <a:t>x</a:t>
            </a:r>
            <a:r>
              <a:rPr sz="2100" i="1" spc="67" baseline="-23809" dirty="0">
                <a:latin typeface="Times New Roman"/>
                <a:cs typeface="Times New Roman"/>
              </a:rPr>
              <a:t>i	</a:t>
            </a:r>
            <a:r>
              <a:rPr sz="2400" i="1" spc="5" dirty="0">
                <a:latin typeface="Times New Roman"/>
                <a:cs typeface="Times New Roman"/>
              </a:rPr>
              <a:t>y</a:t>
            </a:r>
            <a:r>
              <a:rPr sz="2100" i="1" spc="7" baseline="-23809" dirty="0">
                <a:latin typeface="Times New Roman"/>
                <a:cs typeface="Times New Roman"/>
              </a:rPr>
              <a:t>i	</a:t>
            </a:r>
            <a:r>
              <a:rPr sz="2400" spc="5" dirty="0">
                <a:latin typeface="Times New Roman"/>
                <a:cs typeface="Times New Roman"/>
              </a:rPr>
              <a:t>0	0	1</a:t>
            </a:r>
            <a:endParaRPr sz="24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730"/>
              </a:spcBef>
              <a:tabLst>
                <a:tab pos="770890" algn="l"/>
                <a:tab pos="1288415" algn="l"/>
                <a:tab pos="1835785" algn="l"/>
                <a:tab pos="2343785" algn="l"/>
              </a:tabLst>
            </a:pPr>
            <a:r>
              <a:rPr sz="3600" spc="7" baseline="2314" dirty="0">
                <a:latin typeface="Symbol"/>
                <a:cs typeface="Symbol"/>
              </a:rPr>
              <a:t></a:t>
            </a:r>
            <a:r>
              <a:rPr sz="3600" spc="-367" baseline="2314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0	0	</a:t>
            </a:r>
            <a:r>
              <a:rPr sz="2400" i="1" spc="5" dirty="0">
                <a:latin typeface="Times New Roman"/>
                <a:cs typeface="Times New Roman"/>
              </a:rPr>
              <a:t>x	y	</a:t>
            </a:r>
            <a:r>
              <a:rPr sz="2400" spc="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42429" y="1665223"/>
            <a:ext cx="33115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rlito"/>
                <a:cs typeface="Carlito"/>
              </a:rPr>
              <a:t>Approximates </a:t>
            </a:r>
            <a:r>
              <a:rPr sz="2400" spc="-5" dirty="0">
                <a:latin typeface="Carlito"/>
                <a:cs typeface="Carlito"/>
              </a:rPr>
              <a:t>viewpoint  changes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roughly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planar  objects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roughly  orthographic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cameras.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77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29870"/>
            <a:ext cx="4482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0" dirty="0"/>
              <a:t>RANSAC</a:t>
            </a:r>
            <a:r>
              <a:rPr spc="-305" dirty="0"/>
              <a:t> </a:t>
            </a:r>
            <a:r>
              <a:rPr spc="-114" dirty="0"/>
              <a:t>verification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094476" y="4038598"/>
            <a:ext cx="4421124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5544" y="4230623"/>
            <a:ext cx="4034028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0972" y="1335024"/>
            <a:ext cx="4034028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9903" y="1143000"/>
            <a:ext cx="4421124" cy="278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78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64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Video </a:t>
            </a:r>
            <a:r>
              <a:rPr spc="-275" dirty="0"/>
              <a:t>Google</a:t>
            </a:r>
            <a:r>
              <a:rPr spc="-280" dirty="0"/>
              <a:t> </a:t>
            </a:r>
            <a:r>
              <a:rPr spc="-35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130553"/>
            <a:ext cx="4257040" cy="41725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69900" marR="661035" indent="-457200">
              <a:lnSpc>
                <a:spcPct val="70000"/>
              </a:lnSpc>
              <a:spcBef>
                <a:spcPts val="10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600" spc="-5" dirty="0">
                <a:latin typeface="Carlito"/>
                <a:cs typeface="Carlito"/>
              </a:rPr>
              <a:t>Collect </a:t>
            </a:r>
            <a:r>
              <a:rPr sz="2600" dirty="0">
                <a:latin typeface="Carlito"/>
                <a:cs typeface="Carlito"/>
              </a:rPr>
              <a:t>all </a:t>
            </a:r>
            <a:r>
              <a:rPr sz="2600" spc="-15" dirty="0">
                <a:latin typeface="Carlito"/>
                <a:cs typeface="Carlito"/>
              </a:rPr>
              <a:t>words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within  query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region</a:t>
            </a:r>
            <a:endParaRPr sz="2600">
              <a:latin typeface="Carlito"/>
              <a:cs typeface="Carlito"/>
            </a:endParaRPr>
          </a:p>
          <a:p>
            <a:pPr marL="469900" marR="415290" indent="-457200">
              <a:lnSpc>
                <a:spcPct val="70000"/>
              </a:lnSpc>
              <a:spcBef>
                <a:spcPts val="10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600" spc="-15" dirty="0">
                <a:latin typeface="Carlito"/>
                <a:cs typeface="Carlito"/>
              </a:rPr>
              <a:t>Inverted </a:t>
            </a:r>
            <a:r>
              <a:rPr sz="2600" spc="-5" dirty="0">
                <a:latin typeface="Carlito"/>
                <a:cs typeface="Carlito"/>
              </a:rPr>
              <a:t>file </a:t>
            </a:r>
            <a:r>
              <a:rPr sz="2600" spc="-10" dirty="0">
                <a:latin typeface="Carlito"/>
                <a:cs typeface="Carlito"/>
              </a:rPr>
              <a:t>index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5" dirty="0">
                <a:latin typeface="Carlito"/>
                <a:cs typeface="Carlito"/>
              </a:rPr>
              <a:t>find  </a:t>
            </a:r>
            <a:r>
              <a:rPr sz="2600" spc="-15" dirty="0">
                <a:latin typeface="Carlito"/>
                <a:cs typeface="Carlito"/>
              </a:rPr>
              <a:t>relevant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frames</a:t>
            </a:r>
            <a:endParaRPr sz="26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600" spc="-10" dirty="0">
                <a:latin typeface="Carlito"/>
                <a:cs typeface="Carlito"/>
              </a:rPr>
              <a:t>Compare </a:t>
            </a:r>
            <a:r>
              <a:rPr sz="2600" spc="-20" dirty="0">
                <a:latin typeface="Carlito"/>
                <a:cs typeface="Carlito"/>
              </a:rPr>
              <a:t>word</a:t>
            </a:r>
            <a:r>
              <a:rPr sz="2600" spc="-10" dirty="0">
                <a:latin typeface="Carlito"/>
                <a:cs typeface="Carlito"/>
              </a:rPr>
              <a:t> counts</a:t>
            </a:r>
            <a:endParaRPr sz="26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600" spc="-5" dirty="0">
                <a:latin typeface="Carlito"/>
                <a:cs typeface="Carlito"/>
              </a:rPr>
              <a:t>Spatial verification</a:t>
            </a:r>
            <a:endParaRPr sz="2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latin typeface="Carlito"/>
                <a:cs typeface="Carlito"/>
              </a:rPr>
              <a:t>Sivic </a:t>
            </a:r>
            <a:r>
              <a:rPr sz="2600" dirty="0">
                <a:latin typeface="Carlito"/>
                <a:cs typeface="Carlito"/>
              </a:rPr>
              <a:t>&amp; </a:t>
            </a:r>
            <a:r>
              <a:rPr sz="2600" spc="-5" dirty="0">
                <a:latin typeface="Carlito"/>
                <a:cs typeface="Carlito"/>
              </a:rPr>
              <a:t>Zisserman, </a:t>
            </a:r>
            <a:r>
              <a:rPr sz="2600" dirty="0">
                <a:latin typeface="Carlito"/>
                <a:cs typeface="Carlito"/>
              </a:rPr>
              <a:t>ICCV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2003</a:t>
            </a:r>
            <a:endParaRPr sz="2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Carlito"/>
              <a:cs typeface="Carlito"/>
            </a:endParaRPr>
          </a:p>
          <a:p>
            <a:pPr marL="469900" indent="-457200">
              <a:lnSpc>
                <a:spcPts val="282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00" spc="-5" dirty="0">
                <a:latin typeface="Carlito"/>
                <a:cs typeface="Carlito"/>
              </a:rPr>
              <a:t>Demo online </a:t>
            </a:r>
            <a:r>
              <a:rPr sz="2600" spc="-15" dirty="0">
                <a:latin typeface="Carlito"/>
                <a:cs typeface="Carlito"/>
              </a:rPr>
              <a:t>at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:</a:t>
            </a:r>
            <a:endParaRPr sz="2600">
              <a:latin typeface="Carlito"/>
              <a:cs typeface="Carlito"/>
            </a:endParaRPr>
          </a:p>
          <a:p>
            <a:pPr marL="469900">
              <a:lnSpc>
                <a:spcPts val="1435"/>
              </a:lnSpc>
            </a:pPr>
            <a:r>
              <a:rPr sz="1700" spc="-10" dirty="0">
                <a:latin typeface="Carlito"/>
                <a:cs typeface="Carlito"/>
                <a:hlinkClick r:id="rId2"/>
              </a:rPr>
              <a:t>http://www.robots.ox.ac.uk/~vgg/research</a:t>
            </a:r>
            <a:endParaRPr sz="1700">
              <a:latin typeface="Carlito"/>
              <a:cs typeface="Carlito"/>
            </a:endParaRPr>
          </a:p>
          <a:p>
            <a:pPr marL="469900">
              <a:lnSpc>
                <a:spcPts val="1735"/>
              </a:lnSpc>
            </a:pPr>
            <a:r>
              <a:rPr sz="1700" spc="-10" dirty="0">
                <a:latin typeface="Carlito"/>
                <a:cs typeface="Carlito"/>
              </a:rPr>
              <a:t>/vgoogle/index.html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4159" y="333756"/>
            <a:ext cx="3507104" cy="4800600"/>
            <a:chOff x="6614159" y="333756"/>
            <a:chExt cx="3507104" cy="4800600"/>
          </a:xfrm>
        </p:grpSpPr>
        <p:sp>
          <p:nvSpPr>
            <p:cNvPr id="5" name="object 5"/>
            <p:cNvSpPr/>
            <p:nvPr/>
          </p:nvSpPr>
          <p:spPr>
            <a:xfrm>
              <a:off x="7231379" y="333756"/>
              <a:ext cx="2072639" cy="1656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06383" y="2345435"/>
              <a:ext cx="1714500" cy="137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06383" y="3756659"/>
              <a:ext cx="1714500" cy="1371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4159" y="2350007"/>
              <a:ext cx="1714500" cy="1371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18731" y="3762756"/>
              <a:ext cx="1714500" cy="1371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42731" y="1915667"/>
              <a:ext cx="361315" cy="490855"/>
            </a:xfrm>
            <a:custGeom>
              <a:avLst/>
              <a:gdLst/>
              <a:ahLst/>
              <a:cxnLst/>
              <a:rect l="l" t="t" r="r" b="b"/>
              <a:pathLst>
                <a:path w="361315" h="490855">
                  <a:moveTo>
                    <a:pt x="270891" y="0"/>
                  </a:moveTo>
                  <a:lnTo>
                    <a:pt x="90297" y="0"/>
                  </a:lnTo>
                  <a:lnTo>
                    <a:pt x="90297" y="310515"/>
                  </a:lnTo>
                  <a:lnTo>
                    <a:pt x="0" y="310515"/>
                  </a:lnTo>
                  <a:lnTo>
                    <a:pt x="180594" y="490728"/>
                  </a:lnTo>
                  <a:lnTo>
                    <a:pt x="361188" y="310515"/>
                  </a:lnTo>
                  <a:lnTo>
                    <a:pt x="270891" y="310515"/>
                  </a:lnTo>
                  <a:lnTo>
                    <a:pt x="270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42731" y="1915667"/>
              <a:ext cx="361315" cy="490855"/>
            </a:xfrm>
            <a:custGeom>
              <a:avLst/>
              <a:gdLst/>
              <a:ahLst/>
              <a:cxnLst/>
              <a:rect l="l" t="t" r="r" b="b"/>
              <a:pathLst>
                <a:path w="361315" h="490855">
                  <a:moveTo>
                    <a:pt x="0" y="310515"/>
                  </a:moveTo>
                  <a:lnTo>
                    <a:pt x="90297" y="310515"/>
                  </a:lnTo>
                  <a:lnTo>
                    <a:pt x="90297" y="0"/>
                  </a:lnTo>
                  <a:lnTo>
                    <a:pt x="270891" y="0"/>
                  </a:lnTo>
                  <a:lnTo>
                    <a:pt x="270891" y="310515"/>
                  </a:lnTo>
                  <a:lnTo>
                    <a:pt x="361188" y="310515"/>
                  </a:lnTo>
                  <a:lnTo>
                    <a:pt x="180594" y="490728"/>
                  </a:lnTo>
                  <a:lnTo>
                    <a:pt x="0" y="310515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618731" y="5202935"/>
            <a:ext cx="17145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06383" y="5216652"/>
            <a:ext cx="1714500" cy="1371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68155" y="838581"/>
            <a:ext cx="74041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rebuchet MS"/>
                <a:cs typeface="Trebuchet MS"/>
              </a:rPr>
              <a:t>Query  reg</a:t>
            </a:r>
            <a:r>
              <a:rPr sz="2000" spc="5" dirty="0">
                <a:latin typeface="Trebuchet MS"/>
                <a:cs typeface="Trebuchet MS"/>
              </a:rPr>
              <a:t>i</a:t>
            </a:r>
            <a:r>
              <a:rPr sz="2000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2892" y="3360801"/>
            <a:ext cx="321310" cy="19691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15" dirty="0">
                <a:latin typeface="Trebuchet MS"/>
                <a:cs typeface="Trebuchet MS"/>
              </a:rPr>
              <a:t>Retrieved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frames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1178" y="6572808"/>
            <a:ext cx="1247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39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79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87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0" dirty="0"/>
              <a:t>Example</a:t>
            </a:r>
            <a:r>
              <a:rPr spc="-254" dirty="0"/>
              <a:t> </a:t>
            </a:r>
            <a:r>
              <a:rPr spc="-18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5020" y="4177360"/>
            <a:ext cx="3125470" cy="1310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rlito"/>
                <a:cs typeface="Carlito"/>
              </a:rPr>
              <a:t>Mobile </a:t>
            </a:r>
            <a:r>
              <a:rPr sz="2400" b="1" spc="-10" dirty="0">
                <a:latin typeface="Carlito"/>
                <a:cs typeface="Carlito"/>
              </a:rPr>
              <a:t>tourist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guide</a:t>
            </a:r>
            <a:endParaRPr sz="2400">
              <a:latin typeface="Carlito"/>
              <a:cs typeface="Carlito"/>
            </a:endParaRPr>
          </a:p>
          <a:p>
            <a:pPr marL="195580" indent="-182880">
              <a:lnSpc>
                <a:spcPct val="100000"/>
              </a:lnSpc>
              <a:spcBef>
                <a:spcPts val="30"/>
              </a:spcBef>
              <a:buClr>
                <a:srgbClr val="000099"/>
              </a:buClr>
              <a:buFont typeface="Carlito"/>
              <a:buChar char="•"/>
              <a:tabLst>
                <a:tab pos="195580" algn="l"/>
              </a:tabLst>
            </a:pPr>
            <a:r>
              <a:rPr sz="2000" b="1" spc="-5" dirty="0">
                <a:latin typeface="Carlito"/>
                <a:cs typeface="Carlito"/>
              </a:rPr>
              <a:t>Self-localization</a:t>
            </a:r>
            <a:endParaRPr sz="2000">
              <a:latin typeface="Carlito"/>
              <a:cs typeface="Carlito"/>
            </a:endParaRPr>
          </a:p>
          <a:p>
            <a:pPr marL="195580" indent="-182880">
              <a:lnSpc>
                <a:spcPct val="100000"/>
              </a:lnSpc>
              <a:buClr>
                <a:srgbClr val="000099"/>
              </a:buClr>
              <a:buFont typeface="Carlito"/>
              <a:buChar char="•"/>
              <a:tabLst>
                <a:tab pos="195580" algn="l"/>
              </a:tabLst>
            </a:pPr>
            <a:r>
              <a:rPr sz="2000" b="1" spc="-5" dirty="0">
                <a:latin typeface="Carlito"/>
                <a:cs typeface="Carlito"/>
              </a:rPr>
              <a:t>Object/building</a:t>
            </a:r>
            <a:r>
              <a:rPr sz="2000" b="1" spc="-3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recognition</a:t>
            </a:r>
            <a:endParaRPr sz="2000">
              <a:latin typeface="Carlito"/>
              <a:cs typeface="Carlito"/>
            </a:endParaRPr>
          </a:p>
          <a:p>
            <a:pPr marL="195580" indent="-182880">
              <a:lnSpc>
                <a:spcPct val="100000"/>
              </a:lnSpc>
              <a:buClr>
                <a:srgbClr val="000099"/>
              </a:buClr>
              <a:buFont typeface="Carlito"/>
              <a:buChar char="•"/>
              <a:tabLst>
                <a:tab pos="195580" algn="l"/>
              </a:tabLst>
            </a:pPr>
            <a:r>
              <a:rPr sz="2000" b="1" spc="-5" dirty="0">
                <a:latin typeface="Carlito"/>
                <a:cs typeface="Carlito"/>
              </a:rPr>
              <a:t>Photo/video</a:t>
            </a:r>
            <a:r>
              <a:rPr sz="2000" b="1" spc="-6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augmentation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8045" y="1815314"/>
            <a:ext cx="1400085" cy="2226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27292" y="1304544"/>
            <a:ext cx="3601720" cy="2700655"/>
            <a:chOff x="6527292" y="1304544"/>
            <a:chExt cx="3601720" cy="2700655"/>
          </a:xfrm>
        </p:grpSpPr>
        <p:sp>
          <p:nvSpPr>
            <p:cNvPr id="6" name="object 6"/>
            <p:cNvSpPr/>
            <p:nvPr/>
          </p:nvSpPr>
          <p:spPr>
            <a:xfrm>
              <a:off x="6527292" y="1304544"/>
              <a:ext cx="3601211" cy="2700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84642" y="1629918"/>
              <a:ext cx="1513840" cy="2232660"/>
            </a:xfrm>
            <a:custGeom>
              <a:avLst/>
              <a:gdLst/>
              <a:ahLst/>
              <a:cxnLst/>
              <a:rect l="l" t="t" r="r" b="b"/>
              <a:pathLst>
                <a:path w="1513840" h="2232660">
                  <a:moveTo>
                    <a:pt x="0" y="2231136"/>
                  </a:moveTo>
                  <a:lnTo>
                    <a:pt x="1513331" y="2159508"/>
                  </a:lnTo>
                </a:path>
                <a:path w="1513840" h="2232660">
                  <a:moveTo>
                    <a:pt x="0" y="2232660"/>
                  </a:moveTo>
                  <a:lnTo>
                    <a:pt x="0" y="73152"/>
                  </a:lnTo>
                </a:path>
                <a:path w="1513840" h="2232660">
                  <a:moveTo>
                    <a:pt x="0" y="71628"/>
                  </a:moveTo>
                  <a:lnTo>
                    <a:pt x="1513331" y="0"/>
                  </a:lnTo>
                </a:path>
                <a:path w="1513840" h="2232660">
                  <a:moveTo>
                    <a:pt x="1513331" y="0"/>
                  </a:moveTo>
                  <a:lnTo>
                    <a:pt x="1513331" y="2159508"/>
                  </a:lnTo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02422" y="1437005"/>
              <a:ext cx="1259027" cy="181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17130" y="6429247"/>
            <a:ext cx="2781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99"/>
                </a:solidFill>
                <a:latin typeface="Carlito"/>
                <a:cs typeface="Carlito"/>
              </a:rPr>
              <a:t>[Quack, Leibe, </a:t>
            </a:r>
            <a:r>
              <a:rPr sz="1600" spc="-35" dirty="0">
                <a:solidFill>
                  <a:srgbClr val="000099"/>
                </a:solidFill>
                <a:latin typeface="Carlito"/>
                <a:cs typeface="Carlito"/>
              </a:rPr>
              <a:t>Van </a:t>
            </a:r>
            <a:r>
              <a:rPr sz="1600" spc="-5" dirty="0">
                <a:solidFill>
                  <a:srgbClr val="000099"/>
                </a:solidFill>
                <a:latin typeface="Carlito"/>
                <a:cs typeface="Carlito"/>
              </a:rPr>
              <a:t>Gool,</a:t>
            </a:r>
            <a:r>
              <a:rPr sz="1600" spc="45" dirty="0">
                <a:solidFill>
                  <a:srgbClr val="000099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0099"/>
                </a:solidFill>
                <a:latin typeface="Carlito"/>
                <a:cs typeface="Carlito"/>
              </a:rPr>
              <a:t>CIVR’08]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39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80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361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80" dirty="0"/>
              <a:t>SIFT</a:t>
            </a:r>
            <a:r>
              <a:rPr spc="-265" dirty="0"/>
              <a:t> </a:t>
            </a:r>
            <a:r>
              <a:rPr spc="-135" dirty="0"/>
              <a:t>descriptor</a:t>
            </a:r>
          </a:p>
        </p:txBody>
      </p:sp>
      <p:sp>
        <p:nvSpPr>
          <p:cNvPr id="3" name="object 3"/>
          <p:cNvSpPr/>
          <p:nvPr/>
        </p:nvSpPr>
        <p:spPr>
          <a:xfrm>
            <a:off x="2895600" y="3188180"/>
            <a:ext cx="6478165" cy="2881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311211"/>
            <a:ext cx="9668510" cy="17824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Carlito"/>
                <a:cs typeface="Carlito"/>
              </a:rPr>
              <a:t>Full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version</a:t>
            </a:r>
            <a:endParaRPr sz="24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Divide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16x16 window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dirty="0">
                <a:latin typeface="Carlito"/>
                <a:cs typeface="Carlito"/>
              </a:rPr>
              <a:t>a 4x4 grid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cells </a:t>
            </a:r>
            <a:r>
              <a:rPr sz="2400" spc="-5" dirty="0">
                <a:latin typeface="Carlito"/>
                <a:cs typeface="Carlito"/>
              </a:rPr>
              <a:t>(2x2 case </a:t>
            </a:r>
            <a:r>
              <a:rPr sz="2400" spc="-10" dirty="0">
                <a:latin typeface="Carlito"/>
                <a:cs typeface="Carlito"/>
              </a:rPr>
              <a:t>shown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below)</a:t>
            </a:r>
            <a:endParaRPr sz="24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Compute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10" dirty="0">
                <a:latin typeface="Carlito"/>
                <a:cs typeface="Carlito"/>
              </a:rPr>
              <a:t>orientation </a:t>
            </a:r>
            <a:r>
              <a:rPr sz="2400" spc="-15" dirty="0">
                <a:latin typeface="Carlito"/>
                <a:cs typeface="Carlito"/>
              </a:rPr>
              <a:t>histogram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cell</a:t>
            </a:r>
            <a:endParaRPr sz="2400">
              <a:latin typeface="Carlito"/>
              <a:cs typeface="Carlito"/>
            </a:endParaRPr>
          </a:p>
          <a:p>
            <a:pPr marL="756285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Carlito"/>
                <a:cs typeface="Carlito"/>
              </a:rPr>
              <a:t>16 cells * 8 </a:t>
            </a:r>
            <a:r>
              <a:rPr sz="2400" spc="-10" dirty="0">
                <a:latin typeface="Carlito"/>
                <a:cs typeface="Carlito"/>
              </a:rPr>
              <a:t>orientations </a:t>
            </a:r>
            <a:r>
              <a:rPr sz="2400" dirty="0">
                <a:latin typeface="Carlito"/>
                <a:cs typeface="Carlito"/>
              </a:rPr>
              <a:t>= </a:t>
            </a:r>
            <a:r>
              <a:rPr sz="2400" spc="-5" dirty="0">
                <a:latin typeface="Carlito"/>
                <a:cs typeface="Carlito"/>
              </a:rPr>
              <a:t>128 dimensional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descriptor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7581" y="6617081"/>
            <a:ext cx="24898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5" dirty="0">
                <a:latin typeface="Carlito"/>
                <a:cs typeface="Carlito"/>
              </a:rPr>
              <a:t>Adapted </a:t>
            </a:r>
            <a:r>
              <a:rPr sz="1400" spc="-10" dirty="0">
                <a:latin typeface="Carlito"/>
                <a:cs typeface="Carlito"/>
              </a:rPr>
              <a:t>from </a:t>
            </a:r>
            <a:r>
              <a:rPr sz="1400" spc="-5" dirty="0">
                <a:latin typeface="Carlito"/>
                <a:cs typeface="Carlito"/>
              </a:rPr>
              <a:t>slide </a:t>
            </a:r>
            <a:r>
              <a:rPr sz="1400" spc="-10" dirty="0">
                <a:latin typeface="Carlito"/>
                <a:cs typeface="Carlito"/>
              </a:rPr>
              <a:t>by </a:t>
            </a:r>
            <a:r>
              <a:rPr sz="1400" spc="-5" dirty="0">
                <a:latin typeface="Carlito"/>
                <a:cs typeface="Carlito"/>
              </a:rPr>
              <a:t>David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Lowe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4551"/>
            <a:ext cx="7444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Application: </a:t>
            </a:r>
            <a:r>
              <a:rPr spc="-345" dirty="0"/>
              <a:t>Large-Scale</a:t>
            </a:r>
            <a:r>
              <a:rPr spc="-310" dirty="0"/>
              <a:t> </a:t>
            </a:r>
            <a:r>
              <a:rPr spc="-220" dirty="0"/>
              <a:t>Retrieval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4669" y="6077203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</a:t>
            </a:r>
            <a:r>
              <a:rPr sz="1800" spc="5" dirty="0">
                <a:latin typeface="Carlito"/>
                <a:cs typeface="Carlito"/>
              </a:rPr>
              <a:t>er</a:t>
            </a:r>
            <a:r>
              <a:rPr sz="1800" dirty="0"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3322" y="5940731"/>
            <a:ext cx="6637020" cy="8007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-10" dirty="0">
                <a:latin typeface="Carlito"/>
                <a:cs typeface="Carlito"/>
              </a:rPr>
              <a:t>Results from </a:t>
            </a:r>
            <a:r>
              <a:rPr sz="1800" dirty="0">
                <a:latin typeface="Carlito"/>
                <a:cs typeface="Carlito"/>
              </a:rPr>
              <a:t>5k </a:t>
            </a:r>
            <a:r>
              <a:rPr sz="1800" spc="-10" dirty="0">
                <a:latin typeface="Carlito"/>
                <a:cs typeface="Carlito"/>
              </a:rPr>
              <a:t>Flickr </a:t>
            </a:r>
            <a:r>
              <a:rPr sz="1800" spc="-5" dirty="0">
                <a:latin typeface="Carlito"/>
                <a:cs typeface="Carlito"/>
              </a:rPr>
              <a:t>images (demo </a:t>
            </a:r>
            <a:r>
              <a:rPr sz="1800" spc="-10" dirty="0">
                <a:latin typeface="Carlito"/>
                <a:cs typeface="Carlito"/>
              </a:rPr>
              <a:t>available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dirty="0">
                <a:latin typeface="Carlito"/>
                <a:cs typeface="Carlito"/>
              </a:rPr>
              <a:t>100k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set)</a:t>
            </a:r>
            <a:endParaRPr sz="18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944"/>
              </a:spcBef>
            </a:pPr>
            <a:r>
              <a:rPr sz="1600" spc="-5" dirty="0">
                <a:latin typeface="Carlito"/>
                <a:cs typeface="Carlito"/>
              </a:rPr>
              <a:t>[Philbin</a:t>
            </a:r>
            <a:r>
              <a:rPr sz="1600" spc="-7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CVPR’07]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3955" y="1192815"/>
            <a:ext cx="8616695" cy="489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39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81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4551"/>
            <a:ext cx="8549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Web </a:t>
            </a:r>
            <a:r>
              <a:rPr spc="-235" dirty="0"/>
              <a:t>Demo: </a:t>
            </a:r>
            <a:r>
              <a:rPr spc="-135" dirty="0"/>
              <a:t>Movie </a:t>
            </a:r>
            <a:r>
              <a:rPr spc="-260" dirty="0"/>
              <a:t>Poster</a:t>
            </a:r>
            <a:r>
              <a:rPr spc="-280" dirty="0"/>
              <a:t> </a:t>
            </a:r>
            <a:r>
              <a:rPr spc="-220" dirty="0"/>
              <a:t>Recognition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4133088" y="1092708"/>
            <a:ext cx="5618988" cy="4962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6120" y="4031995"/>
            <a:ext cx="7410450" cy="241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50’000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movie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posters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indexed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Carlito"/>
              <a:cs typeface="Carlito"/>
            </a:endParaRPr>
          </a:p>
          <a:p>
            <a:pPr marL="12700" marR="555180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Query-by-image 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spc="-5" dirty="0">
                <a:latin typeface="Carlito"/>
                <a:cs typeface="Carlito"/>
              </a:rPr>
              <a:t>mobile phone  </a:t>
            </a:r>
            <a:r>
              <a:rPr sz="1800" spc="-10" dirty="0">
                <a:latin typeface="Carlito"/>
                <a:cs typeface="Carlito"/>
              </a:rPr>
              <a:t>available </a:t>
            </a:r>
            <a:r>
              <a:rPr sz="1800" dirty="0">
                <a:latin typeface="Carlito"/>
                <a:cs typeface="Carlito"/>
              </a:rPr>
              <a:t>in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Switzer-  </a:t>
            </a:r>
            <a:r>
              <a:rPr sz="1800" spc="-5" dirty="0">
                <a:latin typeface="Carlito"/>
                <a:cs typeface="Carlito"/>
              </a:rPr>
              <a:t>land</a:t>
            </a:r>
            <a:endParaRPr sz="1800">
              <a:latin typeface="Carlito"/>
              <a:cs typeface="Carlito"/>
            </a:endParaRPr>
          </a:p>
          <a:p>
            <a:pPr marL="2534285">
              <a:lnSpc>
                <a:spcPct val="100000"/>
              </a:lnSpc>
              <a:spcBef>
                <a:spcPts val="1105"/>
              </a:spcBef>
            </a:pPr>
            <a:r>
              <a:rPr sz="1800" u="heavy" spc="-10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Carlito"/>
                <a:cs typeface="Carlito"/>
                <a:hlinkClick r:id="rId3"/>
              </a:rPr>
              <a:t>http://www.kooaba.com/en/products_engine.html#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82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1555" y="63575"/>
            <a:ext cx="8476615" cy="6794500"/>
            <a:chOff x="1781555" y="63575"/>
            <a:chExt cx="8476615" cy="6794500"/>
          </a:xfrm>
        </p:grpSpPr>
        <p:sp>
          <p:nvSpPr>
            <p:cNvPr id="3" name="object 3"/>
            <p:cNvSpPr/>
            <p:nvPr/>
          </p:nvSpPr>
          <p:spPr>
            <a:xfrm>
              <a:off x="1781555" y="63575"/>
              <a:ext cx="8476488" cy="33513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14600" y="3200399"/>
              <a:ext cx="7010400" cy="3657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83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2828"/>
            <a:ext cx="85077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/>
              <a:t>Spatial </a:t>
            </a:r>
            <a:r>
              <a:rPr sz="3800" spc="-20" dirty="0"/>
              <a:t>Verification: </a:t>
            </a:r>
            <a:r>
              <a:rPr sz="3800" dirty="0"/>
              <a:t>two basic</a:t>
            </a:r>
            <a:r>
              <a:rPr sz="3800" spc="25" dirty="0"/>
              <a:t> </a:t>
            </a:r>
            <a:r>
              <a:rPr sz="3800" dirty="0"/>
              <a:t>strategies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2060194" y="1549370"/>
            <a:ext cx="7367270" cy="42322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10" dirty="0">
                <a:latin typeface="Arial"/>
                <a:cs typeface="Arial"/>
              </a:rPr>
              <a:t>RANSAC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20" dirty="0">
                <a:latin typeface="Arial"/>
                <a:cs typeface="Arial"/>
              </a:rPr>
              <a:t>Typically </a:t>
            </a:r>
            <a:r>
              <a:rPr sz="2400" dirty="0">
                <a:latin typeface="Arial"/>
                <a:cs typeface="Arial"/>
              </a:rPr>
              <a:t>sort </a:t>
            </a:r>
            <a:r>
              <a:rPr sz="2400" spc="-1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BoW similarity as initial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ts val="2735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25" dirty="0">
                <a:latin typeface="Arial"/>
                <a:cs typeface="Arial"/>
              </a:rPr>
              <a:t>Verify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checking support (inliers)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  <a:p>
            <a:pPr marL="1155700" marR="377825" lvl="2" indent="-228600">
              <a:lnSpc>
                <a:spcPts val="2160"/>
              </a:lnSpc>
              <a:spcBef>
                <a:spcPts val="54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Arial"/>
                <a:cs typeface="Arial"/>
              </a:rPr>
              <a:t>e.g., </a:t>
            </a:r>
            <a:r>
              <a:rPr sz="2000" dirty="0">
                <a:latin typeface="Arial"/>
                <a:cs typeface="Arial"/>
              </a:rPr>
              <a:t>“success” </a:t>
            </a:r>
            <a:r>
              <a:rPr sz="2000" spc="-5" dirty="0">
                <a:latin typeface="Arial"/>
                <a:cs typeface="Arial"/>
              </a:rPr>
              <a:t>if </a:t>
            </a:r>
            <a:r>
              <a:rPr sz="2000" dirty="0">
                <a:latin typeface="Arial"/>
                <a:cs typeface="Arial"/>
              </a:rPr>
              <a:t>find a </a:t>
            </a:r>
            <a:r>
              <a:rPr sz="2000" spc="-5" dirty="0">
                <a:latin typeface="Arial"/>
                <a:cs typeface="Arial"/>
              </a:rPr>
              <a:t>transformation with </a:t>
            </a:r>
            <a:r>
              <a:rPr sz="2000" dirty="0">
                <a:latin typeface="Arial"/>
                <a:cs typeface="Arial"/>
              </a:rPr>
              <a:t>&gt; 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inlier  </a:t>
            </a:r>
            <a:r>
              <a:rPr sz="2000" dirty="0">
                <a:latin typeface="Arial"/>
                <a:cs typeface="Arial"/>
              </a:rPr>
              <a:t>correspondences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6FC0"/>
                </a:solidFill>
                <a:latin typeface="Arial"/>
                <a:cs typeface="Arial"/>
              </a:rPr>
              <a:t>Generalized Hough</a:t>
            </a:r>
            <a:r>
              <a:rPr sz="2800" spc="-15" dirty="0">
                <a:solidFill>
                  <a:srgbClr val="006FC0"/>
                </a:solidFill>
                <a:latin typeface="Arial"/>
                <a:cs typeface="Arial"/>
              </a:rPr>
              <a:t> Transform</a:t>
            </a:r>
            <a:endParaRPr sz="2800">
              <a:latin typeface="Arial"/>
              <a:cs typeface="Arial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5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6FC0"/>
                </a:solidFill>
                <a:latin typeface="Arial"/>
                <a:cs typeface="Arial"/>
              </a:rPr>
              <a:t>Let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each matched </a:t>
            </a:r>
            <a:r>
              <a:rPr sz="2400" dirty="0">
                <a:solidFill>
                  <a:srgbClr val="006FC0"/>
                </a:solidFill>
                <a:latin typeface="Arial"/>
                <a:cs typeface="Arial"/>
              </a:rPr>
              <a:t>feature cast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006FC0"/>
                </a:solidFill>
                <a:latin typeface="Arial"/>
                <a:cs typeface="Arial"/>
              </a:rPr>
              <a:t>vote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on location,  scale, orientation </a:t>
            </a:r>
            <a:r>
              <a:rPr sz="2400" dirty="0">
                <a:solidFill>
                  <a:srgbClr val="006FC0"/>
                </a:solidFill>
                <a:latin typeface="Arial"/>
                <a:cs typeface="Arial"/>
              </a:rPr>
              <a:t>of the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model</a:t>
            </a:r>
            <a:r>
              <a:rPr sz="2400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006FC0"/>
                </a:solidFill>
                <a:latin typeface="Arial"/>
                <a:cs typeface="Arial"/>
              </a:rPr>
              <a:t>Verify </a:t>
            </a:r>
            <a:r>
              <a:rPr sz="2400" spc="-5" dirty="0">
                <a:solidFill>
                  <a:srgbClr val="006FC0"/>
                </a:solidFill>
                <a:latin typeface="Arial"/>
                <a:cs typeface="Arial"/>
              </a:rPr>
              <a:t>parameters with enough</a:t>
            </a:r>
            <a:r>
              <a:rPr sz="2400" spc="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6FC0"/>
                </a:solidFill>
                <a:latin typeface="Arial"/>
                <a:cs typeface="Arial"/>
              </a:rPr>
              <a:t>votes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1178" y="6426809"/>
            <a:ext cx="210375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4845">
              <a:lnSpc>
                <a:spcPts val="1295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84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5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994" y="344169"/>
            <a:ext cx="76142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Voting: </a:t>
            </a:r>
            <a:r>
              <a:rPr sz="4000" spc="-235" dirty="0"/>
              <a:t>Generalized </a:t>
            </a:r>
            <a:r>
              <a:rPr sz="4000" spc="-250" dirty="0"/>
              <a:t>Hough</a:t>
            </a:r>
            <a:r>
              <a:rPr sz="4000" spc="-275" dirty="0"/>
              <a:t> </a:t>
            </a:r>
            <a:r>
              <a:rPr sz="4000" spc="-235" dirty="0"/>
              <a:t>Transform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60194" y="1271981"/>
            <a:ext cx="7797800" cy="13798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If </a:t>
            </a:r>
            <a:r>
              <a:rPr sz="2400" spc="-15" dirty="0">
                <a:latin typeface="Carlito"/>
                <a:cs typeface="Carlito"/>
              </a:rPr>
              <a:t>we </a:t>
            </a:r>
            <a:r>
              <a:rPr sz="2400" spc="-5" dirty="0">
                <a:latin typeface="Carlito"/>
                <a:cs typeface="Carlito"/>
              </a:rPr>
              <a:t>use scale, </a:t>
            </a:r>
            <a:r>
              <a:rPr sz="2400" spc="-15" dirty="0">
                <a:latin typeface="Carlito"/>
                <a:cs typeface="Carlito"/>
              </a:rPr>
              <a:t>rotation,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translation </a:t>
            </a:r>
            <a:r>
              <a:rPr sz="2400" spc="-15" dirty="0">
                <a:latin typeface="Carlito"/>
                <a:cs typeface="Carlito"/>
              </a:rPr>
              <a:t>invariant </a:t>
            </a:r>
            <a:r>
              <a:rPr sz="2400" spc="-10" dirty="0">
                <a:latin typeface="Carlito"/>
                <a:cs typeface="Carlito"/>
              </a:rPr>
              <a:t>local  </a:t>
            </a:r>
            <a:r>
              <a:rPr sz="2400" spc="-15" dirty="0">
                <a:latin typeface="Carlito"/>
                <a:cs typeface="Carlito"/>
              </a:rPr>
              <a:t>features, </a:t>
            </a:r>
            <a:r>
              <a:rPr sz="2400" dirty="0">
                <a:latin typeface="Carlito"/>
                <a:cs typeface="Carlito"/>
              </a:rPr>
              <a:t>then each </a:t>
            </a:r>
            <a:r>
              <a:rPr sz="2400" spc="-20" dirty="0">
                <a:latin typeface="Carlito"/>
                <a:cs typeface="Carlito"/>
              </a:rPr>
              <a:t>feature </a:t>
            </a:r>
            <a:r>
              <a:rPr sz="2400" spc="-10" dirty="0">
                <a:latin typeface="Carlito"/>
                <a:cs typeface="Carlito"/>
              </a:rPr>
              <a:t>match gives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5" dirty="0">
                <a:latin typeface="Carlito"/>
                <a:cs typeface="Carlito"/>
              </a:rPr>
              <a:t>alignment  hypothesis </a:t>
            </a:r>
            <a:r>
              <a:rPr sz="2400" spc="-15" dirty="0">
                <a:latin typeface="Carlito"/>
                <a:cs typeface="Carlito"/>
              </a:rPr>
              <a:t>(for </a:t>
            </a:r>
            <a:r>
              <a:rPr sz="2400" spc="-5" dirty="0">
                <a:latin typeface="Carlito"/>
                <a:cs typeface="Carlito"/>
              </a:rPr>
              <a:t>scale, </a:t>
            </a:r>
            <a:r>
              <a:rPr sz="2400" spc="-10" dirty="0">
                <a:latin typeface="Carlito"/>
                <a:cs typeface="Carlito"/>
              </a:rPr>
              <a:t>translation,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orientation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model in  </a:t>
            </a:r>
            <a:r>
              <a:rPr sz="2400" spc="-5" dirty="0">
                <a:latin typeface="Carlito"/>
                <a:cs typeface="Carlito"/>
              </a:rPr>
              <a:t>image).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49829" y="3439667"/>
            <a:ext cx="2846070" cy="2642870"/>
            <a:chOff x="2449829" y="3439667"/>
            <a:chExt cx="2846070" cy="2642870"/>
          </a:xfrm>
        </p:grpSpPr>
        <p:sp>
          <p:nvSpPr>
            <p:cNvPr id="5" name="object 5"/>
            <p:cNvSpPr/>
            <p:nvPr/>
          </p:nvSpPr>
          <p:spPr>
            <a:xfrm>
              <a:off x="2615183" y="3477713"/>
              <a:ext cx="2608474" cy="2566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6133" y="3458717"/>
              <a:ext cx="2680970" cy="2604770"/>
            </a:xfrm>
            <a:custGeom>
              <a:avLst/>
              <a:gdLst/>
              <a:ahLst/>
              <a:cxnLst/>
              <a:rect l="l" t="t" r="r" b="b"/>
              <a:pathLst>
                <a:path w="2680970" h="2604770">
                  <a:moveTo>
                    <a:pt x="0" y="2604516"/>
                  </a:moveTo>
                  <a:lnTo>
                    <a:pt x="2680716" y="2604516"/>
                  </a:lnTo>
                  <a:lnTo>
                    <a:pt x="2680716" y="0"/>
                  </a:lnTo>
                  <a:lnTo>
                    <a:pt x="0" y="0"/>
                  </a:lnTo>
                  <a:lnTo>
                    <a:pt x="0" y="2604516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79" y="4450079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0" y="392049"/>
                  </a:moveTo>
                  <a:lnTo>
                    <a:pt x="713867" y="0"/>
                  </a:lnTo>
                  <a:lnTo>
                    <a:pt x="1105789" y="713867"/>
                  </a:lnTo>
                  <a:lnTo>
                    <a:pt x="392049" y="1105789"/>
                  </a:lnTo>
                  <a:lnTo>
                    <a:pt x="0" y="392049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67400" y="2895600"/>
            <a:ext cx="3880485" cy="3148965"/>
            <a:chOff x="5867400" y="2895600"/>
            <a:chExt cx="3880485" cy="3148965"/>
          </a:xfrm>
        </p:grpSpPr>
        <p:sp>
          <p:nvSpPr>
            <p:cNvPr id="9" name="object 9"/>
            <p:cNvSpPr/>
            <p:nvPr/>
          </p:nvSpPr>
          <p:spPr>
            <a:xfrm>
              <a:off x="5867400" y="2895600"/>
              <a:ext cx="3880104" cy="3148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8504" y="3833241"/>
              <a:ext cx="537845" cy="553720"/>
            </a:xfrm>
            <a:custGeom>
              <a:avLst/>
              <a:gdLst/>
              <a:ahLst/>
              <a:cxnLst/>
              <a:rect l="l" t="t" r="r" b="b"/>
              <a:pathLst>
                <a:path w="537845" h="553720">
                  <a:moveTo>
                    <a:pt x="0" y="360679"/>
                  </a:moveTo>
                  <a:lnTo>
                    <a:pt x="216535" y="0"/>
                  </a:lnTo>
                  <a:lnTo>
                    <a:pt x="537718" y="192912"/>
                  </a:lnTo>
                  <a:lnTo>
                    <a:pt x="321182" y="553592"/>
                  </a:lnTo>
                  <a:lnTo>
                    <a:pt x="0" y="360679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874" y="3637661"/>
              <a:ext cx="1614805" cy="1583055"/>
            </a:xfrm>
            <a:custGeom>
              <a:avLst/>
              <a:gdLst/>
              <a:ahLst/>
              <a:cxnLst/>
              <a:rect l="l" t="t" r="r" b="b"/>
              <a:pathLst>
                <a:path w="1614804" h="1583054">
                  <a:moveTo>
                    <a:pt x="1139825" y="0"/>
                  </a:moveTo>
                  <a:lnTo>
                    <a:pt x="1614677" y="1083183"/>
                  </a:lnTo>
                  <a:lnTo>
                    <a:pt x="474852" y="1582927"/>
                  </a:lnTo>
                  <a:lnTo>
                    <a:pt x="0" y="499744"/>
                  </a:lnTo>
                  <a:lnTo>
                    <a:pt x="1139825" y="0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40954" y="4126991"/>
              <a:ext cx="1372870" cy="1406525"/>
            </a:xfrm>
            <a:custGeom>
              <a:avLst/>
              <a:gdLst/>
              <a:ahLst/>
              <a:cxnLst/>
              <a:rect l="l" t="t" r="r" b="b"/>
              <a:pathLst>
                <a:path w="1372870" h="1406525">
                  <a:moveTo>
                    <a:pt x="1372616" y="252856"/>
                  </a:moveTo>
                  <a:lnTo>
                    <a:pt x="1109852" y="1406016"/>
                  </a:lnTo>
                  <a:lnTo>
                    <a:pt x="0" y="1153032"/>
                  </a:lnTo>
                  <a:lnTo>
                    <a:pt x="262890" y="0"/>
                  </a:lnTo>
                  <a:lnTo>
                    <a:pt x="1372616" y="252856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17661" y="4659883"/>
              <a:ext cx="371475" cy="396240"/>
            </a:xfrm>
            <a:custGeom>
              <a:avLst/>
              <a:gdLst/>
              <a:ahLst/>
              <a:cxnLst/>
              <a:rect l="l" t="t" r="r" b="b"/>
              <a:pathLst>
                <a:path w="371475" h="396239">
                  <a:moveTo>
                    <a:pt x="95250" y="395732"/>
                  </a:moveTo>
                  <a:lnTo>
                    <a:pt x="0" y="84582"/>
                  </a:lnTo>
                  <a:lnTo>
                    <a:pt x="276352" y="0"/>
                  </a:lnTo>
                  <a:lnTo>
                    <a:pt x="371475" y="311150"/>
                  </a:lnTo>
                  <a:lnTo>
                    <a:pt x="95250" y="395732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42429" y="6172453"/>
            <a:ext cx="1178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rlito"/>
                <a:cs typeface="Carlito"/>
              </a:rPr>
              <a:t>Novel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image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60394" y="6186779"/>
            <a:ext cx="628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rlito"/>
                <a:cs typeface="Carlito"/>
              </a:rPr>
              <a:t>85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1629" y="6706920"/>
            <a:ext cx="193230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30"/>
              </a:lnSpc>
            </a:pPr>
            <a:r>
              <a:rPr sz="1300" spc="-10" dirty="0">
                <a:latin typeface="Carlito"/>
                <a:cs typeface="Carlito"/>
              </a:rPr>
              <a:t>Adapted from </a:t>
            </a:r>
            <a:r>
              <a:rPr sz="1300" spc="-5" dirty="0">
                <a:latin typeface="Carlito"/>
                <a:cs typeface="Carlito"/>
              </a:rPr>
              <a:t>Lana</a:t>
            </a:r>
            <a:r>
              <a:rPr sz="1300" spc="3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Lazebnik</a:t>
            </a:r>
            <a:endParaRPr sz="1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994" y="344169"/>
            <a:ext cx="76142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Voting: </a:t>
            </a:r>
            <a:r>
              <a:rPr sz="4000" spc="-235" dirty="0"/>
              <a:t>Generalized </a:t>
            </a:r>
            <a:r>
              <a:rPr sz="4000" spc="-250" dirty="0"/>
              <a:t>Hough</a:t>
            </a:r>
            <a:r>
              <a:rPr sz="4000" spc="-275" dirty="0"/>
              <a:t> </a:t>
            </a:r>
            <a:r>
              <a:rPr sz="4000" spc="-235" dirty="0"/>
              <a:t>Transform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60194" y="1180129"/>
            <a:ext cx="7726680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hypothesis </a:t>
            </a:r>
            <a:r>
              <a:rPr sz="2400" spc="-15" dirty="0">
                <a:latin typeface="Carlito"/>
                <a:cs typeface="Carlito"/>
              </a:rPr>
              <a:t>generated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single </a:t>
            </a:r>
            <a:r>
              <a:rPr sz="2400" spc="-10" dirty="0">
                <a:latin typeface="Carlito"/>
                <a:cs typeface="Carlito"/>
              </a:rPr>
              <a:t>match </a:t>
            </a:r>
            <a:r>
              <a:rPr sz="2400" spc="-20" dirty="0">
                <a:latin typeface="Carlito"/>
                <a:cs typeface="Carlito"/>
              </a:rPr>
              <a:t>may </a:t>
            </a:r>
            <a:r>
              <a:rPr sz="2400" spc="-5" dirty="0">
                <a:latin typeface="Carlito"/>
                <a:cs typeface="Carlito"/>
              </a:rPr>
              <a:t>be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unreliable,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So let </a:t>
            </a:r>
            <a:r>
              <a:rPr sz="2400" dirty="0">
                <a:latin typeface="Carlito"/>
                <a:cs typeface="Carlito"/>
              </a:rPr>
              <a:t>each </a:t>
            </a:r>
            <a:r>
              <a:rPr sz="2400" spc="-10" dirty="0">
                <a:latin typeface="Carlito"/>
                <a:cs typeface="Carlito"/>
              </a:rPr>
              <a:t>match </a:t>
            </a:r>
            <a:r>
              <a:rPr sz="2400" b="1" spc="-15" dirty="0">
                <a:latin typeface="Carlito"/>
                <a:cs typeface="Carlito"/>
              </a:rPr>
              <a:t>vote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hypothesis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Hough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space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49829" y="3439667"/>
            <a:ext cx="2846070" cy="2642870"/>
            <a:chOff x="2449829" y="3439667"/>
            <a:chExt cx="2846070" cy="2642870"/>
          </a:xfrm>
        </p:grpSpPr>
        <p:sp>
          <p:nvSpPr>
            <p:cNvPr id="5" name="object 5"/>
            <p:cNvSpPr/>
            <p:nvPr/>
          </p:nvSpPr>
          <p:spPr>
            <a:xfrm>
              <a:off x="2615183" y="3477713"/>
              <a:ext cx="2608474" cy="2566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6133" y="3458717"/>
              <a:ext cx="2680970" cy="2604770"/>
            </a:xfrm>
            <a:custGeom>
              <a:avLst/>
              <a:gdLst/>
              <a:ahLst/>
              <a:cxnLst/>
              <a:rect l="l" t="t" r="r" b="b"/>
              <a:pathLst>
                <a:path w="2680970" h="2604770">
                  <a:moveTo>
                    <a:pt x="0" y="2604516"/>
                  </a:moveTo>
                  <a:lnTo>
                    <a:pt x="2680716" y="2604516"/>
                  </a:lnTo>
                  <a:lnTo>
                    <a:pt x="2680716" y="0"/>
                  </a:lnTo>
                  <a:lnTo>
                    <a:pt x="0" y="0"/>
                  </a:lnTo>
                  <a:lnTo>
                    <a:pt x="0" y="2604516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79" y="4020565"/>
              <a:ext cx="2797810" cy="1679575"/>
            </a:xfrm>
            <a:custGeom>
              <a:avLst/>
              <a:gdLst/>
              <a:ahLst/>
              <a:cxnLst/>
              <a:rect l="l" t="t" r="r" b="b"/>
              <a:pathLst>
                <a:path w="2797810" h="1679575">
                  <a:moveTo>
                    <a:pt x="1813686" y="887602"/>
                  </a:moveTo>
                  <a:lnTo>
                    <a:pt x="2605150" y="695451"/>
                  </a:lnTo>
                  <a:lnTo>
                    <a:pt x="2797302" y="1486788"/>
                  </a:lnTo>
                  <a:lnTo>
                    <a:pt x="2005965" y="1679028"/>
                  </a:lnTo>
                  <a:lnTo>
                    <a:pt x="1813686" y="887602"/>
                  </a:lnTo>
                  <a:close/>
                </a:path>
                <a:path w="2797810" h="1679575">
                  <a:moveTo>
                    <a:pt x="0" y="821562"/>
                  </a:moveTo>
                  <a:lnTo>
                    <a:pt x="713867" y="429513"/>
                  </a:lnTo>
                  <a:lnTo>
                    <a:pt x="1105789" y="1143380"/>
                  </a:lnTo>
                  <a:lnTo>
                    <a:pt x="392049" y="1535302"/>
                  </a:lnTo>
                  <a:lnTo>
                    <a:pt x="0" y="821562"/>
                  </a:lnTo>
                  <a:close/>
                </a:path>
                <a:path w="2797810" h="1679575">
                  <a:moveTo>
                    <a:pt x="2078735" y="108076"/>
                  </a:moveTo>
                  <a:lnTo>
                    <a:pt x="2570353" y="0"/>
                  </a:lnTo>
                  <a:lnTo>
                    <a:pt x="2678303" y="491616"/>
                  </a:lnTo>
                  <a:lnTo>
                    <a:pt x="2186812" y="599566"/>
                  </a:lnTo>
                  <a:lnTo>
                    <a:pt x="2078735" y="108076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67400" y="2895600"/>
            <a:ext cx="3880485" cy="3148965"/>
            <a:chOff x="5867400" y="2895600"/>
            <a:chExt cx="3880485" cy="3148965"/>
          </a:xfrm>
        </p:grpSpPr>
        <p:sp>
          <p:nvSpPr>
            <p:cNvPr id="9" name="object 9"/>
            <p:cNvSpPr/>
            <p:nvPr/>
          </p:nvSpPr>
          <p:spPr>
            <a:xfrm>
              <a:off x="5867400" y="2895600"/>
              <a:ext cx="3880104" cy="3148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8504" y="3833241"/>
              <a:ext cx="537845" cy="553720"/>
            </a:xfrm>
            <a:custGeom>
              <a:avLst/>
              <a:gdLst/>
              <a:ahLst/>
              <a:cxnLst/>
              <a:rect l="l" t="t" r="r" b="b"/>
              <a:pathLst>
                <a:path w="537845" h="553720">
                  <a:moveTo>
                    <a:pt x="0" y="360679"/>
                  </a:moveTo>
                  <a:lnTo>
                    <a:pt x="216535" y="0"/>
                  </a:lnTo>
                  <a:lnTo>
                    <a:pt x="537718" y="192912"/>
                  </a:lnTo>
                  <a:lnTo>
                    <a:pt x="321182" y="553592"/>
                  </a:lnTo>
                  <a:lnTo>
                    <a:pt x="0" y="360679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874" y="3637661"/>
              <a:ext cx="1614805" cy="1583055"/>
            </a:xfrm>
            <a:custGeom>
              <a:avLst/>
              <a:gdLst/>
              <a:ahLst/>
              <a:cxnLst/>
              <a:rect l="l" t="t" r="r" b="b"/>
              <a:pathLst>
                <a:path w="1614804" h="1583054">
                  <a:moveTo>
                    <a:pt x="1139825" y="0"/>
                  </a:moveTo>
                  <a:lnTo>
                    <a:pt x="1614677" y="1083183"/>
                  </a:lnTo>
                  <a:lnTo>
                    <a:pt x="474852" y="1582927"/>
                  </a:lnTo>
                  <a:lnTo>
                    <a:pt x="0" y="499744"/>
                  </a:lnTo>
                  <a:lnTo>
                    <a:pt x="1139825" y="0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22770" y="4491736"/>
              <a:ext cx="529590" cy="548005"/>
            </a:xfrm>
            <a:custGeom>
              <a:avLst/>
              <a:gdLst/>
              <a:ahLst/>
              <a:cxnLst/>
              <a:rect l="l" t="t" r="r" b="b"/>
              <a:pathLst>
                <a:path w="529590" h="548004">
                  <a:moveTo>
                    <a:pt x="0" y="370458"/>
                  </a:moveTo>
                  <a:lnTo>
                    <a:pt x="199262" y="0"/>
                  </a:lnTo>
                  <a:lnTo>
                    <a:pt x="529208" y="177419"/>
                  </a:lnTo>
                  <a:lnTo>
                    <a:pt x="329946" y="547877"/>
                  </a:lnTo>
                  <a:lnTo>
                    <a:pt x="0" y="370458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7895" y="3798442"/>
              <a:ext cx="3495675" cy="1734820"/>
            </a:xfrm>
            <a:custGeom>
              <a:avLst/>
              <a:gdLst/>
              <a:ahLst/>
              <a:cxnLst/>
              <a:rect l="l" t="t" r="r" b="b"/>
              <a:pathLst>
                <a:path w="3495675" h="1734820">
                  <a:moveTo>
                    <a:pt x="1182497" y="0"/>
                  </a:moveTo>
                  <a:lnTo>
                    <a:pt x="1551558" y="1123695"/>
                  </a:lnTo>
                  <a:lnTo>
                    <a:pt x="369188" y="1512188"/>
                  </a:lnTo>
                  <a:lnTo>
                    <a:pt x="0" y="388492"/>
                  </a:lnTo>
                  <a:lnTo>
                    <a:pt x="1182497" y="0"/>
                  </a:lnTo>
                  <a:close/>
                </a:path>
                <a:path w="3495675" h="1734820">
                  <a:moveTo>
                    <a:pt x="3495675" y="581405"/>
                  </a:moveTo>
                  <a:lnTo>
                    <a:pt x="3232911" y="1734565"/>
                  </a:lnTo>
                  <a:lnTo>
                    <a:pt x="2123058" y="1481581"/>
                  </a:lnTo>
                  <a:lnTo>
                    <a:pt x="2385949" y="328548"/>
                  </a:lnTo>
                  <a:lnTo>
                    <a:pt x="3495675" y="581405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7661" y="4659883"/>
              <a:ext cx="371475" cy="396240"/>
            </a:xfrm>
            <a:custGeom>
              <a:avLst/>
              <a:gdLst/>
              <a:ahLst/>
              <a:cxnLst/>
              <a:rect l="l" t="t" r="r" b="b"/>
              <a:pathLst>
                <a:path w="371475" h="396239">
                  <a:moveTo>
                    <a:pt x="95250" y="395732"/>
                  </a:moveTo>
                  <a:lnTo>
                    <a:pt x="0" y="84582"/>
                  </a:lnTo>
                  <a:lnTo>
                    <a:pt x="276352" y="0"/>
                  </a:lnTo>
                  <a:lnTo>
                    <a:pt x="371475" y="311150"/>
                  </a:lnTo>
                  <a:lnTo>
                    <a:pt x="95250" y="395732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6717" y="4588255"/>
              <a:ext cx="344170" cy="329565"/>
            </a:xfrm>
            <a:custGeom>
              <a:avLst/>
              <a:gdLst/>
              <a:ahLst/>
              <a:cxnLst/>
              <a:rect l="l" t="t" r="r" b="b"/>
              <a:pathLst>
                <a:path w="344170" h="329564">
                  <a:moveTo>
                    <a:pt x="0" y="62738"/>
                  </a:moveTo>
                  <a:lnTo>
                    <a:pt x="285241" y="0"/>
                  </a:lnTo>
                  <a:lnTo>
                    <a:pt x="343788" y="266700"/>
                  </a:lnTo>
                  <a:lnTo>
                    <a:pt x="58547" y="329438"/>
                  </a:lnTo>
                  <a:lnTo>
                    <a:pt x="0" y="62738"/>
                  </a:lnTo>
                  <a:close/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65032" y="4304283"/>
              <a:ext cx="1219835" cy="1261110"/>
            </a:xfrm>
            <a:custGeom>
              <a:avLst/>
              <a:gdLst/>
              <a:ahLst/>
              <a:cxnLst/>
              <a:rect l="l" t="t" r="r" b="b"/>
              <a:pathLst>
                <a:path w="1219834" h="1261110">
                  <a:moveTo>
                    <a:pt x="1219708" y="81153"/>
                  </a:moveTo>
                  <a:lnTo>
                    <a:pt x="1135380" y="1260856"/>
                  </a:lnTo>
                  <a:lnTo>
                    <a:pt x="0" y="1179703"/>
                  </a:lnTo>
                  <a:lnTo>
                    <a:pt x="84327" y="0"/>
                  </a:lnTo>
                  <a:lnTo>
                    <a:pt x="1219708" y="81153"/>
                  </a:lnTo>
                  <a:close/>
                </a:path>
              </a:pathLst>
            </a:custGeom>
            <a:ln w="381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42429" y="6172453"/>
            <a:ext cx="1178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rlito"/>
                <a:cs typeface="Carlito"/>
              </a:rPr>
              <a:t>Novel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image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60394" y="6186779"/>
            <a:ext cx="628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rlito"/>
                <a:cs typeface="Carlito"/>
              </a:rPr>
              <a:t>86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94" y="207009"/>
            <a:ext cx="6943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4" dirty="0"/>
              <a:t>Gen </a:t>
            </a:r>
            <a:r>
              <a:rPr sz="3000" spc="-185" dirty="0"/>
              <a:t>Hough </a:t>
            </a:r>
            <a:r>
              <a:rPr sz="3000" spc="-175" dirty="0"/>
              <a:t>Transform </a:t>
            </a:r>
            <a:r>
              <a:rPr sz="3000" spc="-120" dirty="0"/>
              <a:t>details </a:t>
            </a:r>
            <a:r>
              <a:rPr sz="3000" spc="-200" dirty="0"/>
              <a:t>(Lowe’s</a:t>
            </a:r>
            <a:r>
              <a:rPr sz="3000" spc="-35" dirty="0"/>
              <a:t> </a:t>
            </a:r>
            <a:r>
              <a:rPr sz="3000" spc="-185" dirty="0"/>
              <a:t>system)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288794" y="1039113"/>
            <a:ext cx="7491730" cy="45834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298450" indent="-228600">
              <a:lnSpc>
                <a:spcPct val="90000"/>
              </a:lnSpc>
              <a:spcBef>
                <a:spcPts val="415"/>
              </a:spcBef>
              <a:buFont typeface="Carlito"/>
              <a:buChar char="•"/>
              <a:tabLst>
                <a:tab pos="241300" algn="l"/>
              </a:tabLst>
            </a:pPr>
            <a:r>
              <a:rPr sz="2600" b="1" spc="-30" dirty="0">
                <a:latin typeface="Carlito"/>
                <a:cs typeface="Carlito"/>
              </a:rPr>
              <a:t>Training </a:t>
            </a:r>
            <a:r>
              <a:rPr sz="2600" b="1" spc="-5" dirty="0">
                <a:latin typeface="Carlito"/>
                <a:cs typeface="Carlito"/>
              </a:rPr>
              <a:t>phase: </a:t>
            </a:r>
            <a:r>
              <a:rPr sz="2600" spc="-15" dirty="0">
                <a:latin typeface="Carlito"/>
                <a:cs typeface="Carlito"/>
              </a:rPr>
              <a:t>For </a:t>
            </a:r>
            <a:r>
              <a:rPr sz="2600" dirty="0">
                <a:latin typeface="Carlito"/>
                <a:cs typeface="Carlito"/>
              </a:rPr>
              <a:t>each </a:t>
            </a:r>
            <a:r>
              <a:rPr sz="2600" spc="-5" dirty="0">
                <a:latin typeface="Carlito"/>
                <a:cs typeface="Carlito"/>
              </a:rPr>
              <a:t>model </a:t>
            </a:r>
            <a:r>
              <a:rPr sz="2600" spc="-15" dirty="0">
                <a:latin typeface="Carlito"/>
                <a:cs typeface="Carlito"/>
              </a:rPr>
              <a:t>feature, </a:t>
            </a:r>
            <a:r>
              <a:rPr sz="2600" spc="-20" dirty="0">
                <a:latin typeface="Carlito"/>
                <a:cs typeface="Carlito"/>
              </a:rPr>
              <a:t>record </a:t>
            </a:r>
            <a:r>
              <a:rPr sz="2600" dirty="0">
                <a:latin typeface="Carlito"/>
                <a:cs typeface="Carlito"/>
              </a:rPr>
              <a:t>2D  </a:t>
            </a:r>
            <a:r>
              <a:rPr sz="2600" spc="-5" dirty="0">
                <a:latin typeface="Carlito"/>
                <a:cs typeface="Carlito"/>
              </a:rPr>
              <a:t>location, scale,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10" dirty="0">
                <a:latin typeface="Carlito"/>
                <a:cs typeface="Carlito"/>
              </a:rPr>
              <a:t>orientation </a:t>
            </a:r>
            <a:r>
              <a:rPr sz="2600" spc="-5" dirty="0">
                <a:latin typeface="Carlito"/>
                <a:cs typeface="Carlito"/>
              </a:rPr>
              <a:t>of model </a:t>
            </a:r>
            <a:r>
              <a:rPr sz="2600" spc="-10" dirty="0">
                <a:latin typeface="Carlito"/>
                <a:cs typeface="Carlito"/>
              </a:rPr>
              <a:t>(relative to  normalized </a:t>
            </a:r>
            <a:r>
              <a:rPr sz="2600" spc="-20" dirty="0">
                <a:latin typeface="Carlito"/>
                <a:cs typeface="Carlito"/>
              </a:rPr>
              <a:t>feature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frame)</a:t>
            </a:r>
            <a:endParaRPr sz="2600">
              <a:latin typeface="Carlito"/>
              <a:cs typeface="Carlito"/>
            </a:endParaRPr>
          </a:p>
          <a:p>
            <a:pPr marL="241300" marR="353695" indent="-228600">
              <a:lnSpc>
                <a:spcPts val="2810"/>
              </a:lnSpc>
              <a:spcBef>
                <a:spcPts val="1035"/>
              </a:spcBef>
              <a:buFont typeface="Carlito"/>
              <a:buChar char="•"/>
              <a:tabLst>
                <a:tab pos="241300" algn="l"/>
              </a:tabLst>
            </a:pPr>
            <a:r>
              <a:rPr sz="2600" b="1" spc="-65" dirty="0">
                <a:latin typeface="Carlito"/>
                <a:cs typeface="Carlito"/>
              </a:rPr>
              <a:t>Test </a:t>
            </a:r>
            <a:r>
              <a:rPr sz="2600" b="1" spc="-5" dirty="0">
                <a:latin typeface="Carlito"/>
                <a:cs typeface="Carlito"/>
              </a:rPr>
              <a:t>phase: </a:t>
            </a:r>
            <a:r>
              <a:rPr sz="2600" spc="-10" dirty="0">
                <a:latin typeface="Carlito"/>
                <a:cs typeface="Carlito"/>
              </a:rPr>
              <a:t>Let </a:t>
            </a:r>
            <a:r>
              <a:rPr sz="2600" dirty="0">
                <a:latin typeface="Carlito"/>
                <a:cs typeface="Carlito"/>
              </a:rPr>
              <a:t>each </a:t>
            </a:r>
            <a:r>
              <a:rPr sz="2600" spc="-15" dirty="0">
                <a:latin typeface="Carlito"/>
                <a:cs typeface="Carlito"/>
              </a:rPr>
              <a:t>match </a:t>
            </a:r>
            <a:r>
              <a:rPr sz="2600" spc="-5" dirty="0">
                <a:latin typeface="Carlito"/>
                <a:cs typeface="Carlito"/>
              </a:rPr>
              <a:t>btwn </a:t>
            </a:r>
            <a:r>
              <a:rPr sz="2600" dirty="0">
                <a:latin typeface="Carlito"/>
                <a:cs typeface="Carlito"/>
              </a:rPr>
              <a:t>a </a:t>
            </a:r>
            <a:r>
              <a:rPr sz="2600" spc="-15" dirty="0">
                <a:latin typeface="Carlito"/>
                <a:cs typeface="Carlito"/>
              </a:rPr>
              <a:t>test </a:t>
            </a:r>
            <a:r>
              <a:rPr sz="2600" spc="-5" dirty="0">
                <a:latin typeface="Carlito"/>
                <a:cs typeface="Carlito"/>
              </a:rPr>
              <a:t>SIFT </a:t>
            </a:r>
            <a:r>
              <a:rPr sz="2600" spc="-20" dirty="0">
                <a:latin typeface="Carlito"/>
                <a:cs typeface="Carlito"/>
              </a:rPr>
              <a:t>feature  </a:t>
            </a:r>
            <a:r>
              <a:rPr sz="2600" dirty="0">
                <a:latin typeface="Carlito"/>
                <a:cs typeface="Carlito"/>
              </a:rPr>
              <a:t>and a </a:t>
            </a:r>
            <a:r>
              <a:rPr sz="2600" spc="-5" dirty="0">
                <a:latin typeface="Carlito"/>
                <a:cs typeface="Carlito"/>
              </a:rPr>
              <a:t>model </a:t>
            </a:r>
            <a:r>
              <a:rPr sz="2600" spc="-20" dirty="0">
                <a:latin typeface="Carlito"/>
                <a:cs typeface="Carlito"/>
              </a:rPr>
              <a:t>feature </a:t>
            </a:r>
            <a:r>
              <a:rPr sz="2600" spc="-15" dirty="0">
                <a:latin typeface="Carlito"/>
                <a:cs typeface="Carlito"/>
              </a:rPr>
              <a:t>vote </a:t>
            </a:r>
            <a:r>
              <a:rPr sz="2600" dirty="0">
                <a:latin typeface="Carlito"/>
                <a:cs typeface="Carlito"/>
              </a:rPr>
              <a:t>in a 4D </a:t>
            </a:r>
            <a:r>
              <a:rPr sz="2600" spc="-5" dirty="0">
                <a:latin typeface="Carlito"/>
                <a:cs typeface="Carlito"/>
              </a:rPr>
              <a:t>Hough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space</a:t>
            </a:r>
            <a:endParaRPr sz="2600">
              <a:latin typeface="Carlito"/>
              <a:cs typeface="Carlito"/>
            </a:endParaRPr>
          </a:p>
          <a:p>
            <a:pPr marL="698500" marR="8255" lvl="1" indent="-228600">
              <a:lnSpc>
                <a:spcPts val="238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rlito"/>
                <a:cs typeface="Carlito"/>
              </a:rPr>
              <a:t>Use </a:t>
            </a:r>
            <a:r>
              <a:rPr sz="2200" spc="-15" dirty="0">
                <a:latin typeface="Carlito"/>
                <a:cs typeface="Carlito"/>
              </a:rPr>
              <a:t>broad </a:t>
            </a:r>
            <a:r>
              <a:rPr sz="2200" spc="-5" dirty="0">
                <a:latin typeface="Carlito"/>
                <a:cs typeface="Carlito"/>
              </a:rPr>
              <a:t>bin </a:t>
            </a:r>
            <a:r>
              <a:rPr sz="2200" spc="-15" dirty="0">
                <a:latin typeface="Carlito"/>
                <a:cs typeface="Carlito"/>
              </a:rPr>
              <a:t>sizes </a:t>
            </a:r>
            <a:r>
              <a:rPr sz="2200" spc="-5" dirty="0">
                <a:latin typeface="Carlito"/>
                <a:cs typeface="Carlito"/>
              </a:rPr>
              <a:t>of 30 </a:t>
            </a:r>
            <a:r>
              <a:rPr sz="2200" spc="-10" dirty="0">
                <a:latin typeface="Carlito"/>
                <a:cs typeface="Carlito"/>
              </a:rPr>
              <a:t>degrees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10" dirty="0">
                <a:latin typeface="Carlito"/>
                <a:cs typeface="Carlito"/>
              </a:rPr>
              <a:t>orientation,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5" dirty="0">
                <a:latin typeface="Carlito"/>
                <a:cs typeface="Carlito"/>
              </a:rPr>
              <a:t>factor </a:t>
            </a:r>
            <a:r>
              <a:rPr sz="2200" spc="-5" dirty="0">
                <a:latin typeface="Carlito"/>
                <a:cs typeface="Carlito"/>
              </a:rPr>
              <a:t>of  2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10" dirty="0">
                <a:latin typeface="Carlito"/>
                <a:cs typeface="Carlito"/>
              </a:rPr>
              <a:t>scale, </a:t>
            </a:r>
            <a:r>
              <a:rPr sz="2200" spc="-5" dirty="0">
                <a:latin typeface="Carlito"/>
                <a:cs typeface="Carlito"/>
              </a:rPr>
              <a:t>and 0.25 times </a:t>
            </a:r>
            <a:r>
              <a:rPr sz="2200" spc="-10" dirty="0">
                <a:latin typeface="Carlito"/>
                <a:cs typeface="Carlito"/>
              </a:rPr>
              <a:t>image </a:t>
            </a:r>
            <a:r>
              <a:rPr sz="2200" spc="-20" dirty="0">
                <a:latin typeface="Carlito"/>
                <a:cs typeface="Carlito"/>
              </a:rPr>
              <a:t>size </a:t>
            </a:r>
            <a:r>
              <a:rPr sz="2200" spc="-15" dirty="0">
                <a:latin typeface="Carlito"/>
                <a:cs typeface="Carlito"/>
              </a:rPr>
              <a:t>for</a:t>
            </a:r>
            <a:r>
              <a:rPr sz="2200" spc="114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location</a:t>
            </a:r>
            <a:endParaRPr sz="22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latin typeface="Carlito"/>
                <a:cs typeface="Carlito"/>
              </a:rPr>
              <a:t>Vote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15" dirty="0">
                <a:latin typeface="Carlito"/>
                <a:cs typeface="Carlito"/>
              </a:rPr>
              <a:t>two </a:t>
            </a:r>
            <a:r>
              <a:rPr sz="2200" spc="-5" dirty="0">
                <a:latin typeface="Carlito"/>
                <a:cs typeface="Carlito"/>
              </a:rPr>
              <a:t>closest </a:t>
            </a:r>
            <a:r>
              <a:rPr sz="2200" spc="-10" dirty="0">
                <a:latin typeface="Carlito"/>
                <a:cs typeface="Carlito"/>
              </a:rPr>
              <a:t>bins </a:t>
            </a:r>
            <a:r>
              <a:rPr sz="2200" spc="-5" dirty="0">
                <a:latin typeface="Carlito"/>
                <a:cs typeface="Carlito"/>
              </a:rPr>
              <a:t>in each</a:t>
            </a:r>
            <a:r>
              <a:rPr sz="2200" spc="10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dimension</a:t>
            </a:r>
            <a:endParaRPr sz="2200">
              <a:latin typeface="Carlito"/>
              <a:cs typeface="Carlito"/>
            </a:endParaRPr>
          </a:p>
          <a:p>
            <a:pPr marL="241300" marR="588010" indent="-228600">
              <a:lnSpc>
                <a:spcPts val="281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sz="2600" spc="-5" dirty="0">
                <a:latin typeface="Carlito"/>
                <a:cs typeface="Carlito"/>
              </a:rPr>
              <a:t>Find </a:t>
            </a:r>
            <a:r>
              <a:rPr sz="2600" dirty="0">
                <a:latin typeface="Carlito"/>
                <a:cs typeface="Carlito"/>
              </a:rPr>
              <a:t>all </a:t>
            </a:r>
            <a:r>
              <a:rPr sz="2600" spc="-5" dirty="0">
                <a:latin typeface="Carlito"/>
                <a:cs typeface="Carlito"/>
              </a:rPr>
              <a:t>bins </a:t>
            </a:r>
            <a:r>
              <a:rPr sz="2600" dirty="0">
                <a:latin typeface="Carlito"/>
                <a:cs typeface="Carlito"/>
              </a:rPr>
              <a:t>with </a:t>
            </a:r>
            <a:r>
              <a:rPr sz="2600" spc="-15" dirty="0">
                <a:latin typeface="Carlito"/>
                <a:cs typeface="Carlito"/>
              </a:rPr>
              <a:t>at </a:t>
            </a:r>
            <a:r>
              <a:rPr sz="2600" spc="-5" dirty="0">
                <a:latin typeface="Carlito"/>
                <a:cs typeface="Carlito"/>
              </a:rPr>
              <a:t>least three </a:t>
            </a:r>
            <a:r>
              <a:rPr sz="2600" spc="-15" dirty="0">
                <a:latin typeface="Carlito"/>
                <a:cs typeface="Carlito"/>
              </a:rPr>
              <a:t>votes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15" dirty="0">
                <a:latin typeface="Carlito"/>
                <a:cs typeface="Carlito"/>
              </a:rPr>
              <a:t>perform  </a:t>
            </a:r>
            <a:r>
              <a:rPr sz="2600" spc="-5" dirty="0">
                <a:latin typeface="Carlito"/>
                <a:cs typeface="Carlito"/>
              </a:rPr>
              <a:t>geometric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verification</a:t>
            </a:r>
            <a:endParaRPr sz="26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rlito"/>
                <a:cs typeface="Carlito"/>
              </a:rPr>
              <a:t>Estimate </a:t>
            </a:r>
            <a:r>
              <a:rPr sz="2200" spc="-10" dirty="0">
                <a:latin typeface="Carlito"/>
                <a:cs typeface="Carlito"/>
              </a:rPr>
              <a:t>least squares </a:t>
            </a:r>
            <a:r>
              <a:rPr sz="2200" i="1" spc="-10" dirty="0">
                <a:latin typeface="Carlito"/>
                <a:cs typeface="Carlito"/>
              </a:rPr>
              <a:t>affine</a:t>
            </a:r>
            <a:r>
              <a:rPr sz="2200" i="1" spc="6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transformation</a:t>
            </a:r>
            <a:endParaRPr sz="22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rlito"/>
                <a:cs typeface="Carlito"/>
              </a:rPr>
              <a:t>Search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5" dirty="0">
                <a:latin typeface="Carlito"/>
                <a:cs typeface="Carlito"/>
              </a:rPr>
              <a:t>additional </a:t>
            </a:r>
            <a:r>
              <a:rPr sz="2200" spc="-20" dirty="0">
                <a:latin typeface="Carlito"/>
                <a:cs typeface="Carlito"/>
              </a:rPr>
              <a:t>features </a:t>
            </a:r>
            <a:r>
              <a:rPr sz="2200" spc="-10" dirty="0">
                <a:latin typeface="Carlito"/>
                <a:cs typeface="Carlito"/>
              </a:rPr>
              <a:t>that agree </a:t>
            </a:r>
            <a:r>
              <a:rPr sz="2200" spc="-5" dirty="0">
                <a:latin typeface="Carlito"/>
                <a:cs typeface="Carlito"/>
              </a:rPr>
              <a:t>with the</a:t>
            </a:r>
            <a:r>
              <a:rPr sz="2200" spc="18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alignment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594" y="6160414"/>
            <a:ext cx="849376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David </a:t>
            </a:r>
            <a:r>
              <a:rPr sz="1800" dirty="0">
                <a:latin typeface="Carlito"/>
                <a:cs typeface="Carlito"/>
              </a:rPr>
              <a:t>G. </a:t>
            </a:r>
            <a:r>
              <a:rPr sz="1800" spc="-10" dirty="0">
                <a:latin typeface="Carlito"/>
                <a:cs typeface="Carlito"/>
              </a:rPr>
              <a:t>Lowe. </a:t>
            </a:r>
            <a:r>
              <a:rPr sz="1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"Distinctive </a:t>
            </a:r>
            <a:r>
              <a:rPr sz="18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image </a:t>
            </a:r>
            <a:r>
              <a:rPr sz="18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features </a:t>
            </a:r>
            <a:r>
              <a:rPr sz="1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from scale-invariant </a:t>
            </a:r>
            <a:r>
              <a:rPr sz="1800" b="1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keypoints.”</a:t>
            </a:r>
            <a:r>
              <a:rPr sz="1800" b="1" spc="-25" dirty="0">
                <a:solidFill>
                  <a:srgbClr val="0462C1"/>
                </a:solidFill>
                <a:latin typeface="Carlito"/>
                <a:cs typeface="Carlito"/>
                <a:hlinkClick r:id="rId2"/>
              </a:rPr>
              <a:t> </a:t>
            </a:r>
            <a:r>
              <a:rPr sz="1800" i="1" dirty="0">
                <a:latin typeface="Carlito"/>
                <a:cs typeface="Carlito"/>
              </a:rPr>
              <a:t>IJCV </a:t>
            </a:r>
            <a:r>
              <a:rPr sz="1800" dirty="0">
                <a:latin typeface="Carlito"/>
                <a:cs typeface="Carlito"/>
              </a:rPr>
              <a:t>60 </a:t>
            </a:r>
            <a:r>
              <a:rPr sz="1800" spc="-5" dirty="0">
                <a:latin typeface="Carlito"/>
                <a:cs typeface="Carlito"/>
              </a:rPr>
              <a:t>(2),</a:t>
            </a:r>
            <a:r>
              <a:rPr sz="1800" spc="1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pp.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1989"/>
              </a:lnSpc>
            </a:pPr>
            <a:r>
              <a:rPr sz="1800" spc="-5" dirty="0">
                <a:latin typeface="Carlito"/>
                <a:cs typeface="Carlito"/>
              </a:rPr>
              <a:t>91-110, 2004.</a:t>
            </a:r>
            <a:endParaRPr sz="1800">
              <a:latin typeface="Carlito"/>
              <a:cs typeface="Carlito"/>
            </a:endParaRPr>
          </a:p>
          <a:p>
            <a:pPr marR="77470" algn="r">
              <a:lnSpc>
                <a:spcPts val="1390"/>
              </a:lnSpc>
            </a:pPr>
            <a:r>
              <a:rPr sz="1300" spc="-5" dirty="0">
                <a:latin typeface="Carlito"/>
                <a:cs typeface="Carlito"/>
              </a:rPr>
              <a:t>Slide credit: Lana</a:t>
            </a:r>
            <a:r>
              <a:rPr sz="1300" spc="1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Lazebnik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1957" y="6441440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87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7923" y="1895855"/>
            <a:ext cx="2674620" cy="3176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6611" y="1383791"/>
            <a:ext cx="2441447" cy="3767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833021" y="1347216"/>
            <a:ext cx="2492375" cy="3860800"/>
            <a:chOff x="7833021" y="1347216"/>
            <a:chExt cx="2492375" cy="3860800"/>
          </a:xfrm>
        </p:grpSpPr>
        <p:sp>
          <p:nvSpPr>
            <p:cNvPr id="5" name="object 5"/>
            <p:cNvSpPr/>
            <p:nvPr/>
          </p:nvSpPr>
          <p:spPr>
            <a:xfrm>
              <a:off x="7833034" y="1347216"/>
              <a:ext cx="2484445" cy="1900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3021" y="3282695"/>
              <a:ext cx="2492079" cy="19248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70526" y="5272277"/>
            <a:ext cx="2243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rlito"/>
                <a:cs typeface="Carlito"/>
              </a:rPr>
              <a:t>Objects</a:t>
            </a:r>
            <a:r>
              <a:rPr sz="2200" spc="-15" dirty="0">
                <a:latin typeface="Carlito"/>
                <a:cs typeface="Carlito"/>
              </a:rPr>
              <a:t> recognized,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8229" y="5305755"/>
            <a:ext cx="22542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rlito"/>
                <a:cs typeface="Carlito"/>
              </a:rPr>
              <a:t>Recognition </a:t>
            </a:r>
            <a:r>
              <a:rPr sz="2200" spc="-5" dirty="0">
                <a:latin typeface="Carlito"/>
                <a:cs typeface="Carlito"/>
              </a:rPr>
              <a:t>in</a:t>
            </a:r>
            <a:r>
              <a:rPr sz="2200" spc="-4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spite  </a:t>
            </a:r>
            <a:r>
              <a:rPr sz="2200" spc="-5" dirty="0">
                <a:latin typeface="Carlito"/>
                <a:cs typeface="Carlito"/>
              </a:rPr>
              <a:t>of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occlusion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2967" y="385317"/>
            <a:ext cx="2759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rlito"/>
                <a:cs typeface="Carlito"/>
              </a:rPr>
              <a:t>Example</a:t>
            </a:r>
            <a:r>
              <a:rPr sz="3600" spc="-85" dirty="0">
                <a:latin typeface="Carlito"/>
                <a:cs typeface="Carlito"/>
              </a:rPr>
              <a:t> </a:t>
            </a:r>
            <a:r>
              <a:rPr sz="3600" spc="-10" dirty="0">
                <a:latin typeface="Carlito"/>
                <a:cs typeface="Carlito"/>
              </a:rPr>
              <a:t>result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3766" y="5269229"/>
            <a:ext cx="27457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rlito"/>
                <a:cs typeface="Carlito"/>
              </a:rPr>
              <a:t>Background </a:t>
            </a:r>
            <a:r>
              <a:rPr sz="2200" spc="-15" dirty="0">
                <a:latin typeface="Carlito"/>
                <a:cs typeface="Carlito"/>
              </a:rPr>
              <a:t>subtract </a:t>
            </a:r>
            <a:r>
              <a:rPr sz="2200" spc="-20" dirty="0">
                <a:latin typeface="Carlito"/>
                <a:cs typeface="Carlito"/>
              </a:rPr>
              <a:t>for  </a:t>
            </a:r>
            <a:r>
              <a:rPr sz="2200" spc="-5" dirty="0">
                <a:latin typeface="Carlito"/>
                <a:cs typeface="Carlito"/>
              </a:rPr>
              <a:t>model</a:t>
            </a:r>
            <a:r>
              <a:rPr sz="2200" spc="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boundaries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2994" y="6507581"/>
            <a:ext cx="656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[L</a:t>
            </a:r>
            <a:r>
              <a:rPr sz="1800" spc="-15" dirty="0">
                <a:latin typeface="Carlito"/>
                <a:cs typeface="Carlito"/>
              </a:rPr>
              <a:t>ow</a:t>
            </a:r>
            <a:r>
              <a:rPr sz="1800" dirty="0">
                <a:latin typeface="Carlito"/>
                <a:cs typeface="Carlito"/>
              </a:rPr>
              <a:t>e]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88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rlito"/>
                <a:cs typeface="Carlito"/>
              </a:rPr>
              <a:t>89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669" y="362458"/>
            <a:ext cx="6001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Recall: </a:t>
            </a:r>
            <a:r>
              <a:rPr sz="4000" spc="-10" dirty="0"/>
              <a:t>difficulties </a:t>
            </a:r>
            <a:r>
              <a:rPr sz="4000" spc="-5" dirty="0"/>
              <a:t>of</a:t>
            </a:r>
            <a:r>
              <a:rPr sz="4000" spc="10" dirty="0"/>
              <a:t> </a:t>
            </a:r>
            <a:r>
              <a:rPr sz="4000" spc="-5" dirty="0"/>
              <a:t>voting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04669" y="1582038"/>
            <a:ext cx="7476490" cy="3521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44195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Noise/clutter can </a:t>
            </a:r>
            <a:r>
              <a:rPr sz="2800" spc="-5" dirty="0">
                <a:latin typeface="Arial"/>
                <a:cs typeface="Arial"/>
              </a:rPr>
              <a:t>lead to as many votes as  </a:t>
            </a:r>
            <a:r>
              <a:rPr sz="2800" dirty="0">
                <a:latin typeface="Arial"/>
                <a:cs typeface="Arial"/>
              </a:rPr>
              <a:t>true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target</a:t>
            </a:r>
            <a:endParaRPr sz="2800">
              <a:latin typeface="Arial"/>
              <a:cs typeface="Arial"/>
            </a:endParaRPr>
          </a:p>
          <a:p>
            <a:pPr marL="241300" marR="561975" indent="-228600">
              <a:lnSpc>
                <a:spcPts val="303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Bin </a:t>
            </a:r>
            <a:r>
              <a:rPr sz="2800" dirty="0">
                <a:latin typeface="Arial"/>
                <a:cs typeface="Arial"/>
              </a:rPr>
              <a:t>size </a:t>
            </a:r>
            <a:r>
              <a:rPr sz="2800" spc="-5" dirty="0">
                <a:latin typeface="Arial"/>
                <a:cs typeface="Arial"/>
              </a:rPr>
              <a:t>for the </a:t>
            </a:r>
            <a:r>
              <a:rPr sz="2800" dirty="0">
                <a:latin typeface="Arial"/>
                <a:cs typeface="Arial"/>
              </a:rPr>
              <a:t>accumulator array </a:t>
            </a:r>
            <a:r>
              <a:rPr sz="2800" spc="-5" dirty="0">
                <a:latin typeface="Arial"/>
                <a:cs typeface="Arial"/>
              </a:rPr>
              <a:t>must be  chosen</a:t>
            </a:r>
            <a:r>
              <a:rPr sz="2800" dirty="0">
                <a:latin typeface="Arial"/>
                <a:cs typeface="Arial"/>
              </a:rPr>
              <a:t> carefully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practice, </a:t>
            </a:r>
            <a:r>
              <a:rPr sz="2800" spc="-5" dirty="0">
                <a:latin typeface="Arial"/>
                <a:cs typeface="Arial"/>
              </a:rPr>
              <a:t>good </a:t>
            </a:r>
            <a:r>
              <a:rPr sz="2800" dirty="0">
                <a:latin typeface="Arial"/>
                <a:cs typeface="Arial"/>
              </a:rPr>
              <a:t>idea </a:t>
            </a:r>
            <a:r>
              <a:rPr sz="2800" spc="-5" dirty="0">
                <a:latin typeface="Arial"/>
                <a:cs typeface="Arial"/>
              </a:rPr>
              <a:t>to make broad </a:t>
            </a:r>
            <a:r>
              <a:rPr sz="2800" dirty="0">
                <a:latin typeface="Arial"/>
                <a:cs typeface="Arial"/>
              </a:rPr>
              <a:t>bins and  </a:t>
            </a:r>
            <a:r>
              <a:rPr sz="2800" spc="-5" dirty="0">
                <a:latin typeface="Arial"/>
                <a:cs typeface="Arial"/>
              </a:rPr>
              <a:t>spread </a:t>
            </a:r>
            <a:r>
              <a:rPr sz="2800" dirty="0">
                <a:latin typeface="Arial"/>
                <a:cs typeface="Arial"/>
              </a:rPr>
              <a:t>votes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nearby bins, </a:t>
            </a:r>
            <a:r>
              <a:rPr sz="2800" spc="-5" dirty="0">
                <a:latin typeface="Arial"/>
                <a:cs typeface="Arial"/>
              </a:rPr>
              <a:t>since verification  stage can </a:t>
            </a:r>
            <a:r>
              <a:rPr sz="2800" dirty="0">
                <a:latin typeface="Arial"/>
                <a:cs typeface="Arial"/>
              </a:rPr>
              <a:t>prune </a:t>
            </a:r>
            <a:r>
              <a:rPr sz="2800" spc="-5" dirty="0">
                <a:latin typeface="Arial"/>
                <a:cs typeface="Arial"/>
              </a:rPr>
              <a:t>bad </a:t>
            </a:r>
            <a:r>
              <a:rPr sz="2800" dirty="0">
                <a:latin typeface="Arial"/>
                <a:cs typeface="Arial"/>
              </a:rPr>
              <a:t>vote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peaks.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093957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1178" y="6617386"/>
            <a:ext cx="12382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7973" y="392937"/>
            <a:ext cx="5528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44536A"/>
                </a:solidFill>
              </a:rPr>
              <a:t>Gen Hough </a:t>
            </a:r>
            <a:r>
              <a:rPr sz="4000" dirty="0">
                <a:solidFill>
                  <a:srgbClr val="44536A"/>
                </a:solidFill>
              </a:rPr>
              <a:t>vs</a:t>
            </a:r>
            <a:r>
              <a:rPr sz="4000" spc="-25" dirty="0">
                <a:solidFill>
                  <a:srgbClr val="44536A"/>
                </a:solidFill>
              </a:rPr>
              <a:t> </a:t>
            </a:r>
            <a:r>
              <a:rPr sz="4000" spc="-10" dirty="0">
                <a:solidFill>
                  <a:srgbClr val="44536A"/>
                </a:solidFill>
              </a:rPr>
              <a:t>RANSAC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pc="-10" dirty="0"/>
              <a:t>GHT</a:t>
            </a:r>
          </a:p>
          <a:p>
            <a:pPr marL="355600" marR="1651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b="0" u="none" spc="-5" dirty="0">
                <a:latin typeface="Arial"/>
                <a:cs typeface="Arial"/>
              </a:rPr>
              <a:t>Single </a:t>
            </a:r>
            <a:r>
              <a:rPr b="0" u="none" dirty="0">
                <a:latin typeface="Arial"/>
                <a:cs typeface="Arial"/>
              </a:rPr>
              <a:t>correspondence </a:t>
            </a:r>
            <a:r>
              <a:rPr b="0" u="none" spc="-5" dirty="0">
                <a:latin typeface="Arial"/>
                <a:cs typeface="Arial"/>
              </a:rPr>
              <a:t>-&gt; </a:t>
            </a:r>
            <a:r>
              <a:rPr b="0" u="none" dirty="0">
                <a:latin typeface="Arial"/>
                <a:cs typeface="Arial"/>
              </a:rPr>
              <a:t>vote  for </a:t>
            </a:r>
            <a:r>
              <a:rPr b="0" u="none" spc="-5" dirty="0">
                <a:latin typeface="Arial"/>
                <a:cs typeface="Arial"/>
              </a:rPr>
              <a:t>all </a:t>
            </a:r>
            <a:r>
              <a:rPr b="0" u="none" dirty="0">
                <a:latin typeface="Arial"/>
                <a:cs typeface="Arial"/>
              </a:rPr>
              <a:t>consistent</a:t>
            </a:r>
            <a:r>
              <a:rPr b="0" u="none" spc="-1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parameters</a:t>
            </a:r>
          </a:p>
          <a:p>
            <a:pPr marL="355600" marR="22225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b="0" u="none" dirty="0">
                <a:latin typeface="Arial"/>
                <a:cs typeface="Arial"/>
              </a:rPr>
              <a:t>Represents uncertainty in</a:t>
            </a:r>
            <a:r>
              <a:rPr b="0" u="none" spc="-3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the  </a:t>
            </a:r>
            <a:r>
              <a:rPr b="0" u="none" spc="-5" dirty="0">
                <a:latin typeface="Arial"/>
                <a:cs typeface="Arial"/>
              </a:rPr>
              <a:t>model </a:t>
            </a:r>
            <a:r>
              <a:rPr b="0" u="none" dirty="0">
                <a:latin typeface="Arial"/>
                <a:cs typeface="Arial"/>
              </a:rPr>
              <a:t>parameter</a:t>
            </a:r>
            <a:r>
              <a:rPr b="0" u="none" spc="35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space</a:t>
            </a: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b="0" u="none" dirty="0">
                <a:latin typeface="Arial"/>
                <a:cs typeface="Arial"/>
              </a:rPr>
              <a:t>Linear complexity </a:t>
            </a:r>
            <a:r>
              <a:rPr b="0" u="none" spc="-5" dirty="0">
                <a:latin typeface="Arial"/>
                <a:cs typeface="Arial"/>
              </a:rPr>
              <a:t>in </a:t>
            </a:r>
            <a:r>
              <a:rPr b="0" u="none" dirty="0">
                <a:latin typeface="Arial"/>
                <a:cs typeface="Arial"/>
              </a:rPr>
              <a:t>number </a:t>
            </a:r>
            <a:r>
              <a:rPr b="0" u="none" spc="-5" dirty="0">
                <a:latin typeface="Arial"/>
                <a:cs typeface="Arial"/>
              </a:rPr>
              <a:t>of  </a:t>
            </a:r>
            <a:r>
              <a:rPr b="0" u="none" dirty="0">
                <a:latin typeface="Arial"/>
                <a:cs typeface="Arial"/>
              </a:rPr>
              <a:t>correspondences and number  </a:t>
            </a:r>
            <a:r>
              <a:rPr b="0" u="none" spc="-5" dirty="0">
                <a:latin typeface="Arial"/>
                <a:cs typeface="Arial"/>
              </a:rPr>
              <a:t>of </a:t>
            </a:r>
            <a:r>
              <a:rPr b="0" u="none" dirty="0">
                <a:latin typeface="Arial"/>
                <a:cs typeface="Arial"/>
              </a:rPr>
              <a:t>voting cells; beyond 4D vote  space</a:t>
            </a:r>
            <a:r>
              <a:rPr b="0" u="none" spc="5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impractical</a:t>
            </a: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b="0" u="none" spc="-5" dirty="0">
                <a:latin typeface="Arial"/>
                <a:cs typeface="Arial"/>
              </a:rPr>
              <a:t>Can </a:t>
            </a:r>
            <a:r>
              <a:rPr b="0" u="none" dirty="0">
                <a:latin typeface="Arial"/>
                <a:cs typeface="Arial"/>
              </a:rPr>
              <a:t>handle high outlier</a:t>
            </a:r>
            <a:r>
              <a:rPr b="0" u="none" spc="2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ratio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pc="-5" dirty="0"/>
              <a:t>RANSAC</a:t>
            </a:r>
          </a:p>
          <a:p>
            <a:pPr marL="355600" marR="142875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b="0" u="none" spc="-5" dirty="0">
                <a:latin typeface="Arial"/>
                <a:cs typeface="Arial"/>
              </a:rPr>
              <a:t>Minimal </a:t>
            </a:r>
            <a:r>
              <a:rPr b="0" u="none" dirty="0">
                <a:latin typeface="Arial"/>
                <a:cs typeface="Arial"/>
              </a:rPr>
              <a:t>subset </a:t>
            </a:r>
            <a:r>
              <a:rPr b="0" u="none" spc="-5" dirty="0">
                <a:latin typeface="Arial"/>
                <a:cs typeface="Arial"/>
              </a:rPr>
              <a:t>of  </a:t>
            </a:r>
            <a:r>
              <a:rPr b="0" u="none" dirty="0">
                <a:latin typeface="Arial"/>
                <a:cs typeface="Arial"/>
              </a:rPr>
              <a:t>correspondences </a:t>
            </a:r>
            <a:r>
              <a:rPr b="0" u="none" spc="-5" dirty="0">
                <a:latin typeface="Arial"/>
                <a:cs typeface="Arial"/>
              </a:rPr>
              <a:t>to</a:t>
            </a:r>
            <a:r>
              <a:rPr b="0" u="none" spc="-50" dirty="0">
                <a:latin typeface="Arial"/>
                <a:cs typeface="Arial"/>
              </a:rPr>
              <a:t> </a:t>
            </a:r>
            <a:r>
              <a:rPr b="0" u="none" spc="-5" dirty="0">
                <a:latin typeface="Arial"/>
                <a:cs typeface="Arial"/>
              </a:rPr>
              <a:t>estimate  model -&gt; </a:t>
            </a:r>
            <a:r>
              <a:rPr b="0" u="none" dirty="0">
                <a:latin typeface="Arial"/>
                <a:cs typeface="Arial"/>
              </a:rPr>
              <a:t>count</a:t>
            </a:r>
            <a:r>
              <a:rPr b="0" u="none" spc="1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inliers</a:t>
            </a:r>
          </a:p>
          <a:p>
            <a:pPr marL="355600" marR="67691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b="0" u="none" spc="-5" dirty="0">
                <a:latin typeface="Arial"/>
                <a:cs typeface="Arial"/>
              </a:rPr>
              <a:t>Represents </a:t>
            </a:r>
            <a:r>
              <a:rPr b="0" u="none" dirty="0">
                <a:latin typeface="Arial"/>
                <a:cs typeface="Arial"/>
              </a:rPr>
              <a:t>uncertainty</a:t>
            </a:r>
            <a:r>
              <a:rPr b="0" u="none" spc="-3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in  </a:t>
            </a:r>
            <a:r>
              <a:rPr b="0" u="none" spc="-5" dirty="0">
                <a:latin typeface="Arial"/>
                <a:cs typeface="Arial"/>
              </a:rPr>
              <a:t>image</a:t>
            </a:r>
            <a:r>
              <a:rPr b="0" u="none" spc="10" dirty="0">
                <a:latin typeface="Arial"/>
                <a:cs typeface="Arial"/>
              </a:rPr>
              <a:t> </a:t>
            </a:r>
            <a:r>
              <a:rPr b="0" u="none" spc="-5" dirty="0">
                <a:latin typeface="Arial"/>
                <a:cs typeface="Arial"/>
              </a:rPr>
              <a:t>space</a:t>
            </a: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b="0" u="none" spc="-5" dirty="0">
                <a:latin typeface="Arial"/>
                <a:cs typeface="Arial"/>
              </a:rPr>
              <a:t>Must </a:t>
            </a:r>
            <a:r>
              <a:rPr b="0" u="none" dirty="0">
                <a:latin typeface="Arial"/>
                <a:cs typeface="Arial"/>
              </a:rPr>
              <a:t>search all </a:t>
            </a:r>
            <a:r>
              <a:rPr b="0" u="none" spc="-5" dirty="0">
                <a:latin typeface="Arial"/>
                <a:cs typeface="Arial"/>
              </a:rPr>
              <a:t>data </a:t>
            </a:r>
            <a:r>
              <a:rPr b="0" u="none" dirty="0">
                <a:latin typeface="Arial"/>
                <a:cs typeface="Arial"/>
              </a:rPr>
              <a:t>points </a:t>
            </a:r>
            <a:r>
              <a:rPr b="0" u="none" spc="-5" dirty="0">
                <a:latin typeface="Arial"/>
                <a:cs typeface="Arial"/>
              </a:rPr>
              <a:t>to  </a:t>
            </a:r>
            <a:r>
              <a:rPr b="0" u="none" dirty="0">
                <a:latin typeface="Arial"/>
                <a:cs typeface="Arial"/>
              </a:rPr>
              <a:t>check </a:t>
            </a:r>
            <a:r>
              <a:rPr b="0" u="none" spc="-5" dirty="0">
                <a:latin typeface="Arial"/>
                <a:cs typeface="Arial"/>
              </a:rPr>
              <a:t>for inliers </a:t>
            </a:r>
            <a:r>
              <a:rPr b="0" u="none" dirty="0">
                <a:latin typeface="Arial"/>
                <a:cs typeface="Arial"/>
              </a:rPr>
              <a:t>each</a:t>
            </a:r>
            <a:r>
              <a:rPr b="0" u="none" spc="-2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iteration</a:t>
            </a:r>
          </a:p>
          <a:p>
            <a:pPr marL="355600" marR="115062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b="0" u="none" spc="-5" dirty="0">
                <a:latin typeface="Arial"/>
                <a:cs typeface="Arial"/>
              </a:rPr>
              <a:t>Scales </a:t>
            </a:r>
            <a:r>
              <a:rPr b="0" u="none" dirty="0">
                <a:latin typeface="Arial"/>
                <a:cs typeface="Arial"/>
              </a:rPr>
              <a:t>better </a:t>
            </a:r>
            <a:r>
              <a:rPr b="0" u="none" spc="-5" dirty="0">
                <a:latin typeface="Arial"/>
                <a:cs typeface="Arial"/>
              </a:rPr>
              <a:t>to</a:t>
            </a:r>
            <a:r>
              <a:rPr b="0" u="none" spc="-45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high-d  parameter</a:t>
            </a:r>
            <a:r>
              <a:rPr b="0" u="none" spc="-5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spaces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498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Local </a:t>
            </a:r>
            <a:r>
              <a:rPr spc="-195" dirty="0"/>
              <a:t>Descriptors: </a:t>
            </a:r>
            <a:r>
              <a:rPr spc="-580" dirty="0"/>
              <a:t>SIFT</a:t>
            </a:r>
            <a:r>
              <a:rPr spc="-175" dirty="0"/>
              <a:t> </a:t>
            </a:r>
            <a:r>
              <a:rPr spc="-170" dirty="0"/>
              <a:t>Descriptor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08276" y="1700783"/>
            <a:ext cx="8020684" cy="2794000"/>
            <a:chOff x="2208276" y="1700783"/>
            <a:chExt cx="8020684" cy="2794000"/>
          </a:xfrm>
        </p:grpSpPr>
        <p:sp>
          <p:nvSpPr>
            <p:cNvPr id="4" name="object 4"/>
            <p:cNvSpPr/>
            <p:nvPr/>
          </p:nvSpPr>
          <p:spPr>
            <a:xfrm>
              <a:off x="2208276" y="1700783"/>
              <a:ext cx="3712681" cy="279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69765" y="3152394"/>
              <a:ext cx="266700" cy="447040"/>
            </a:xfrm>
            <a:custGeom>
              <a:avLst/>
              <a:gdLst/>
              <a:ahLst/>
              <a:cxnLst/>
              <a:rect l="l" t="t" r="r" b="b"/>
              <a:pathLst>
                <a:path w="266700" h="447039">
                  <a:moveTo>
                    <a:pt x="0" y="38480"/>
                  </a:moveTo>
                  <a:lnTo>
                    <a:pt x="178435" y="0"/>
                  </a:lnTo>
                  <a:lnTo>
                    <a:pt x="266446" y="408304"/>
                  </a:lnTo>
                  <a:lnTo>
                    <a:pt x="88011" y="446785"/>
                  </a:lnTo>
                  <a:lnTo>
                    <a:pt x="0" y="38480"/>
                  </a:lnTo>
                  <a:close/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48468" y="2335048"/>
              <a:ext cx="3880155" cy="1720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5226" y="2458973"/>
              <a:ext cx="1946275" cy="1330960"/>
            </a:xfrm>
            <a:custGeom>
              <a:avLst/>
              <a:gdLst/>
              <a:ahLst/>
              <a:cxnLst/>
              <a:rect l="l" t="t" r="r" b="b"/>
              <a:pathLst>
                <a:path w="1946275" h="1330960">
                  <a:moveTo>
                    <a:pt x="73151" y="1042415"/>
                  </a:moveTo>
                  <a:lnTo>
                    <a:pt x="1909572" y="1330452"/>
                  </a:lnTo>
                </a:path>
                <a:path w="1946275" h="1330960">
                  <a:moveTo>
                    <a:pt x="0" y="826008"/>
                  </a:moveTo>
                  <a:lnTo>
                    <a:pt x="1946148" y="0"/>
                  </a:lnTo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14117" y="4649911"/>
            <a:ext cx="9225915" cy="20148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345690">
              <a:lnSpc>
                <a:spcPct val="100000"/>
              </a:lnSpc>
              <a:spcBef>
                <a:spcPts val="705"/>
              </a:spcBef>
            </a:pPr>
            <a:r>
              <a:rPr sz="2400" b="1" dirty="0">
                <a:latin typeface="Arial"/>
                <a:cs typeface="Arial"/>
              </a:rPr>
              <a:t>Histogram of oriented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  <a:p>
            <a:pPr marL="2621915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621915" algn="l"/>
                <a:tab pos="2622550" algn="l"/>
              </a:tabLst>
            </a:pPr>
            <a:r>
              <a:rPr sz="2400" spc="-5" dirty="0">
                <a:latin typeface="Arial"/>
                <a:cs typeface="Arial"/>
              </a:rPr>
              <a:t>Captures important texture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2621915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621915" algn="l"/>
                <a:tab pos="2622550" algn="l"/>
              </a:tabLst>
            </a:pPr>
            <a:r>
              <a:rPr sz="2400" spc="-5" dirty="0">
                <a:latin typeface="Arial"/>
                <a:cs typeface="Arial"/>
              </a:rPr>
              <a:t>Robust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small translations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affine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deformations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[Lowe, </a:t>
            </a:r>
            <a:r>
              <a:rPr sz="1800" dirty="0">
                <a:latin typeface="Carlito"/>
                <a:cs typeface="Carlito"/>
              </a:rPr>
              <a:t>ICCV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1999]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0341" y="6578295"/>
            <a:ext cx="13112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7E6E6"/>
                </a:solidFill>
                <a:latin typeface="Carlito"/>
                <a:cs typeface="Carlito"/>
              </a:rPr>
              <a:t>K. </a:t>
            </a:r>
            <a:r>
              <a:rPr sz="1200" spc="-5" dirty="0">
                <a:solidFill>
                  <a:srgbClr val="E7E6E6"/>
                </a:solidFill>
                <a:latin typeface="Carlito"/>
                <a:cs typeface="Carlito"/>
              </a:rPr>
              <a:t>Grauman, B.</a:t>
            </a:r>
            <a:r>
              <a:rPr sz="1200" spc="-80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E7E6E6"/>
                </a:solidFill>
                <a:latin typeface="Carlito"/>
                <a:cs typeface="Carlito"/>
              </a:rPr>
              <a:t>Leibe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48437" y="1702117"/>
            <a:ext cx="4048125" cy="5160645"/>
            <a:chOff x="6548437" y="1702117"/>
            <a:chExt cx="4048125" cy="5160645"/>
          </a:xfrm>
        </p:grpSpPr>
        <p:sp>
          <p:nvSpPr>
            <p:cNvPr id="3" name="object 3"/>
            <p:cNvSpPr/>
            <p:nvPr/>
          </p:nvSpPr>
          <p:spPr>
            <a:xfrm>
              <a:off x="6553200" y="1706879"/>
              <a:ext cx="4038600" cy="5151120"/>
            </a:xfrm>
            <a:custGeom>
              <a:avLst/>
              <a:gdLst/>
              <a:ahLst/>
              <a:cxnLst/>
              <a:rect l="l" t="t" r="r" b="b"/>
              <a:pathLst>
                <a:path w="4038600" h="5151120">
                  <a:moveTo>
                    <a:pt x="4038600" y="0"/>
                  </a:moveTo>
                  <a:lnTo>
                    <a:pt x="0" y="0"/>
                  </a:lnTo>
                  <a:lnTo>
                    <a:pt x="0" y="5151118"/>
                  </a:lnTo>
                  <a:lnTo>
                    <a:pt x="3643504" y="5151118"/>
                  </a:lnTo>
                  <a:lnTo>
                    <a:pt x="4038600" y="4756023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114407" y="6462902"/>
              <a:ext cx="477520" cy="395605"/>
            </a:xfrm>
            <a:custGeom>
              <a:avLst/>
              <a:gdLst/>
              <a:ahLst/>
              <a:cxnLst/>
              <a:rect l="l" t="t" r="r" b="b"/>
              <a:pathLst>
                <a:path w="477520" h="395604">
                  <a:moveTo>
                    <a:pt x="477392" y="0"/>
                  </a:moveTo>
                  <a:lnTo>
                    <a:pt x="73532" y="100965"/>
                  </a:lnTo>
                  <a:lnTo>
                    <a:pt x="0" y="395095"/>
                  </a:lnTo>
                  <a:lnTo>
                    <a:pt x="82297" y="395095"/>
                  </a:lnTo>
                  <a:lnTo>
                    <a:pt x="477392" y="0"/>
                  </a:lnTo>
                  <a:close/>
                </a:path>
              </a:pathLst>
            </a:custGeom>
            <a:solidFill>
              <a:srgbClr val="CDA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200" y="1706879"/>
              <a:ext cx="4038600" cy="5151120"/>
            </a:xfrm>
            <a:custGeom>
              <a:avLst/>
              <a:gdLst/>
              <a:ahLst/>
              <a:cxnLst/>
              <a:rect l="l" t="t" r="r" b="b"/>
              <a:pathLst>
                <a:path w="4038600" h="5151120">
                  <a:moveTo>
                    <a:pt x="3561207" y="5151118"/>
                  </a:moveTo>
                  <a:lnTo>
                    <a:pt x="3634740" y="4856988"/>
                  </a:lnTo>
                  <a:lnTo>
                    <a:pt x="4038600" y="4756023"/>
                  </a:lnTo>
                  <a:lnTo>
                    <a:pt x="3643504" y="5151118"/>
                  </a:lnTo>
                </a:path>
                <a:path w="4038600" h="5151120">
                  <a:moveTo>
                    <a:pt x="0" y="5151118"/>
                  </a:moveTo>
                  <a:lnTo>
                    <a:pt x="0" y="0"/>
                  </a:lnTo>
                  <a:lnTo>
                    <a:pt x="4038600" y="0"/>
                  </a:lnTo>
                  <a:lnTo>
                    <a:pt x="4038600" y="47560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50228" y="3428491"/>
            <a:ext cx="2867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China's exports </a:t>
            </a:r>
            <a:r>
              <a:rPr sz="1400" spc="-10" dirty="0">
                <a:latin typeface="Carlito"/>
                <a:cs typeface="Carlito"/>
              </a:rPr>
              <a:t>are </a:t>
            </a:r>
            <a:r>
              <a:rPr sz="1400" spc="-5" dirty="0">
                <a:latin typeface="Carlito"/>
                <a:cs typeface="Carlito"/>
              </a:rPr>
              <a:t>unfairly helped </a:t>
            </a:r>
            <a:r>
              <a:rPr sz="1400" spc="-10" dirty="0">
                <a:latin typeface="Carlito"/>
                <a:cs typeface="Carlito"/>
              </a:rPr>
              <a:t>by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52131" y="2545079"/>
            <a:ext cx="3592195" cy="4312920"/>
            <a:chOff x="7152131" y="2545079"/>
            <a:chExt cx="3592195" cy="4312920"/>
          </a:xfrm>
        </p:grpSpPr>
        <p:sp>
          <p:nvSpPr>
            <p:cNvPr id="8" name="object 8"/>
            <p:cNvSpPr/>
            <p:nvPr/>
          </p:nvSpPr>
          <p:spPr>
            <a:xfrm>
              <a:off x="7152131" y="2545079"/>
              <a:ext cx="3592068" cy="4312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9583" y="2720339"/>
              <a:ext cx="2630805" cy="2286000"/>
            </a:xfrm>
            <a:custGeom>
              <a:avLst/>
              <a:gdLst/>
              <a:ahLst/>
              <a:cxnLst/>
              <a:rect l="l" t="t" r="r" b="b"/>
              <a:pathLst>
                <a:path w="2630804" h="2286000">
                  <a:moveTo>
                    <a:pt x="1315212" y="0"/>
                  </a:moveTo>
                  <a:lnTo>
                    <a:pt x="1263572" y="864"/>
                  </a:lnTo>
                  <a:lnTo>
                    <a:pt x="1212436" y="3438"/>
                  </a:lnTo>
                  <a:lnTo>
                    <a:pt x="1161841" y="7689"/>
                  </a:lnTo>
                  <a:lnTo>
                    <a:pt x="1111823" y="13584"/>
                  </a:lnTo>
                  <a:lnTo>
                    <a:pt x="1062418" y="21093"/>
                  </a:lnTo>
                  <a:lnTo>
                    <a:pt x="1013664" y="30184"/>
                  </a:lnTo>
                  <a:lnTo>
                    <a:pt x="965596" y="40825"/>
                  </a:lnTo>
                  <a:lnTo>
                    <a:pt x="918252" y="52984"/>
                  </a:lnTo>
                  <a:lnTo>
                    <a:pt x="871668" y="66629"/>
                  </a:lnTo>
                  <a:lnTo>
                    <a:pt x="825880" y="81729"/>
                  </a:lnTo>
                  <a:lnTo>
                    <a:pt x="780925" y="98252"/>
                  </a:lnTo>
                  <a:lnTo>
                    <a:pt x="736840" y="116166"/>
                  </a:lnTo>
                  <a:lnTo>
                    <a:pt x="693661" y="135439"/>
                  </a:lnTo>
                  <a:lnTo>
                    <a:pt x="651425" y="156040"/>
                  </a:lnTo>
                  <a:lnTo>
                    <a:pt x="610168" y="177937"/>
                  </a:lnTo>
                  <a:lnTo>
                    <a:pt x="569927" y="201098"/>
                  </a:lnTo>
                  <a:lnTo>
                    <a:pt x="530738" y="225492"/>
                  </a:lnTo>
                  <a:lnTo>
                    <a:pt x="492638" y="251086"/>
                  </a:lnTo>
                  <a:lnTo>
                    <a:pt x="455664" y="277849"/>
                  </a:lnTo>
                  <a:lnTo>
                    <a:pt x="419852" y="305750"/>
                  </a:lnTo>
                  <a:lnTo>
                    <a:pt x="385238" y="334756"/>
                  </a:lnTo>
                  <a:lnTo>
                    <a:pt x="351860" y="364835"/>
                  </a:lnTo>
                  <a:lnTo>
                    <a:pt x="319753" y="395956"/>
                  </a:lnTo>
                  <a:lnTo>
                    <a:pt x="288955" y="428088"/>
                  </a:lnTo>
                  <a:lnTo>
                    <a:pt x="259502" y="461198"/>
                  </a:lnTo>
                  <a:lnTo>
                    <a:pt x="231430" y="495255"/>
                  </a:lnTo>
                  <a:lnTo>
                    <a:pt x="204777" y="530226"/>
                  </a:lnTo>
                  <a:lnTo>
                    <a:pt x="179577" y="566081"/>
                  </a:lnTo>
                  <a:lnTo>
                    <a:pt x="155870" y="602787"/>
                  </a:lnTo>
                  <a:lnTo>
                    <a:pt x="133689" y="640313"/>
                  </a:lnTo>
                  <a:lnTo>
                    <a:pt x="113074" y="678626"/>
                  </a:lnTo>
                  <a:lnTo>
                    <a:pt x="94058" y="717696"/>
                  </a:lnTo>
                  <a:lnTo>
                    <a:pt x="76681" y="757491"/>
                  </a:lnTo>
                  <a:lnTo>
                    <a:pt x="60977" y="797978"/>
                  </a:lnTo>
                  <a:lnTo>
                    <a:pt x="46984" y="839126"/>
                  </a:lnTo>
                  <a:lnTo>
                    <a:pt x="34738" y="880903"/>
                  </a:lnTo>
                  <a:lnTo>
                    <a:pt x="24276" y="923277"/>
                  </a:lnTo>
                  <a:lnTo>
                    <a:pt x="15634" y="966217"/>
                  </a:lnTo>
                  <a:lnTo>
                    <a:pt x="8849" y="1009691"/>
                  </a:lnTo>
                  <a:lnTo>
                    <a:pt x="3957" y="1053668"/>
                  </a:lnTo>
                  <a:lnTo>
                    <a:pt x="995" y="1098114"/>
                  </a:lnTo>
                  <a:lnTo>
                    <a:pt x="0" y="1143000"/>
                  </a:lnTo>
                  <a:lnTo>
                    <a:pt x="995" y="1187885"/>
                  </a:lnTo>
                  <a:lnTo>
                    <a:pt x="3957" y="1232331"/>
                  </a:lnTo>
                  <a:lnTo>
                    <a:pt x="8849" y="1276308"/>
                  </a:lnTo>
                  <a:lnTo>
                    <a:pt x="15634" y="1319782"/>
                  </a:lnTo>
                  <a:lnTo>
                    <a:pt x="24276" y="1362722"/>
                  </a:lnTo>
                  <a:lnTo>
                    <a:pt x="34738" y="1405096"/>
                  </a:lnTo>
                  <a:lnTo>
                    <a:pt x="46984" y="1446873"/>
                  </a:lnTo>
                  <a:lnTo>
                    <a:pt x="60977" y="1488021"/>
                  </a:lnTo>
                  <a:lnTo>
                    <a:pt x="76681" y="1528508"/>
                  </a:lnTo>
                  <a:lnTo>
                    <a:pt x="94058" y="1568303"/>
                  </a:lnTo>
                  <a:lnTo>
                    <a:pt x="113074" y="1607373"/>
                  </a:lnTo>
                  <a:lnTo>
                    <a:pt x="133689" y="1645686"/>
                  </a:lnTo>
                  <a:lnTo>
                    <a:pt x="155870" y="1683212"/>
                  </a:lnTo>
                  <a:lnTo>
                    <a:pt x="179577" y="1719918"/>
                  </a:lnTo>
                  <a:lnTo>
                    <a:pt x="204777" y="1755773"/>
                  </a:lnTo>
                  <a:lnTo>
                    <a:pt x="231430" y="1790744"/>
                  </a:lnTo>
                  <a:lnTo>
                    <a:pt x="259502" y="1824801"/>
                  </a:lnTo>
                  <a:lnTo>
                    <a:pt x="288955" y="1857911"/>
                  </a:lnTo>
                  <a:lnTo>
                    <a:pt x="319753" y="1890043"/>
                  </a:lnTo>
                  <a:lnTo>
                    <a:pt x="351860" y="1921164"/>
                  </a:lnTo>
                  <a:lnTo>
                    <a:pt x="385238" y="1951243"/>
                  </a:lnTo>
                  <a:lnTo>
                    <a:pt x="419852" y="1980249"/>
                  </a:lnTo>
                  <a:lnTo>
                    <a:pt x="455664" y="2008150"/>
                  </a:lnTo>
                  <a:lnTo>
                    <a:pt x="492638" y="2034913"/>
                  </a:lnTo>
                  <a:lnTo>
                    <a:pt x="530738" y="2060507"/>
                  </a:lnTo>
                  <a:lnTo>
                    <a:pt x="569927" y="2084901"/>
                  </a:lnTo>
                  <a:lnTo>
                    <a:pt x="610168" y="2108062"/>
                  </a:lnTo>
                  <a:lnTo>
                    <a:pt x="651425" y="2129959"/>
                  </a:lnTo>
                  <a:lnTo>
                    <a:pt x="693661" y="2150560"/>
                  </a:lnTo>
                  <a:lnTo>
                    <a:pt x="736840" y="2169833"/>
                  </a:lnTo>
                  <a:lnTo>
                    <a:pt x="780925" y="2187747"/>
                  </a:lnTo>
                  <a:lnTo>
                    <a:pt x="825880" y="2204270"/>
                  </a:lnTo>
                  <a:lnTo>
                    <a:pt x="871668" y="2219370"/>
                  </a:lnTo>
                  <a:lnTo>
                    <a:pt x="918252" y="2233015"/>
                  </a:lnTo>
                  <a:lnTo>
                    <a:pt x="965596" y="2245174"/>
                  </a:lnTo>
                  <a:lnTo>
                    <a:pt x="1013664" y="2255815"/>
                  </a:lnTo>
                  <a:lnTo>
                    <a:pt x="1062418" y="2264906"/>
                  </a:lnTo>
                  <a:lnTo>
                    <a:pt x="1111823" y="2272415"/>
                  </a:lnTo>
                  <a:lnTo>
                    <a:pt x="1161841" y="2278310"/>
                  </a:lnTo>
                  <a:lnTo>
                    <a:pt x="1212436" y="2282561"/>
                  </a:lnTo>
                  <a:lnTo>
                    <a:pt x="1263572" y="2285135"/>
                  </a:lnTo>
                  <a:lnTo>
                    <a:pt x="1315212" y="2286000"/>
                  </a:lnTo>
                  <a:lnTo>
                    <a:pt x="1366851" y="2285135"/>
                  </a:lnTo>
                  <a:lnTo>
                    <a:pt x="1417987" y="2282561"/>
                  </a:lnTo>
                  <a:lnTo>
                    <a:pt x="1468582" y="2278310"/>
                  </a:lnTo>
                  <a:lnTo>
                    <a:pt x="1518600" y="2272415"/>
                  </a:lnTo>
                  <a:lnTo>
                    <a:pt x="1568005" y="2264906"/>
                  </a:lnTo>
                  <a:lnTo>
                    <a:pt x="1616759" y="2255815"/>
                  </a:lnTo>
                  <a:lnTo>
                    <a:pt x="1664827" y="2245174"/>
                  </a:lnTo>
                  <a:lnTo>
                    <a:pt x="1712171" y="2233015"/>
                  </a:lnTo>
                  <a:lnTo>
                    <a:pt x="1758755" y="2219370"/>
                  </a:lnTo>
                  <a:lnTo>
                    <a:pt x="1804543" y="2204270"/>
                  </a:lnTo>
                  <a:lnTo>
                    <a:pt x="1849498" y="2187747"/>
                  </a:lnTo>
                  <a:lnTo>
                    <a:pt x="1893583" y="2169833"/>
                  </a:lnTo>
                  <a:lnTo>
                    <a:pt x="1936762" y="2150560"/>
                  </a:lnTo>
                  <a:lnTo>
                    <a:pt x="1978998" y="2129959"/>
                  </a:lnTo>
                  <a:lnTo>
                    <a:pt x="2020255" y="2108062"/>
                  </a:lnTo>
                  <a:lnTo>
                    <a:pt x="2060496" y="2084901"/>
                  </a:lnTo>
                  <a:lnTo>
                    <a:pt x="2099685" y="2060507"/>
                  </a:lnTo>
                  <a:lnTo>
                    <a:pt x="2137785" y="2034913"/>
                  </a:lnTo>
                  <a:lnTo>
                    <a:pt x="2174759" y="2008150"/>
                  </a:lnTo>
                  <a:lnTo>
                    <a:pt x="2210571" y="1980249"/>
                  </a:lnTo>
                  <a:lnTo>
                    <a:pt x="2245185" y="1951243"/>
                  </a:lnTo>
                  <a:lnTo>
                    <a:pt x="2278563" y="1921164"/>
                  </a:lnTo>
                  <a:lnTo>
                    <a:pt x="2310670" y="1890043"/>
                  </a:lnTo>
                  <a:lnTo>
                    <a:pt x="2341468" y="1857911"/>
                  </a:lnTo>
                  <a:lnTo>
                    <a:pt x="2370921" y="1824801"/>
                  </a:lnTo>
                  <a:lnTo>
                    <a:pt x="2398993" y="1790744"/>
                  </a:lnTo>
                  <a:lnTo>
                    <a:pt x="2425646" y="1755773"/>
                  </a:lnTo>
                  <a:lnTo>
                    <a:pt x="2450846" y="1719918"/>
                  </a:lnTo>
                  <a:lnTo>
                    <a:pt x="2474553" y="1683212"/>
                  </a:lnTo>
                  <a:lnTo>
                    <a:pt x="2496734" y="1645686"/>
                  </a:lnTo>
                  <a:lnTo>
                    <a:pt x="2517349" y="1607373"/>
                  </a:lnTo>
                  <a:lnTo>
                    <a:pt x="2536365" y="1568303"/>
                  </a:lnTo>
                  <a:lnTo>
                    <a:pt x="2553742" y="1528508"/>
                  </a:lnTo>
                  <a:lnTo>
                    <a:pt x="2569446" y="1488021"/>
                  </a:lnTo>
                  <a:lnTo>
                    <a:pt x="2583439" y="1446873"/>
                  </a:lnTo>
                  <a:lnTo>
                    <a:pt x="2595685" y="1405096"/>
                  </a:lnTo>
                  <a:lnTo>
                    <a:pt x="2606147" y="1362722"/>
                  </a:lnTo>
                  <a:lnTo>
                    <a:pt x="2614789" y="1319782"/>
                  </a:lnTo>
                  <a:lnTo>
                    <a:pt x="2621574" y="1276308"/>
                  </a:lnTo>
                  <a:lnTo>
                    <a:pt x="2626466" y="1232331"/>
                  </a:lnTo>
                  <a:lnTo>
                    <a:pt x="2629428" y="1187885"/>
                  </a:lnTo>
                  <a:lnTo>
                    <a:pt x="2630424" y="1143000"/>
                  </a:lnTo>
                  <a:lnTo>
                    <a:pt x="2629428" y="1098114"/>
                  </a:lnTo>
                  <a:lnTo>
                    <a:pt x="2626466" y="1053668"/>
                  </a:lnTo>
                  <a:lnTo>
                    <a:pt x="2621574" y="1009691"/>
                  </a:lnTo>
                  <a:lnTo>
                    <a:pt x="2614789" y="966217"/>
                  </a:lnTo>
                  <a:lnTo>
                    <a:pt x="2606147" y="923277"/>
                  </a:lnTo>
                  <a:lnTo>
                    <a:pt x="2595685" y="880903"/>
                  </a:lnTo>
                  <a:lnTo>
                    <a:pt x="2583439" y="839126"/>
                  </a:lnTo>
                  <a:lnTo>
                    <a:pt x="2569446" y="797978"/>
                  </a:lnTo>
                  <a:lnTo>
                    <a:pt x="2553742" y="757491"/>
                  </a:lnTo>
                  <a:lnTo>
                    <a:pt x="2536365" y="717696"/>
                  </a:lnTo>
                  <a:lnTo>
                    <a:pt x="2517349" y="678626"/>
                  </a:lnTo>
                  <a:lnTo>
                    <a:pt x="2496734" y="640313"/>
                  </a:lnTo>
                  <a:lnTo>
                    <a:pt x="2474553" y="602787"/>
                  </a:lnTo>
                  <a:lnTo>
                    <a:pt x="2450846" y="566081"/>
                  </a:lnTo>
                  <a:lnTo>
                    <a:pt x="2425646" y="530226"/>
                  </a:lnTo>
                  <a:lnTo>
                    <a:pt x="2398993" y="495255"/>
                  </a:lnTo>
                  <a:lnTo>
                    <a:pt x="2370921" y="461198"/>
                  </a:lnTo>
                  <a:lnTo>
                    <a:pt x="2341468" y="428088"/>
                  </a:lnTo>
                  <a:lnTo>
                    <a:pt x="2310670" y="395956"/>
                  </a:lnTo>
                  <a:lnTo>
                    <a:pt x="2278563" y="364835"/>
                  </a:lnTo>
                  <a:lnTo>
                    <a:pt x="2245185" y="334756"/>
                  </a:lnTo>
                  <a:lnTo>
                    <a:pt x="2210571" y="305750"/>
                  </a:lnTo>
                  <a:lnTo>
                    <a:pt x="2174759" y="277849"/>
                  </a:lnTo>
                  <a:lnTo>
                    <a:pt x="2137785" y="251086"/>
                  </a:lnTo>
                  <a:lnTo>
                    <a:pt x="2099685" y="225492"/>
                  </a:lnTo>
                  <a:lnTo>
                    <a:pt x="2060496" y="201098"/>
                  </a:lnTo>
                  <a:lnTo>
                    <a:pt x="2020255" y="177937"/>
                  </a:lnTo>
                  <a:lnTo>
                    <a:pt x="1978998" y="156040"/>
                  </a:lnTo>
                  <a:lnTo>
                    <a:pt x="1936762" y="135439"/>
                  </a:lnTo>
                  <a:lnTo>
                    <a:pt x="1893583" y="116166"/>
                  </a:lnTo>
                  <a:lnTo>
                    <a:pt x="1849498" y="98252"/>
                  </a:lnTo>
                  <a:lnTo>
                    <a:pt x="1804543" y="81729"/>
                  </a:lnTo>
                  <a:lnTo>
                    <a:pt x="1758755" y="66629"/>
                  </a:lnTo>
                  <a:lnTo>
                    <a:pt x="1712171" y="52984"/>
                  </a:lnTo>
                  <a:lnTo>
                    <a:pt x="1664827" y="40825"/>
                  </a:lnTo>
                  <a:lnTo>
                    <a:pt x="1616759" y="30184"/>
                  </a:lnTo>
                  <a:lnTo>
                    <a:pt x="1568005" y="21093"/>
                  </a:lnTo>
                  <a:lnTo>
                    <a:pt x="1518600" y="13584"/>
                  </a:lnTo>
                  <a:lnTo>
                    <a:pt x="1468582" y="7689"/>
                  </a:lnTo>
                  <a:lnTo>
                    <a:pt x="1417987" y="3438"/>
                  </a:lnTo>
                  <a:lnTo>
                    <a:pt x="1366851" y="864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50228" y="1934718"/>
            <a:ext cx="3603625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76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China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spc="-10" dirty="0">
                <a:latin typeface="Carlito"/>
                <a:cs typeface="Carlito"/>
              </a:rPr>
              <a:t>forecasting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trade </a:t>
            </a:r>
            <a:r>
              <a:rPr sz="1400" spc="-5" dirty="0">
                <a:latin typeface="Carlito"/>
                <a:cs typeface="Carlito"/>
              </a:rPr>
              <a:t>surplus of $90bn  (£51bn)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$100bn this </a:t>
            </a:r>
            <a:r>
              <a:rPr sz="1400" spc="-30" dirty="0">
                <a:latin typeface="Carlito"/>
                <a:cs typeface="Carlito"/>
              </a:rPr>
              <a:t>year,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threefold </a:t>
            </a:r>
            <a:r>
              <a:rPr sz="1400" spc="-5" dirty="0">
                <a:latin typeface="Carlito"/>
                <a:cs typeface="Carlito"/>
              </a:rPr>
              <a:t>increase  on 2004's $32bn. The </a:t>
            </a:r>
            <a:r>
              <a:rPr sz="1400" spc="-10" dirty="0">
                <a:latin typeface="Carlito"/>
                <a:cs typeface="Carlito"/>
              </a:rPr>
              <a:t>Commerce </a:t>
            </a:r>
            <a:r>
              <a:rPr sz="1400" dirty="0">
                <a:latin typeface="Carlito"/>
                <a:cs typeface="Carlito"/>
              </a:rPr>
              <a:t>Ministry </a:t>
            </a:r>
            <a:r>
              <a:rPr sz="1400" spc="-5" dirty="0">
                <a:latin typeface="Carlito"/>
                <a:cs typeface="Carlito"/>
              </a:rPr>
              <a:t>said  the surplus would be </a:t>
            </a:r>
            <a:r>
              <a:rPr sz="1400" spc="-10" dirty="0">
                <a:latin typeface="Carlito"/>
                <a:cs typeface="Carlito"/>
              </a:rPr>
              <a:t>created by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predicted </a:t>
            </a:r>
            <a:r>
              <a:rPr sz="1400" spc="-5" dirty="0">
                <a:latin typeface="Carlito"/>
                <a:cs typeface="Carlito"/>
              </a:rPr>
              <a:t>30%  jump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exports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$750bn, </a:t>
            </a:r>
            <a:r>
              <a:rPr sz="1400" spc="-10" dirty="0">
                <a:latin typeface="Carlito"/>
                <a:cs typeface="Carlito"/>
              </a:rPr>
              <a:t>compared </a:t>
            </a:r>
            <a:r>
              <a:rPr sz="1400" dirty="0">
                <a:latin typeface="Carlito"/>
                <a:cs typeface="Carlito"/>
              </a:rPr>
              <a:t>with a</a:t>
            </a:r>
            <a:r>
              <a:rPr sz="1400" spc="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18%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ts val="1800"/>
              </a:lnSpc>
            </a:pPr>
            <a:r>
              <a:rPr sz="1400" dirty="0">
                <a:latin typeface="Carlito"/>
                <a:cs typeface="Carlito"/>
              </a:rPr>
              <a:t>rise in </a:t>
            </a:r>
            <a:r>
              <a:rPr sz="1400" spc="-5" dirty="0">
                <a:latin typeface="Carlito"/>
                <a:cs typeface="Carlito"/>
              </a:rPr>
              <a:t>imports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395" dirty="0">
                <a:latin typeface="Carlito"/>
                <a:cs typeface="Carlito"/>
              </a:rPr>
              <a:t>$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95" dirty="0">
                <a:latin typeface="Carlito"/>
                <a:cs typeface="Carlito"/>
              </a:rPr>
              <a:t>6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1400" spc="-395" dirty="0">
                <a:latin typeface="Carlito"/>
                <a:cs typeface="Carlito"/>
              </a:rPr>
              <a:t>60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400" spc="-395" dirty="0">
                <a:latin typeface="Carlito"/>
                <a:cs typeface="Carlito"/>
              </a:rPr>
              <a:t>bn</a:t>
            </a:r>
            <a:r>
              <a:rPr sz="3000" b="1" spc="-592" baseline="1388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395" dirty="0">
                <a:latin typeface="Carlito"/>
                <a:cs typeface="Carlito"/>
              </a:rPr>
              <a:t>.</a:t>
            </a:r>
            <a:r>
              <a:rPr sz="1400" spc="-110" dirty="0">
                <a:latin typeface="Carlito"/>
                <a:cs typeface="Carlito"/>
              </a:rPr>
              <a:t> 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00" dirty="0">
                <a:latin typeface="Carlito"/>
                <a:cs typeface="Carlito"/>
              </a:rPr>
              <a:t>Th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300" dirty="0">
                <a:latin typeface="Carlito"/>
                <a:cs typeface="Carlito"/>
              </a:rPr>
              <a:t>e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ra</a:t>
            </a:r>
            <a:r>
              <a:rPr sz="1400" spc="-300" dirty="0">
                <a:latin typeface="Carlito"/>
                <a:cs typeface="Carlito"/>
              </a:rPr>
              <a:t>fi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300" dirty="0">
                <a:latin typeface="Carlito"/>
                <a:cs typeface="Carlito"/>
              </a:rPr>
              <a:t>gu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00" dirty="0">
                <a:latin typeface="Carlito"/>
                <a:cs typeface="Carlito"/>
              </a:rPr>
              <a:t>re</a:t>
            </a:r>
            <a:r>
              <a:rPr sz="3000" b="1" spc="-450" baseline="13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00" dirty="0">
                <a:latin typeface="Carlito"/>
                <a:cs typeface="Carlito"/>
              </a:rPr>
              <a:t>s                   </a:t>
            </a:r>
            <a:r>
              <a:rPr sz="1400" spc="-10" dirty="0">
                <a:latin typeface="Carlito"/>
                <a:cs typeface="Carlito"/>
              </a:rPr>
              <a:t>are likely</a:t>
            </a:r>
            <a:r>
              <a:rPr sz="1400" spc="-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4828" y="3138932"/>
            <a:ext cx="3631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further </a:t>
            </a:r>
            <a:r>
              <a:rPr sz="1400" spc="-275" dirty="0">
                <a:latin typeface="Carlito"/>
                <a:cs typeface="Carlito"/>
              </a:rPr>
              <a:t>annoy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su</a:t>
            </a:r>
            <a:r>
              <a:rPr sz="1400" spc="-275" dirty="0">
                <a:latin typeface="Carlito"/>
                <a:cs typeface="Carlito"/>
              </a:rPr>
              <a:t>th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75" dirty="0">
                <a:latin typeface="Carlito"/>
                <a:cs typeface="Carlito"/>
              </a:rPr>
              <a:t>e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75" dirty="0">
                <a:latin typeface="Carlito"/>
                <a:cs typeface="Carlito"/>
              </a:rPr>
              <a:t>U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1400" spc="-275" dirty="0">
                <a:latin typeface="Carlito"/>
                <a:cs typeface="Carlito"/>
              </a:rPr>
              <a:t>S</a:t>
            </a:r>
            <a:r>
              <a:rPr sz="3000" b="1" spc="-412" baseline="-19444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275" dirty="0">
                <a:latin typeface="Carlito"/>
                <a:cs typeface="Carlito"/>
              </a:rPr>
              <a:t>,</a:t>
            </a:r>
            <a:r>
              <a:rPr sz="1400" spc="-254" dirty="0">
                <a:latin typeface="Carlito"/>
                <a:cs typeface="Carlito"/>
              </a:rPr>
              <a:t> 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360" dirty="0">
                <a:latin typeface="Carlito"/>
                <a:cs typeface="Carlito"/>
              </a:rPr>
              <a:t>w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60" dirty="0">
                <a:latin typeface="Carlito"/>
                <a:cs typeface="Carlito"/>
              </a:rPr>
              <a:t>h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60" dirty="0">
                <a:latin typeface="Carlito"/>
                <a:cs typeface="Carlito"/>
              </a:rPr>
              <a:t>ic</a:t>
            </a:r>
            <a:r>
              <a:rPr sz="3000" b="1" spc="-540" baseline="-19444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60" dirty="0">
                <a:latin typeface="Carlito"/>
                <a:cs typeface="Carlito"/>
              </a:rPr>
              <a:t>h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35" dirty="0">
                <a:latin typeface="Carlito"/>
                <a:cs typeface="Carlito"/>
              </a:rPr>
              <a:t>has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35" dirty="0">
                <a:latin typeface="Carlito"/>
                <a:cs typeface="Carlito"/>
              </a:rPr>
              <a:t>lo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35" dirty="0">
                <a:latin typeface="Carlito"/>
                <a:cs typeface="Carlito"/>
              </a:rPr>
              <a:t>ng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rc</a:t>
            </a:r>
            <a:r>
              <a:rPr sz="1400" spc="-335" dirty="0">
                <a:latin typeface="Carlito"/>
                <a:cs typeface="Carlito"/>
              </a:rPr>
              <a:t>ar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35" dirty="0">
                <a:latin typeface="Carlito"/>
                <a:cs typeface="Carlito"/>
              </a:rPr>
              <a:t>g</a:t>
            </a:r>
            <a:r>
              <a:rPr sz="3000" b="1" spc="-502" baseline="-19444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35" dirty="0">
                <a:latin typeface="Carlito"/>
                <a:cs typeface="Carlito"/>
              </a:rPr>
              <a:t>ued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that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4828" y="3565652"/>
            <a:ext cx="35210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039"/>
              </a:lnSpc>
              <a:spcBef>
                <a:spcPts val="105"/>
              </a:spcBef>
            </a:pPr>
            <a:r>
              <a:rPr sz="1400" spc="-265" dirty="0">
                <a:latin typeface="Carlito"/>
                <a:cs typeface="Carlito"/>
              </a:rPr>
              <a:t>deliberately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65" dirty="0">
                <a:latin typeface="Carlito"/>
                <a:cs typeface="Carlito"/>
              </a:rPr>
              <a:t>u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1400" spc="-265" dirty="0">
                <a:latin typeface="Carlito"/>
                <a:cs typeface="Carlito"/>
              </a:rPr>
              <a:t>nd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65" dirty="0">
                <a:latin typeface="Carlito"/>
                <a:cs typeface="Carlito"/>
              </a:rPr>
              <a:t>e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265" dirty="0">
                <a:latin typeface="Carlito"/>
                <a:cs typeface="Carlito"/>
              </a:rPr>
              <a:t>rv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65" dirty="0">
                <a:latin typeface="Carlito"/>
                <a:cs typeface="Carlito"/>
              </a:rPr>
              <a:t>a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65" dirty="0">
                <a:latin typeface="Carlito"/>
                <a:cs typeface="Carlito"/>
              </a:rPr>
              <a:t>lu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265" dirty="0">
                <a:latin typeface="Carlito"/>
                <a:cs typeface="Carlito"/>
              </a:rPr>
              <a:t>e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65" dirty="0">
                <a:latin typeface="Carlito"/>
                <a:cs typeface="Carlito"/>
              </a:rPr>
              <a:t>d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im</a:t>
            </a:r>
            <a:r>
              <a:rPr sz="1400" spc="-265" dirty="0">
                <a:latin typeface="Carlito"/>
                <a:cs typeface="Carlito"/>
              </a:rPr>
              <a:t>yua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400" spc="-265" dirty="0">
                <a:latin typeface="Carlito"/>
                <a:cs typeface="Carlito"/>
              </a:rPr>
              <a:t>n</a:t>
            </a:r>
            <a:r>
              <a:rPr sz="3000" b="1" spc="-397" baseline="8333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265" dirty="0">
                <a:latin typeface="Carlito"/>
                <a:cs typeface="Carlito"/>
              </a:rPr>
              <a:t>.</a:t>
            </a:r>
            <a:r>
              <a:rPr sz="1400" spc="-235" dirty="0">
                <a:latin typeface="Carlito"/>
                <a:cs typeface="Carlito"/>
              </a:rPr>
              <a:t> 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330" dirty="0">
                <a:latin typeface="Carlito"/>
                <a:cs typeface="Carlito"/>
              </a:rPr>
              <a:t>B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330" dirty="0">
                <a:latin typeface="Carlito"/>
                <a:cs typeface="Carlito"/>
              </a:rPr>
              <a:t>e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330" dirty="0">
                <a:latin typeface="Carlito"/>
                <a:cs typeface="Carlito"/>
              </a:rPr>
              <a:t>ij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30" dirty="0">
                <a:latin typeface="Carlito"/>
                <a:cs typeface="Carlito"/>
              </a:rPr>
              <a:t>in</a:t>
            </a:r>
            <a:r>
              <a:rPr sz="3000" b="1" spc="-494" baseline="8333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330" dirty="0">
                <a:latin typeface="Carlito"/>
                <a:cs typeface="Carlito"/>
              </a:rPr>
              <a:t>g</a:t>
            </a:r>
            <a:r>
              <a:rPr sz="1400" spc="5" dirty="0">
                <a:latin typeface="Carlito"/>
                <a:cs typeface="Carlito"/>
              </a:rPr>
              <a:t> </a:t>
            </a:r>
            <a:r>
              <a:rPr sz="1400" spc="-190" dirty="0">
                <a:latin typeface="Carlito"/>
                <a:cs typeface="Carlito"/>
              </a:rPr>
              <a:t>a</a:t>
            </a:r>
            <a:r>
              <a:rPr sz="3000" b="1" spc="-284" baseline="8333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190" dirty="0">
                <a:latin typeface="Carlito"/>
                <a:cs typeface="Carlito"/>
              </a:rPr>
              <a:t>g</a:t>
            </a:r>
            <a:r>
              <a:rPr sz="3000" b="1" spc="-284" baseline="8333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190" dirty="0">
                <a:latin typeface="Carlito"/>
                <a:cs typeface="Carlito"/>
              </a:rPr>
              <a:t>rees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980"/>
              </a:lnSpc>
            </a:pP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spc="-240" dirty="0">
                <a:latin typeface="Carlito"/>
                <a:cs typeface="Carlito"/>
              </a:rPr>
              <a:t>surplus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r>
              <a:rPr sz="1400" spc="-240" dirty="0">
                <a:latin typeface="Carlito"/>
                <a:cs typeface="Carlito"/>
              </a:rPr>
              <a:t>is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400" spc="-240" dirty="0">
                <a:latin typeface="Carlito"/>
                <a:cs typeface="Carlito"/>
              </a:rPr>
              <a:t>to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40" dirty="0">
                <a:latin typeface="Carlito"/>
                <a:cs typeface="Carlito"/>
              </a:rPr>
              <a:t>o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240" dirty="0">
                <a:latin typeface="Carlito"/>
                <a:cs typeface="Carlito"/>
              </a:rPr>
              <a:t>h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40" dirty="0">
                <a:latin typeface="Carlito"/>
                <a:cs typeface="Carlito"/>
              </a:rPr>
              <a:t>ig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b</a:t>
            </a:r>
            <a:r>
              <a:rPr sz="1400" spc="-240" dirty="0">
                <a:latin typeface="Carlito"/>
                <a:cs typeface="Carlito"/>
              </a:rPr>
              <a:t>h</a:t>
            </a:r>
            <a:r>
              <a:rPr sz="3000" b="1" spc="-359" baseline="-125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40" dirty="0">
                <a:latin typeface="Carlito"/>
                <a:cs typeface="Carlito"/>
              </a:rPr>
              <a:t>,</a:t>
            </a:r>
            <a:r>
              <a:rPr sz="1400" spc="-210" dirty="0">
                <a:latin typeface="Carlito"/>
                <a:cs typeface="Carlito"/>
              </a:rPr>
              <a:t> </a:t>
            </a:r>
            <a:r>
              <a:rPr sz="1400" spc="-409" dirty="0">
                <a:latin typeface="Carlito"/>
                <a:cs typeface="Carlito"/>
              </a:rPr>
              <a:t>b</a:t>
            </a:r>
            <a:r>
              <a:rPr sz="3000" b="1" spc="-615" baseline="-1250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409" dirty="0">
                <a:latin typeface="Carlito"/>
                <a:cs typeface="Carlito"/>
              </a:rPr>
              <a:t>u</a:t>
            </a:r>
            <a:r>
              <a:rPr sz="3000" b="1" spc="-615" baseline="-125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1400" spc="-409" dirty="0">
                <a:latin typeface="Carlito"/>
                <a:cs typeface="Carlito"/>
              </a:rPr>
              <a:t>t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spc="-370" dirty="0">
                <a:latin typeface="Carlito"/>
                <a:cs typeface="Carlito"/>
              </a:rPr>
              <a:t>s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70" dirty="0">
                <a:latin typeface="Carlito"/>
                <a:cs typeface="Carlito"/>
              </a:rPr>
              <a:t>a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370" dirty="0">
                <a:latin typeface="Carlito"/>
                <a:cs typeface="Carlito"/>
              </a:rPr>
              <a:t>ys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70" dirty="0">
                <a:latin typeface="Carlito"/>
                <a:cs typeface="Carlito"/>
              </a:rPr>
              <a:t>t</a:t>
            </a:r>
            <a:r>
              <a:rPr sz="3000" b="1" spc="-555" baseline="-1250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spc="-370" dirty="0">
                <a:latin typeface="Carlito"/>
                <a:cs typeface="Carlito"/>
              </a:rPr>
              <a:t>he</a:t>
            </a:r>
            <a:r>
              <a:rPr sz="1400" spc="-105" dirty="0">
                <a:latin typeface="Carlito"/>
                <a:cs typeface="Carlito"/>
              </a:rPr>
              <a:t> 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29" dirty="0">
                <a:latin typeface="Carlito"/>
                <a:cs typeface="Carlito"/>
              </a:rPr>
              <a:t>yu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229" dirty="0">
                <a:latin typeface="Carlito"/>
                <a:cs typeface="Carlito"/>
              </a:rPr>
              <a:t>a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29" dirty="0">
                <a:latin typeface="Carlito"/>
                <a:cs typeface="Carlito"/>
              </a:rPr>
              <a:t>n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ic</a:t>
            </a:r>
            <a:r>
              <a:rPr sz="1400" spc="-229" dirty="0">
                <a:latin typeface="Carlito"/>
                <a:cs typeface="Carlito"/>
              </a:rPr>
              <a:t>is</a:t>
            </a:r>
            <a:r>
              <a:rPr sz="3000" b="1" spc="-345" baseline="-125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29" dirty="0">
                <a:latin typeface="Carlito"/>
                <a:cs typeface="Carlito"/>
              </a:rPr>
              <a:t>only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620"/>
              </a:lnSpc>
            </a:pPr>
            <a:r>
              <a:rPr sz="1400" spc="-5" dirty="0">
                <a:latin typeface="Carlito"/>
                <a:cs typeface="Carlito"/>
              </a:rPr>
              <a:t>one </a:t>
            </a:r>
            <a:r>
              <a:rPr sz="1400" spc="-30" dirty="0">
                <a:latin typeface="Carlito"/>
                <a:cs typeface="Carlito"/>
              </a:rPr>
              <a:t>factor. </a:t>
            </a:r>
            <a:r>
              <a:rPr sz="1400" spc="-5" dirty="0">
                <a:latin typeface="Carlito"/>
                <a:cs typeface="Carlito"/>
              </a:rPr>
              <a:t>Bank of China governor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Zhou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4828" y="4205681"/>
            <a:ext cx="3655060" cy="20231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8100" marR="147955">
              <a:lnSpc>
                <a:spcPct val="70000"/>
              </a:lnSpc>
              <a:spcBef>
                <a:spcPts val="825"/>
              </a:spcBef>
            </a:pPr>
            <a:r>
              <a:rPr sz="1400" spc="-5" dirty="0">
                <a:latin typeface="Carlito"/>
                <a:cs typeface="Carlito"/>
              </a:rPr>
              <a:t>Xiaochuan </a:t>
            </a:r>
            <a:r>
              <a:rPr sz="1400" spc="-315" dirty="0">
                <a:latin typeface="Carlito"/>
                <a:cs typeface="Carlito"/>
              </a:rPr>
              <a:t>said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1400" spc="-315" dirty="0">
                <a:latin typeface="Carlito"/>
                <a:cs typeface="Carlito"/>
              </a:rPr>
              <a:t>t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400" spc="-315" dirty="0">
                <a:latin typeface="Carlito"/>
                <a:cs typeface="Carlito"/>
              </a:rPr>
              <a:t>h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315" dirty="0">
                <a:latin typeface="Carlito"/>
                <a:cs typeface="Carlito"/>
              </a:rPr>
              <a:t>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15" dirty="0">
                <a:latin typeface="Carlito"/>
                <a:cs typeface="Carlito"/>
              </a:rPr>
              <a:t>co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ig</a:t>
            </a:r>
            <a:r>
              <a:rPr sz="1400" spc="-315" dirty="0">
                <a:latin typeface="Carlito"/>
                <a:cs typeface="Carlito"/>
              </a:rPr>
              <a:t>un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1400" spc="-315" dirty="0">
                <a:latin typeface="Carlito"/>
                <a:cs typeface="Carlito"/>
              </a:rPr>
              <a:t>t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315" dirty="0">
                <a:latin typeface="Carlito"/>
                <a:cs typeface="Carlito"/>
              </a:rPr>
              <a:t>ry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400" spc="-315" dirty="0">
                <a:latin typeface="Carlito"/>
                <a:cs typeface="Carlito"/>
              </a:rPr>
              <a:t>als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400" spc="-315" dirty="0">
                <a:latin typeface="Carlito"/>
                <a:cs typeface="Carlito"/>
              </a:rPr>
              <a:t>o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re</a:t>
            </a:r>
            <a:r>
              <a:rPr sz="1400" spc="-315" dirty="0">
                <a:latin typeface="Carlito"/>
                <a:cs typeface="Carlito"/>
              </a:rPr>
              <a:t>ne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315" dirty="0">
                <a:latin typeface="Carlito"/>
                <a:cs typeface="Carlito"/>
              </a:rPr>
              <a:t>e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1400" spc="-315" dirty="0">
                <a:latin typeface="Carlito"/>
                <a:cs typeface="Carlito"/>
              </a:rPr>
              <a:t>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315" dirty="0">
                <a:latin typeface="Carlito"/>
                <a:cs typeface="Carlito"/>
              </a:rPr>
              <a:t>ed</a:t>
            </a:r>
            <a:r>
              <a:rPr sz="3000" b="1" spc="-472" baseline="13888" dirty="0">
                <a:solidFill>
                  <a:srgbClr val="FF0000"/>
                </a:solidFill>
                <a:latin typeface="Carlito"/>
                <a:cs typeface="Carlito"/>
              </a:rPr>
              <a:t>,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do  </a:t>
            </a:r>
            <a:r>
              <a:rPr sz="1400" spc="-10" dirty="0">
                <a:latin typeface="Carlito"/>
                <a:cs typeface="Carlito"/>
              </a:rPr>
              <a:t>more to </a:t>
            </a:r>
            <a:r>
              <a:rPr sz="1400" spc="-5" dirty="0">
                <a:latin typeface="Carlito"/>
                <a:cs typeface="Carlito"/>
              </a:rPr>
              <a:t>boost </a:t>
            </a:r>
            <a:r>
              <a:rPr sz="1400" spc="-280" dirty="0">
                <a:latin typeface="Carlito"/>
                <a:cs typeface="Carlito"/>
              </a:rPr>
              <a:t>dom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280" dirty="0">
                <a:latin typeface="Carlito"/>
                <a:cs typeface="Carlito"/>
              </a:rPr>
              <a:t>e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400" spc="-280" dirty="0">
                <a:latin typeface="Carlito"/>
                <a:cs typeface="Carlito"/>
              </a:rPr>
              <a:t>s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80" dirty="0">
                <a:latin typeface="Carlito"/>
                <a:cs typeface="Carlito"/>
              </a:rPr>
              <a:t>tic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1400" spc="-280" dirty="0">
                <a:latin typeface="Carlito"/>
                <a:cs typeface="Carlito"/>
              </a:rPr>
              <a:t>d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80" dirty="0">
                <a:latin typeface="Carlito"/>
                <a:cs typeface="Carlito"/>
              </a:rPr>
              <a:t>e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1400" spc="-280" dirty="0">
                <a:latin typeface="Carlito"/>
                <a:cs typeface="Carlito"/>
              </a:rPr>
              <a:t>m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1400" spc="-280" dirty="0">
                <a:latin typeface="Carlito"/>
                <a:cs typeface="Carlito"/>
              </a:rPr>
              <a:t>a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1400" spc="-280" dirty="0">
                <a:latin typeface="Carlito"/>
                <a:cs typeface="Carlito"/>
              </a:rPr>
              <a:t>nd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lu</a:t>
            </a:r>
            <a:r>
              <a:rPr sz="1400" spc="-280" dirty="0">
                <a:latin typeface="Carlito"/>
                <a:cs typeface="Carlito"/>
              </a:rPr>
              <a:t>so</a:t>
            </a:r>
            <a:r>
              <a:rPr sz="3000" b="1" spc="-419" baseline="-555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280" dirty="0">
                <a:latin typeface="Carlito"/>
                <a:cs typeface="Carlito"/>
              </a:rPr>
              <a:t>more </a:t>
            </a:r>
            <a:r>
              <a:rPr sz="1400" spc="-5" dirty="0">
                <a:latin typeface="Carlito"/>
                <a:cs typeface="Carlito"/>
              </a:rPr>
              <a:t>goods</a:t>
            </a:r>
            <a:endParaRPr sz="1400">
              <a:latin typeface="Carlito"/>
              <a:cs typeface="Carlito"/>
            </a:endParaRPr>
          </a:p>
          <a:p>
            <a:pPr marL="38100">
              <a:lnSpc>
                <a:spcPts val="1560"/>
              </a:lnSpc>
            </a:pPr>
            <a:r>
              <a:rPr sz="1400" spc="-10" dirty="0">
                <a:latin typeface="Carlito"/>
                <a:cs typeface="Carlito"/>
              </a:rPr>
              <a:t>stayed </a:t>
            </a:r>
            <a:r>
              <a:rPr sz="1400" dirty="0">
                <a:latin typeface="Carlito"/>
                <a:cs typeface="Carlito"/>
              </a:rPr>
              <a:t>within the </a:t>
            </a:r>
            <a:r>
              <a:rPr sz="1400" spc="-20" dirty="0">
                <a:latin typeface="Carlito"/>
                <a:cs typeface="Carlito"/>
              </a:rPr>
              <a:t>country. </a:t>
            </a:r>
            <a:r>
              <a:rPr sz="1400" spc="-5" dirty="0">
                <a:latin typeface="Carlito"/>
                <a:cs typeface="Carlito"/>
              </a:rPr>
              <a:t>China increased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marL="38100" marR="3048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value of the yuan against the dollar </a:t>
            </a:r>
            <a:r>
              <a:rPr sz="1400" spc="-15" dirty="0">
                <a:latin typeface="Carlito"/>
                <a:cs typeface="Carlito"/>
              </a:rPr>
              <a:t>by </a:t>
            </a:r>
            <a:r>
              <a:rPr sz="1400" dirty="0">
                <a:latin typeface="Carlito"/>
                <a:cs typeface="Carlito"/>
              </a:rPr>
              <a:t>2.1% in  </a:t>
            </a:r>
            <a:r>
              <a:rPr sz="1400" spc="-5" dirty="0">
                <a:latin typeface="Carlito"/>
                <a:cs typeface="Carlito"/>
              </a:rPr>
              <a:t>July and </a:t>
            </a:r>
            <a:r>
              <a:rPr sz="1400" spc="-10" dirty="0">
                <a:latin typeface="Carlito"/>
                <a:cs typeface="Carlito"/>
              </a:rPr>
              <a:t>permitted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10" dirty="0">
                <a:latin typeface="Carlito"/>
                <a:cs typeface="Carlito"/>
              </a:rPr>
              <a:t>to trade </a:t>
            </a:r>
            <a:r>
              <a:rPr sz="1400" dirty="0">
                <a:latin typeface="Carlito"/>
                <a:cs typeface="Carlito"/>
              </a:rPr>
              <a:t>within a </a:t>
            </a:r>
            <a:r>
              <a:rPr sz="1400" spc="-5" dirty="0">
                <a:latin typeface="Carlito"/>
                <a:cs typeface="Carlito"/>
              </a:rPr>
              <a:t>narrow  band, but the </a:t>
            </a:r>
            <a:r>
              <a:rPr sz="1400" dirty="0">
                <a:latin typeface="Carlito"/>
                <a:cs typeface="Carlito"/>
              </a:rPr>
              <a:t>US </a:t>
            </a:r>
            <a:r>
              <a:rPr sz="1400" spc="-5" dirty="0">
                <a:latin typeface="Carlito"/>
                <a:cs typeface="Carlito"/>
              </a:rPr>
              <a:t>wants the yuan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 allowed </a:t>
            </a:r>
            <a:r>
              <a:rPr sz="1400" spc="-10" dirty="0">
                <a:latin typeface="Carlito"/>
                <a:cs typeface="Carlito"/>
              </a:rPr>
              <a:t>to  trade </a:t>
            </a:r>
            <a:r>
              <a:rPr sz="1400" spc="-20" dirty="0">
                <a:latin typeface="Carlito"/>
                <a:cs typeface="Carlito"/>
              </a:rPr>
              <a:t>freely. However, </a:t>
            </a:r>
            <a:r>
              <a:rPr sz="1400" dirty="0">
                <a:latin typeface="Carlito"/>
                <a:cs typeface="Carlito"/>
              </a:rPr>
              <a:t>Beijing </a:t>
            </a:r>
            <a:r>
              <a:rPr sz="1400" spc="-5" dirty="0">
                <a:latin typeface="Carlito"/>
                <a:cs typeface="Carlito"/>
              </a:rPr>
              <a:t>has made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5" dirty="0">
                <a:latin typeface="Carlito"/>
                <a:cs typeface="Carlito"/>
              </a:rPr>
              <a:t>clear  that </a:t>
            </a:r>
            <a:r>
              <a:rPr sz="1400" dirty="0">
                <a:latin typeface="Carlito"/>
                <a:cs typeface="Carlito"/>
              </a:rPr>
              <a:t>it will </a:t>
            </a:r>
            <a:r>
              <a:rPr sz="1400" spc="-20" dirty="0">
                <a:latin typeface="Carlito"/>
                <a:cs typeface="Carlito"/>
              </a:rPr>
              <a:t>take </a:t>
            </a:r>
            <a:r>
              <a:rPr sz="1400" dirty="0">
                <a:latin typeface="Carlito"/>
                <a:cs typeface="Carlito"/>
              </a:rPr>
              <a:t>its </a:t>
            </a:r>
            <a:r>
              <a:rPr sz="1400" spc="-5" dirty="0">
                <a:latin typeface="Carlito"/>
                <a:cs typeface="Carlito"/>
              </a:rPr>
              <a:t>time </a:t>
            </a:r>
            <a:r>
              <a:rPr sz="1400" dirty="0">
                <a:latin typeface="Carlito"/>
                <a:cs typeface="Carlito"/>
              </a:rPr>
              <a:t>and </a:t>
            </a:r>
            <a:r>
              <a:rPr sz="1400" spc="-5" dirty="0">
                <a:latin typeface="Carlito"/>
                <a:cs typeface="Carlito"/>
              </a:rPr>
              <a:t>tread </a:t>
            </a:r>
            <a:r>
              <a:rPr sz="1400" spc="-10" dirty="0">
                <a:latin typeface="Carlito"/>
                <a:cs typeface="Carlito"/>
              </a:rPr>
              <a:t>carefully before  </a:t>
            </a:r>
            <a:r>
              <a:rPr sz="1400" dirty="0">
                <a:latin typeface="Carlito"/>
                <a:cs typeface="Carlito"/>
              </a:rPr>
              <a:t>allowing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yuan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dirty="0">
                <a:latin typeface="Carlito"/>
                <a:cs typeface="Carlito"/>
              </a:rPr>
              <a:t>rise </a:t>
            </a:r>
            <a:r>
              <a:rPr sz="1400" spc="-5" dirty="0">
                <a:latin typeface="Carlito"/>
                <a:cs typeface="Carlito"/>
              </a:rPr>
              <a:t>further </a:t>
            </a:r>
            <a:r>
              <a:rPr sz="1400" dirty="0">
                <a:latin typeface="Carlito"/>
                <a:cs typeface="Carlito"/>
              </a:rPr>
              <a:t>in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value.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184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What </a:t>
            </a:r>
            <a:r>
              <a:rPr spc="-265" dirty="0"/>
              <a:t>else </a:t>
            </a:r>
            <a:r>
              <a:rPr spc="-305" dirty="0"/>
              <a:t>can </a:t>
            </a:r>
            <a:r>
              <a:rPr spc="-210" dirty="0"/>
              <a:t>we </a:t>
            </a:r>
            <a:r>
              <a:rPr spc="-95" dirty="0"/>
              <a:t>borrow </a:t>
            </a:r>
            <a:r>
              <a:rPr spc="-70" dirty="0"/>
              <a:t>from text</a:t>
            </a:r>
            <a:r>
              <a:rPr spc="-530" dirty="0"/>
              <a:t> </a:t>
            </a:r>
            <a:r>
              <a:rPr spc="-145" dirty="0"/>
              <a:t>retrieval?</a:t>
            </a:r>
          </a:p>
        </p:txBody>
      </p:sp>
      <p:sp>
        <p:nvSpPr>
          <p:cNvPr id="15" name="object 15"/>
          <p:cNvSpPr/>
          <p:nvPr/>
        </p:nvSpPr>
        <p:spPr>
          <a:xfrm>
            <a:off x="1491996" y="1676400"/>
            <a:ext cx="4953000" cy="5181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29870"/>
            <a:ext cx="3438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5" dirty="0">
                <a:latin typeface="Arial"/>
                <a:cs typeface="Arial"/>
              </a:rPr>
              <a:t>tf-idf</a:t>
            </a:r>
            <a:r>
              <a:rPr i="1" spc="-150" dirty="0">
                <a:latin typeface="Arial"/>
                <a:cs typeface="Arial"/>
              </a:rPr>
              <a:t> </a:t>
            </a:r>
            <a:r>
              <a:rPr spc="-155" dirty="0"/>
              <a:t>weighting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180129"/>
            <a:ext cx="6836409" cy="17259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Carlito"/>
                <a:cs typeface="Carlito"/>
              </a:rPr>
              <a:t>T</a:t>
            </a:r>
            <a:r>
              <a:rPr sz="2400" dirty="0">
                <a:latin typeface="Carlito"/>
                <a:cs typeface="Carlito"/>
              </a:rPr>
              <a:t>erm </a:t>
            </a:r>
            <a:r>
              <a:rPr sz="2400" b="1" spc="-5" dirty="0">
                <a:latin typeface="Carlito"/>
                <a:cs typeface="Carlito"/>
              </a:rPr>
              <a:t>f</a:t>
            </a:r>
            <a:r>
              <a:rPr sz="2400" spc="-5" dirty="0">
                <a:latin typeface="Carlito"/>
                <a:cs typeface="Carlito"/>
              </a:rPr>
              <a:t>requency </a:t>
            </a:r>
            <a:r>
              <a:rPr sz="2400" dirty="0">
                <a:latin typeface="Carlito"/>
                <a:cs typeface="Carlito"/>
              </a:rPr>
              <a:t>– </a:t>
            </a:r>
            <a:r>
              <a:rPr sz="2400" b="1" spc="-20" dirty="0">
                <a:latin typeface="Carlito"/>
                <a:cs typeface="Carlito"/>
              </a:rPr>
              <a:t>i</a:t>
            </a:r>
            <a:r>
              <a:rPr sz="2400" spc="-20" dirty="0">
                <a:latin typeface="Carlito"/>
                <a:cs typeface="Carlito"/>
              </a:rPr>
              <a:t>nverse </a:t>
            </a:r>
            <a:r>
              <a:rPr sz="2400" b="1" spc="-10" dirty="0">
                <a:latin typeface="Carlito"/>
                <a:cs typeface="Carlito"/>
              </a:rPr>
              <a:t>d</a:t>
            </a:r>
            <a:r>
              <a:rPr sz="2400" spc="-10" dirty="0">
                <a:latin typeface="Carlito"/>
                <a:cs typeface="Carlito"/>
              </a:rPr>
              <a:t>ocument </a:t>
            </a:r>
            <a:r>
              <a:rPr sz="2400" b="1" spc="-5" dirty="0">
                <a:latin typeface="Carlito"/>
                <a:cs typeface="Carlito"/>
              </a:rPr>
              <a:t>f</a:t>
            </a:r>
            <a:r>
              <a:rPr sz="2400" spc="-5" dirty="0">
                <a:latin typeface="Carlito"/>
                <a:cs typeface="Carlito"/>
              </a:rPr>
              <a:t>requency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Describe </a:t>
            </a:r>
            <a:r>
              <a:rPr sz="2400" spc="-15" dirty="0">
                <a:latin typeface="Carlito"/>
                <a:cs typeface="Carlito"/>
              </a:rPr>
              <a:t>frame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spc="-5" dirty="0">
                <a:latin typeface="Carlito"/>
                <a:cs typeface="Carlito"/>
              </a:rPr>
              <a:t>frequency of </a:t>
            </a:r>
            <a:r>
              <a:rPr sz="2400" dirty="0">
                <a:latin typeface="Carlito"/>
                <a:cs typeface="Carlito"/>
              </a:rPr>
              <a:t>each </a:t>
            </a:r>
            <a:r>
              <a:rPr sz="2400" spc="-20" dirty="0">
                <a:latin typeface="Carlito"/>
                <a:cs typeface="Carlito"/>
              </a:rPr>
              <a:t>word </a:t>
            </a:r>
            <a:r>
              <a:rPr sz="2400" dirty="0">
                <a:latin typeface="Carlito"/>
                <a:cs typeface="Carlito"/>
              </a:rPr>
              <a:t>within it,  </a:t>
            </a:r>
            <a:r>
              <a:rPr sz="2400" spc="-10" dirty="0">
                <a:latin typeface="Carlito"/>
                <a:cs typeface="Carlito"/>
              </a:rPr>
              <a:t>downweight </a:t>
            </a:r>
            <a:r>
              <a:rPr sz="2400" spc="-15" dirty="0">
                <a:latin typeface="Carlito"/>
                <a:cs typeface="Carlito"/>
              </a:rPr>
              <a:t>words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appear </a:t>
            </a:r>
            <a:r>
              <a:rPr sz="2400" spc="-10" dirty="0">
                <a:latin typeface="Carlito"/>
                <a:cs typeface="Carlito"/>
              </a:rPr>
              <a:t>often </a:t>
            </a:r>
            <a:r>
              <a:rPr sz="2400" dirty="0">
                <a:latin typeface="Carlito"/>
                <a:cs typeface="Carlito"/>
              </a:rPr>
              <a:t>in 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database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(Standard weighting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text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retrieval)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51858" y="3885345"/>
            <a:ext cx="2750185" cy="1281430"/>
            <a:chOff x="4451858" y="3885345"/>
            <a:chExt cx="2750185" cy="1281430"/>
          </a:xfrm>
        </p:grpSpPr>
        <p:sp>
          <p:nvSpPr>
            <p:cNvPr id="5" name="object 5"/>
            <p:cNvSpPr/>
            <p:nvPr/>
          </p:nvSpPr>
          <p:spPr>
            <a:xfrm>
              <a:off x="4703213" y="3885345"/>
              <a:ext cx="2498407" cy="9973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1858" y="3930141"/>
              <a:ext cx="1045210" cy="1236345"/>
            </a:xfrm>
            <a:custGeom>
              <a:avLst/>
              <a:gdLst/>
              <a:ahLst/>
              <a:cxnLst/>
              <a:rect l="l" t="t" r="r" b="b"/>
              <a:pathLst>
                <a:path w="1045210" h="1236345">
                  <a:moveTo>
                    <a:pt x="901954" y="114554"/>
                  </a:moveTo>
                  <a:lnTo>
                    <a:pt x="900023" y="113284"/>
                  </a:lnTo>
                  <a:lnTo>
                    <a:pt x="830834" y="67691"/>
                  </a:lnTo>
                  <a:lnTo>
                    <a:pt x="827011" y="99187"/>
                  </a:lnTo>
                  <a:lnTo>
                    <a:pt x="2032" y="0"/>
                  </a:lnTo>
                  <a:lnTo>
                    <a:pt x="508" y="12700"/>
                  </a:lnTo>
                  <a:lnTo>
                    <a:pt x="825500" y="111760"/>
                  </a:lnTo>
                  <a:lnTo>
                    <a:pt x="821690" y="143256"/>
                  </a:lnTo>
                  <a:lnTo>
                    <a:pt x="901954" y="114554"/>
                  </a:lnTo>
                  <a:close/>
                </a:path>
                <a:path w="1045210" h="1236345">
                  <a:moveTo>
                    <a:pt x="1045210" y="1015238"/>
                  </a:moveTo>
                  <a:lnTo>
                    <a:pt x="962914" y="993267"/>
                  </a:lnTo>
                  <a:lnTo>
                    <a:pt x="969314" y="1024394"/>
                  </a:lnTo>
                  <a:lnTo>
                    <a:pt x="0" y="1223899"/>
                  </a:lnTo>
                  <a:lnTo>
                    <a:pt x="2540" y="1236345"/>
                  </a:lnTo>
                  <a:lnTo>
                    <a:pt x="971867" y="1036840"/>
                  </a:lnTo>
                  <a:lnTo>
                    <a:pt x="978281" y="1067943"/>
                  </a:lnTo>
                  <a:lnTo>
                    <a:pt x="1036815" y="1021842"/>
                  </a:lnTo>
                  <a:lnTo>
                    <a:pt x="1045210" y="1015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53502" y="3480561"/>
            <a:ext cx="1600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Total </a:t>
            </a:r>
            <a:r>
              <a:rPr sz="1800" spc="-5" dirty="0">
                <a:latin typeface="Arial"/>
                <a:cs typeface="Arial"/>
              </a:rPr>
              <a:t>number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 </a:t>
            </a:r>
            <a:r>
              <a:rPr sz="1800" spc="-5" dirty="0">
                <a:latin typeface="Arial"/>
                <a:cs typeface="Arial"/>
              </a:rPr>
              <a:t>documents in  database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6926" y="4598670"/>
            <a:ext cx="22720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documents  </a:t>
            </a:r>
            <a:r>
              <a:rPr sz="1800" spc="-15" dirty="0">
                <a:latin typeface="Arial"/>
                <a:cs typeface="Arial"/>
              </a:rPr>
              <a:t>word </a:t>
            </a:r>
            <a:r>
              <a:rPr sz="1800" spc="-5" dirty="0">
                <a:latin typeface="Arial"/>
                <a:cs typeface="Arial"/>
              </a:rPr>
              <a:t>i occurs in, in  </a:t>
            </a:r>
            <a:r>
              <a:rPr sz="1800" spc="-15" dirty="0">
                <a:latin typeface="Arial"/>
                <a:cs typeface="Arial"/>
              </a:rPr>
              <a:t>whole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0168" y="3752469"/>
            <a:ext cx="364490" cy="184785"/>
          </a:xfrm>
          <a:custGeom>
            <a:avLst/>
            <a:gdLst/>
            <a:ahLst/>
            <a:cxnLst/>
            <a:rect l="l" t="t" r="r" b="b"/>
            <a:pathLst>
              <a:path w="364490" h="184785">
                <a:moveTo>
                  <a:pt x="51434" y="116077"/>
                </a:moveTo>
                <a:lnTo>
                  <a:pt x="0" y="184022"/>
                </a:lnTo>
                <a:lnTo>
                  <a:pt x="85216" y="184403"/>
                </a:lnTo>
                <a:lnTo>
                  <a:pt x="73914" y="161543"/>
                </a:lnTo>
                <a:lnTo>
                  <a:pt x="59689" y="161543"/>
                </a:lnTo>
                <a:lnTo>
                  <a:pt x="54101" y="150240"/>
                </a:lnTo>
                <a:lnTo>
                  <a:pt x="65535" y="144596"/>
                </a:lnTo>
                <a:lnTo>
                  <a:pt x="51434" y="116077"/>
                </a:lnTo>
                <a:close/>
              </a:path>
              <a:path w="364490" h="184785">
                <a:moveTo>
                  <a:pt x="65535" y="144596"/>
                </a:moveTo>
                <a:lnTo>
                  <a:pt x="54101" y="150240"/>
                </a:lnTo>
                <a:lnTo>
                  <a:pt x="59689" y="161543"/>
                </a:lnTo>
                <a:lnTo>
                  <a:pt x="71125" y="155902"/>
                </a:lnTo>
                <a:lnTo>
                  <a:pt x="65535" y="144596"/>
                </a:lnTo>
                <a:close/>
              </a:path>
              <a:path w="364490" h="184785">
                <a:moveTo>
                  <a:pt x="71125" y="155902"/>
                </a:moveTo>
                <a:lnTo>
                  <a:pt x="59689" y="161543"/>
                </a:lnTo>
                <a:lnTo>
                  <a:pt x="73914" y="161543"/>
                </a:lnTo>
                <a:lnTo>
                  <a:pt x="71125" y="155902"/>
                </a:lnTo>
                <a:close/>
              </a:path>
              <a:path w="364490" h="184785">
                <a:moveTo>
                  <a:pt x="358393" y="0"/>
                </a:moveTo>
                <a:lnTo>
                  <a:pt x="65535" y="144596"/>
                </a:lnTo>
                <a:lnTo>
                  <a:pt x="71125" y="155902"/>
                </a:lnTo>
                <a:lnTo>
                  <a:pt x="363981" y="11429"/>
                </a:lnTo>
                <a:lnTo>
                  <a:pt x="3583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68540" y="4837176"/>
            <a:ext cx="364490" cy="222250"/>
          </a:xfrm>
          <a:custGeom>
            <a:avLst/>
            <a:gdLst/>
            <a:ahLst/>
            <a:cxnLst/>
            <a:rect l="l" t="t" r="r" b="b"/>
            <a:pathLst>
              <a:path w="364490" h="222250">
                <a:moveTo>
                  <a:pt x="68639" y="33682"/>
                </a:moveTo>
                <a:lnTo>
                  <a:pt x="62073" y="44626"/>
                </a:lnTo>
                <a:lnTo>
                  <a:pt x="357885" y="221869"/>
                </a:lnTo>
                <a:lnTo>
                  <a:pt x="364489" y="210947"/>
                </a:lnTo>
                <a:lnTo>
                  <a:pt x="68639" y="33682"/>
                </a:lnTo>
                <a:close/>
              </a:path>
              <a:path w="364490" h="222250">
                <a:moveTo>
                  <a:pt x="0" y="0"/>
                </a:moveTo>
                <a:lnTo>
                  <a:pt x="45719" y="71881"/>
                </a:lnTo>
                <a:lnTo>
                  <a:pt x="62073" y="44626"/>
                </a:lnTo>
                <a:lnTo>
                  <a:pt x="51180" y="38100"/>
                </a:lnTo>
                <a:lnTo>
                  <a:pt x="57784" y="27178"/>
                </a:lnTo>
                <a:lnTo>
                  <a:pt x="72542" y="27178"/>
                </a:lnTo>
                <a:lnTo>
                  <a:pt x="84962" y="6476"/>
                </a:lnTo>
                <a:lnTo>
                  <a:pt x="0" y="0"/>
                </a:lnTo>
                <a:close/>
              </a:path>
              <a:path w="364490" h="222250">
                <a:moveTo>
                  <a:pt x="57784" y="27178"/>
                </a:moveTo>
                <a:lnTo>
                  <a:pt x="51180" y="38100"/>
                </a:lnTo>
                <a:lnTo>
                  <a:pt x="62073" y="44626"/>
                </a:lnTo>
                <a:lnTo>
                  <a:pt x="68639" y="33682"/>
                </a:lnTo>
                <a:lnTo>
                  <a:pt x="57784" y="27178"/>
                </a:lnTo>
                <a:close/>
              </a:path>
              <a:path w="364490" h="222250">
                <a:moveTo>
                  <a:pt x="72542" y="27178"/>
                </a:moveTo>
                <a:lnTo>
                  <a:pt x="57784" y="27178"/>
                </a:lnTo>
                <a:lnTo>
                  <a:pt x="68639" y="33682"/>
                </a:lnTo>
                <a:lnTo>
                  <a:pt x="72542" y="27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28469" y="3590290"/>
            <a:ext cx="20777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  </a:t>
            </a:r>
            <a:r>
              <a:rPr sz="1800" spc="-5" dirty="0">
                <a:latin typeface="Arial"/>
                <a:cs typeface="Arial"/>
              </a:rPr>
              <a:t>occurrences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word 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 in document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1892" y="4800092"/>
            <a:ext cx="20059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15" dirty="0">
                <a:latin typeface="Arial"/>
                <a:cs typeface="Arial"/>
              </a:rPr>
              <a:t>words</a:t>
            </a:r>
            <a:r>
              <a:rPr sz="1800" spc="-5" dirty="0">
                <a:latin typeface="Arial"/>
                <a:cs typeface="Arial"/>
              </a:rPr>
              <a:t> in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document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1178" y="6426809"/>
            <a:ext cx="210375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4845">
              <a:lnSpc>
                <a:spcPts val="1295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92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5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195564" y="6641541"/>
            <a:ext cx="24072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Slide credit: Ondrej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2828"/>
            <a:ext cx="367665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Query</a:t>
            </a:r>
            <a:r>
              <a:rPr sz="3800" spc="-80" dirty="0"/>
              <a:t> </a:t>
            </a:r>
            <a:r>
              <a:rPr sz="3800" dirty="0"/>
              <a:t>expansion</a:t>
            </a:r>
            <a:endParaRPr sz="3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b="0" i="0" dirty="0">
                <a:latin typeface="Carlito"/>
                <a:cs typeface="Carlito"/>
              </a:rPr>
              <a:t>Query: </a:t>
            </a:r>
            <a:r>
              <a:rPr dirty="0"/>
              <a:t>golf</a:t>
            </a:r>
            <a:r>
              <a:rPr spc="-35" dirty="0"/>
              <a:t> </a:t>
            </a:r>
            <a:r>
              <a:rPr dirty="0"/>
              <a:t>green</a:t>
            </a:r>
          </a:p>
          <a:p>
            <a:pPr marL="6350">
              <a:lnSpc>
                <a:spcPct val="100000"/>
              </a:lnSpc>
              <a:spcBef>
                <a:spcPts val="15"/>
              </a:spcBef>
            </a:pPr>
            <a:endParaRPr sz="1950"/>
          </a:p>
          <a:p>
            <a:pPr marL="19050">
              <a:lnSpc>
                <a:spcPct val="100000"/>
              </a:lnSpc>
            </a:pPr>
            <a:r>
              <a:rPr b="0" i="0" spc="-5" dirty="0">
                <a:latin typeface="Carlito"/>
                <a:cs typeface="Carlito"/>
              </a:rPr>
              <a:t>Results:</a:t>
            </a:r>
          </a:p>
          <a:p>
            <a:pPr marL="6350"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54305" indent="-135890">
              <a:lnSpc>
                <a:spcPct val="100000"/>
              </a:lnSpc>
              <a:buChar char="-"/>
              <a:tabLst>
                <a:tab pos="154940" algn="l"/>
              </a:tabLst>
            </a:pPr>
            <a:r>
              <a:rPr b="0" i="0" spc="-5" dirty="0">
                <a:latin typeface="Carlito"/>
                <a:cs typeface="Carlito"/>
              </a:rPr>
              <a:t>How can </a:t>
            </a:r>
            <a:r>
              <a:rPr b="0" i="0" dirty="0">
                <a:latin typeface="Carlito"/>
                <a:cs typeface="Carlito"/>
              </a:rPr>
              <a:t>the </a:t>
            </a:r>
            <a:r>
              <a:rPr b="0" i="0" spc="-10" dirty="0">
                <a:latin typeface="Carlito"/>
                <a:cs typeface="Carlito"/>
              </a:rPr>
              <a:t>grass </a:t>
            </a:r>
            <a:r>
              <a:rPr b="0" i="0" dirty="0">
                <a:latin typeface="Carlito"/>
                <a:cs typeface="Carlito"/>
              </a:rPr>
              <a:t>on the </a:t>
            </a:r>
            <a:r>
              <a:rPr dirty="0"/>
              <a:t>greens </a:t>
            </a:r>
            <a:r>
              <a:rPr b="0" i="0" spc="-10" dirty="0">
                <a:latin typeface="Carlito"/>
                <a:cs typeface="Carlito"/>
              </a:rPr>
              <a:t>at </a:t>
            </a:r>
            <a:r>
              <a:rPr b="0" i="0" dirty="0">
                <a:latin typeface="Carlito"/>
                <a:cs typeface="Carlito"/>
              </a:rPr>
              <a:t>a </a:t>
            </a:r>
            <a:r>
              <a:rPr dirty="0"/>
              <a:t>golf </a:t>
            </a:r>
            <a:r>
              <a:rPr b="0" i="0" spc="-10" dirty="0">
                <a:latin typeface="Carlito"/>
                <a:cs typeface="Carlito"/>
              </a:rPr>
              <a:t>course </a:t>
            </a:r>
            <a:r>
              <a:rPr b="0" i="0" dirty="0">
                <a:latin typeface="Carlito"/>
                <a:cs typeface="Carlito"/>
              </a:rPr>
              <a:t>be so</a:t>
            </a:r>
            <a:r>
              <a:rPr b="0" i="0" spc="-95" dirty="0">
                <a:latin typeface="Carlito"/>
                <a:cs typeface="Carlito"/>
              </a:rPr>
              <a:t> </a:t>
            </a:r>
            <a:r>
              <a:rPr b="0" i="0" spc="-10" dirty="0">
                <a:latin typeface="Carlito"/>
                <a:cs typeface="Carlito"/>
              </a:rPr>
              <a:t>perfect?</a:t>
            </a:r>
          </a:p>
          <a:p>
            <a:pPr marL="153035" indent="-134620">
              <a:lnSpc>
                <a:spcPct val="100000"/>
              </a:lnSpc>
              <a:spcBef>
                <a:spcPts val="5"/>
              </a:spcBef>
              <a:buChar char="-"/>
              <a:tabLst>
                <a:tab pos="153670" algn="l"/>
              </a:tabLst>
            </a:pPr>
            <a:r>
              <a:rPr b="0" i="0" spc="-10" dirty="0">
                <a:latin typeface="Carlito"/>
                <a:cs typeface="Carlito"/>
              </a:rPr>
              <a:t>For example, </a:t>
            </a:r>
            <a:r>
              <a:rPr b="0" i="0" dirty="0">
                <a:latin typeface="Carlito"/>
                <a:cs typeface="Carlito"/>
              </a:rPr>
              <a:t>a </a:t>
            </a:r>
            <a:r>
              <a:rPr b="0" i="0" spc="-5" dirty="0">
                <a:latin typeface="Carlito"/>
                <a:cs typeface="Carlito"/>
              </a:rPr>
              <a:t>skilled </a:t>
            </a:r>
            <a:r>
              <a:rPr dirty="0"/>
              <a:t>golf</a:t>
            </a:r>
            <a:r>
              <a:rPr b="0" i="0" dirty="0">
                <a:latin typeface="Carlito"/>
                <a:cs typeface="Carlito"/>
              </a:rPr>
              <a:t>er </a:t>
            </a:r>
            <a:r>
              <a:rPr b="0" i="0" spc="-10" dirty="0">
                <a:latin typeface="Carlito"/>
                <a:cs typeface="Carlito"/>
              </a:rPr>
              <a:t>expects to </a:t>
            </a:r>
            <a:r>
              <a:rPr b="0" i="0" spc="-5" dirty="0">
                <a:latin typeface="Carlito"/>
                <a:cs typeface="Carlito"/>
              </a:rPr>
              <a:t>reach </a:t>
            </a:r>
            <a:r>
              <a:rPr b="0" i="0" dirty="0">
                <a:latin typeface="Carlito"/>
                <a:cs typeface="Carlito"/>
              </a:rPr>
              <a:t>the </a:t>
            </a:r>
            <a:r>
              <a:rPr dirty="0"/>
              <a:t>green </a:t>
            </a:r>
            <a:r>
              <a:rPr b="0" i="0" spc="-5" dirty="0">
                <a:latin typeface="Carlito"/>
                <a:cs typeface="Carlito"/>
              </a:rPr>
              <a:t>on </a:t>
            </a:r>
            <a:r>
              <a:rPr b="0" i="0" dirty="0">
                <a:latin typeface="Carlito"/>
                <a:cs typeface="Carlito"/>
              </a:rPr>
              <a:t>a </a:t>
            </a:r>
            <a:r>
              <a:rPr b="0" i="0" spc="-10" dirty="0">
                <a:latin typeface="Carlito"/>
                <a:cs typeface="Carlito"/>
              </a:rPr>
              <a:t>par-four </a:t>
            </a:r>
            <a:r>
              <a:rPr b="0" i="0" spc="-5" dirty="0">
                <a:latin typeface="Carlito"/>
                <a:cs typeface="Carlito"/>
              </a:rPr>
              <a:t>hole </a:t>
            </a:r>
            <a:r>
              <a:rPr b="0" i="0" dirty="0">
                <a:latin typeface="Carlito"/>
                <a:cs typeface="Carlito"/>
              </a:rPr>
              <a:t>in</a:t>
            </a:r>
            <a:r>
              <a:rPr b="0" i="0" spc="45" dirty="0">
                <a:latin typeface="Carlito"/>
                <a:cs typeface="Carlito"/>
              </a:rPr>
              <a:t> </a:t>
            </a:r>
            <a:r>
              <a:rPr i="0" dirty="0">
                <a:latin typeface="Carlito"/>
                <a:cs typeface="Carlito"/>
              </a:rPr>
              <a:t>...</a:t>
            </a:r>
          </a:p>
          <a:p>
            <a:pPr marL="154305" indent="-135890">
              <a:lnSpc>
                <a:spcPct val="100000"/>
              </a:lnSpc>
              <a:buChar char="-"/>
              <a:tabLst>
                <a:tab pos="154940" algn="l"/>
              </a:tabLst>
            </a:pPr>
            <a:r>
              <a:rPr b="0" i="0" spc="-5" dirty="0">
                <a:latin typeface="Carlito"/>
                <a:cs typeface="Carlito"/>
              </a:rPr>
              <a:t>Manufactures </a:t>
            </a:r>
            <a:r>
              <a:rPr b="0" i="0" dirty="0">
                <a:latin typeface="Carlito"/>
                <a:cs typeface="Carlito"/>
              </a:rPr>
              <a:t>and </a:t>
            </a:r>
            <a:r>
              <a:rPr b="0" i="0" spc="-5" dirty="0">
                <a:latin typeface="Carlito"/>
                <a:cs typeface="Carlito"/>
              </a:rPr>
              <a:t>sells </a:t>
            </a:r>
            <a:r>
              <a:rPr b="0" i="0" spc="-10" dirty="0">
                <a:latin typeface="Carlito"/>
                <a:cs typeface="Carlito"/>
              </a:rPr>
              <a:t>synthetic </a:t>
            </a:r>
            <a:r>
              <a:rPr dirty="0"/>
              <a:t>golf </a:t>
            </a:r>
            <a:r>
              <a:rPr b="0" i="0" spc="-5" dirty="0">
                <a:latin typeface="Carlito"/>
                <a:cs typeface="Carlito"/>
              </a:rPr>
              <a:t>putting </a:t>
            </a:r>
            <a:r>
              <a:rPr dirty="0"/>
              <a:t>green</a:t>
            </a:r>
            <a:r>
              <a:rPr b="0" dirty="0">
                <a:latin typeface="Carlito"/>
                <a:cs typeface="Carlito"/>
              </a:rPr>
              <a:t>s </a:t>
            </a:r>
            <a:r>
              <a:rPr b="0" i="0" dirty="0">
                <a:latin typeface="Carlito"/>
                <a:cs typeface="Carlito"/>
              </a:rPr>
              <a:t>and</a:t>
            </a:r>
            <a:r>
              <a:rPr b="0" i="0" spc="-45" dirty="0">
                <a:latin typeface="Carlito"/>
                <a:cs typeface="Carlito"/>
              </a:rPr>
              <a:t> </a:t>
            </a:r>
            <a:r>
              <a:rPr b="0" i="0" spc="-5" dirty="0">
                <a:latin typeface="Carlito"/>
                <a:cs typeface="Carlito"/>
              </a:rPr>
              <a:t>mats.</a:t>
            </a:r>
          </a:p>
          <a:p>
            <a:pPr marL="6350">
              <a:lnSpc>
                <a:spcPct val="100000"/>
              </a:lnSpc>
              <a:buFont typeface="Carlito"/>
              <a:buChar char="-"/>
            </a:pPr>
            <a:endParaRPr b="0" i="0" spc="-5" dirty="0">
              <a:latin typeface="Carlito"/>
              <a:cs typeface="Carlito"/>
            </a:endParaRPr>
          </a:p>
          <a:p>
            <a:pPr marL="6350">
              <a:lnSpc>
                <a:spcPct val="100000"/>
              </a:lnSpc>
              <a:spcBef>
                <a:spcPts val="10"/>
              </a:spcBef>
              <a:buFont typeface="Carlito"/>
              <a:buChar char="-"/>
            </a:pPr>
            <a:endParaRPr sz="2200">
              <a:latin typeface="Carlito"/>
              <a:cs typeface="Carlito"/>
            </a:endParaRPr>
          </a:p>
          <a:p>
            <a:pPr marL="19050">
              <a:lnSpc>
                <a:spcPct val="100000"/>
              </a:lnSpc>
            </a:pPr>
            <a:r>
              <a:rPr b="0" i="0" spc="-10" dirty="0">
                <a:latin typeface="Carlito"/>
                <a:cs typeface="Carlito"/>
              </a:rPr>
              <a:t>Irrelevant result </a:t>
            </a:r>
            <a:r>
              <a:rPr b="0" i="0" spc="-5" dirty="0">
                <a:latin typeface="Carlito"/>
                <a:cs typeface="Carlito"/>
              </a:rPr>
              <a:t>can </a:t>
            </a:r>
            <a:r>
              <a:rPr b="0" i="0" dirty="0">
                <a:latin typeface="Carlito"/>
                <a:cs typeface="Carlito"/>
              </a:rPr>
              <a:t>cause a </a:t>
            </a:r>
            <a:r>
              <a:rPr b="0" i="0" spc="-5" dirty="0">
                <a:latin typeface="Carlito"/>
                <a:cs typeface="Carlito"/>
              </a:rPr>
              <a:t>`topic </a:t>
            </a:r>
            <a:r>
              <a:rPr b="0" i="0" spc="5" dirty="0">
                <a:latin typeface="Carlito"/>
                <a:cs typeface="Carlito"/>
              </a:rPr>
              <a:t>drift’:</a:t>
            </a:r>
          </a:p>
          <a:p>
            <a:pPr marL="6350"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53035" indent="-134620">
              <a:lnSpc>
                <a:spcPct val="100000"/>
              </a:lnSpc>
              <a:buChar char="-"/>
              <a:tabLst>
                <a:tab pos="153670" algn="l"/>
              </a:tabLst>
            </a:pPr>
            <a:r>
              <a:rPr b="0" i="0" spc="-20" dirty="0">
                <a:latin typeface="Carlito"/>
                <a:cs typeface="Carlito"/>
              </a:rPr>
              <a:t>Volkswagen </a:t>
            </a:r>
            <a:r>
              <a:rPr spc="-5" dirty="0"/>
              <a:t>Golf</a:t>
            </a:r>
            <a:r>
              <a:rPr b="0" i="0" spc="-5" dirty="0">
                <a:latin typeface="Carlito"/>
                <a:cs typeface="Carlito"/>
              </a:rPr>
              <a:t>, </a:t>
            </a:r>
            <a:r>
              <a:rPr b="0" i="0" dirty="0">
                <a:latin typeface="Carlito"/>
                <a:cs typeface="Carlito"/>
              </a:rPr>
              <a:t>1999, </a:t>
            </a:r>
            <a:r>
              <a:rPr spc="-5" dirty="0"/>
              <a:t>Green</a:t>
            </a:r>
            <a:r>
              <a:rPr b="0" i="0" spc="-5" dirty="0">
                <a:latin typeface="Carlito"/>
                <a:cs typeface="Carlito"/>
              </a:rPr>
              <a:t>, </a:t>
            </a:r>
            <a:r>
              <a:rPr b="0" i="0" dirty="0">
                <a:latin typeface="Carlito"/>
                <a:cs typeface="Carlito"/>
              </a:rPr>
              <a:t>2000cc, </a:t>
            </a:r>
            <a:r>
              <a:rPr b="0" i="0" spc="-10" dirty="0">
                <a:latin typeface="Carlito"/>
                <a:cs typeface="Carlito"/>
              </a:rPr>
              <a:t>petrol, </a:t>
            </a:r>
            <a:r>
              <a:rPr b="0" i="0" dirty="0">
                <a:latin typeface="Carlito"/>
                <a:cs typeface="Carlito"/>
              </a:rPr>
              <a:t>manual, , </a:t>
            </a:r>
            <a:r>
              <a:rPr b="0" i="0" spc="-5" dirty="0">
                <a:latin typeface="Carlito"/>
                <a:cs typeface="Carlito"/>
              </a:rPr>
              <a:t>hatchback,</a:t>
            </a:r>
            <a:r>
              <a:rPr b="0" i="0" spc="-30" dirty="0">
                <a:latin typeface="Carlito"/>
                <a:cs typeface="Carlito"/>
              </a:rPr>
              <a:t> </a:t>
            </a:r>
            <a:r>
              <a:rPr b="0" i="0" dirty="0">
                <a:latin typeface="Carlito"/>
                <a:cs typeface="Carlito"/>
              </a:rPr>
              <a:t>94000miles,</a:t>
            </a:r>
          </a:p>
          <a:p>
            <a:pPr marL="19050">
              <a:lnSpc>
                <a:spcPct val="100000"/>
              </a:lnSpc>
            </a:pPr>
            <a:r>
              <a:rPr b="0" i="0" dirty="0">
                <a:latin typeface="Carlito"/>
                <a:cs typeface="Carlito"/>
              </a:rPr>
              <a:t>2.0 </a:t>
            </a:r>
            <a:r>
              <a:rPr b="0" i="0" spc="-10" dirty="0">
                <a:latin typeface="Carlito"/>
                <a:cs typeface="Carlito"/>
              </a:rPr>
              <a:t>GTi, </a:t>
            </a:r>
            <a:r>
              <a:rPr b="0" i="0" dirty="0">
                <a:latin typeface="Carlito"/>
                <a:cs typeface="Carlito"/>
              </a:rPr>
              <a:t>2 </a:t>
            </a:r>
            <a:r>
              <a:rPr b="0" i="0" spc="-15" dirty="0">
                <a:latin typeface="Carlito"/>
                <a:cs typeface="Carlito"/>
              </a:rPr>
              <a:t>Registered </a:t>
            </a:r>
            <a:r>
              <a:rPr b="0" i="0" spc="-10" dirty="0">
                <a:latin typeface="Carlito"/>
                <a:cs typeface="Carlito"/>
              </a:rPr>
              <a:t>Keepers, </a:t>
            </a:r>
            <a:r>
              <a:rPr b="0" i="0" spc="-5" dirty="0">
                <a:latin typeface="Carlito"/>
                <a:cs typeface="Carlito"/>
              </a:rPr>
              <a:t>HPI </a:t>
            </a:r>
            <a:r>
              <a:rPr b="0" i="0" spc="-10" dirty="0">
                <a:latin typeface="Carlito"/>
                <a:cs typeface="Carlito"/>
              </a:rPr>
              <a:t>Checked, </a:t>
            </a:r>
            <a:r>
              <a:rPr b="0" i="0" dirty="0">
                <a:latin typeface="Carlito"/>
                <a:cs typeface="Carlito"/>
              </a:rPr>
              <a:t>Air-Conditioning, </a:t>
            </a:r>
            <a:r>
              <a:rPr b="0" i="0" spc="-15" dirty="0">
                <a:latin typeface="Carlito"/>
                <a:cs typeface="Carlito"/>
              </a:rPr>
              <a:t>Front </a:t>
            </a:r>
            <a:r>
              <a:rPr b="0" i="0" dirty="0">
                <a:latin typeface="Carlito"/>
                <a:cs typeface="Carlito"/>
              </a:rPr>
              <a:t>and</a:t>
            </a:r>
            <a:r>
              <a:rPr b="0" i="0" spc="35" dirty="0">
                <a:latin typeface="Carlito"/>
                <a:cs typeface="Carlito"/>
              </a:rPr>
              <a:t> </a:t>
            </a:r>
            <a:r>
              <a:rPr b="0" i="0" spc="-10" dirty="0">
                <a:latin typeface="Carlito"/>
                <a:cs typeface="Carlito"/>
              </a:rPr>
              <a:t>Rear</a:t>
            </a:r>
          </a:p>
          <a:p>
            <a:pPr marL="19050">
              <a:lnSpc>
                <a:spcPct val="100000"/>
              </a:lnSpc>
            </a:pPr>
            <a:r>
              <a:rPr b="0" i="0" spc="-10" dirty="0">
                <a:latin typeface="Carlito"/>
                <a:cs typeface="Carlito"/>
              </a:rPr>
              <a:t>Parking Sensors, </a:t>
            </a:r>
            <a:r>
              <a:rPr b="0" i="0" dirty="0">
                <a:latin typeface="Carlito"/>
                <a:cs typeface="Carlito"/>
              </a:rPr>
              <a:t>ABS, </a:t>
            </a:r>
            <a:r>
              <a:rPr b="0" i="0" spc="-5" dirty="0">
                <a:latin typeface="Carlito"/>
                <a:cs typeface="Carlito"/>
              </a:rPr>
              <a:t>Alarm,</a:t>
            </a:r>
            <a:r>
              <a:rPr b="0" i="0" spc="30" dirty="0">
                <a:latin typeface="Carlito"/>
                <a:cs typeface="Carlito"/>
              </a:rPr>
              <a:t> </a:t>
            </a:r>
            <a:r>
              <a:rPr b="0" i="0" spc="-5" dirty="0">
                <a:latin typeface="Carlito"/>
                <a:cs typeface="Carlito"/>
              </a:rPr>
              <a:t>Alloy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808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5" dirty="0"/>
              <a:t>Query</a:t>
            </a:r>
            <a:r>
              <a:rPr spc="-310" dirty="0"/>
              <a:t> </a:t>
            </a:r>
            <a:r>
              <a:rPr spc="-295" dirty="0"/>
              <a:t>Expansion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81628" y="1828800"/>
            <a:ext cx="2760345" cy="788035"/>
            <a:chOff x="3881628" y="1828800"/>
            <a:chExt cx="2760345" cy="788035"/>
          </a:xfrm>
        </p:grpSpPr>
        <p:sp>
          <p:nvSpPr>
            <p:cNvPr id="4" name="object 4"/>
            <p:cNvSpPr/>
            <p:nvPr/>
          </p:nvSpPr>
          <p:spPr>
            <a:xfrm>
              <a:off x="3881628" y="1837944"/>
              <a:ext cx="1051560" cy="755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9096" y="1828800"/>
              <a:ext cx="1053084" cy="784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1804" y="1831847"/>
              <a:ext cx="589788" cy="784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697980" y="1834895"/>
            <a:ext cx="1051559" cy="78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065007" y="1821179"/>
            <a:ext cx="2421890" cy="792480"/>
            <a:chOff x="8065007" y="1821179"/>
            <a:chExt cx="2421890" cy="792480"/>
          </a:xfrm>
        </p:grpSpPr>
        <p:sp>
          <p:nvSpPr>
            <p:cNvPr id="9" name="object 9"/>
            <p:cNvSpPr/>
            <p:nvPr/>
          </p:nvSpPr>
          <p:spPr>
            <a:xfrm>
              <a:off x="8112251" y="1827275"/>
              <a:ext cx="1056131" cy="786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14103" y="1821179"/>
              <a:ext cx="1182624" cy="7879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97011" y="1857755"/>
              <a:ext cx="2357755" cy="714375"/>
            </a:xfrm>
            <a:custGeom>
              <a:avLst/>
              <a:gdLst/>
              <a:ahLst/>
              <a:cxnLst/>
              <a:rect l="l" t="t" r="r" b="b"/>
              <a:pathLst>
                <a:path w="2357754" h="714375">
                  <a:moveTo>
                    <a:pt x="1143000" y="0"/>
                  </a:moveTo>
                  <a:lnTo>
                    <a:pt x="2357501" y="714375"/>
                  </a:lnTo>
                </a:path>
                <a:path w="2357754" h="714375">
                  <a:moveTo>
                    <a:pt x="2289937" y="0"/>
                  </a:moveTo>
                  <a:lnTo>
                    <a:pt x="1143000" y="714375"/>
                  </a:lnTo>
                </a:path>
                <a:path w="2357754" h="714375">
                  <a:moveTo>
                    <a:pt x="0" y="0"/>
                  </a:moveTo>
                  <a:lnTo>
                    <a:pt x="1214501" y="714375"/>
                  </a:lnTo>
                </a:path>
                <a:path w="2357754" h="714375">
                  <a:moveTo>
                    <a:pt x="1146937" y="0"/>
                  </a:moveTo>
                  <a:lnTo>
                    <a:pt x="0" y="714375"/>
                  </a:lnTo>
                </a:path>
              </a:pathLst>
            </a:custGeom>
            <a:ln w="640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40777" y="1953894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rlito"/>
                <a:cs typeface="Carlito"/>
              </a:rPr>
              <a:t>…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4250" y="3198876"/>
            <a:ext cx="6517640" cy="1247140"/>
            <a:chOff x="3524250" y="3198876"/>
            <a:chExt cx="6517640" cy="1247140"/>
          </a:xfrm>
        </p:grpSpPr>
        <p:sp>
          <p:nvSpPr>
            <p:cNvPr id="14" name="object 14"/>
            <p:cNvSpPr/>
            <p:nvPr/>
          </p:nvSpPr>
          <p:spPr>
            <a:xfrm>
              <a:off x="4165091" y="3285744"/>
              <a:ext cx="1557527" cy="10378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2055" y="3293364"/>
              <a:ext cx="1494497" cy="1022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88867" y="3312863"/>
              <a:ext cx="840216" cy="10101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8847" y="3285744"/>
              <a:ext cx="1572768" cy="10713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4250" y="3812032"/>
              <a:ext cx="511809" cy="546735"/>
            </a:xfrm>
            <a:custGeom>
              <a:avLst/>
              <a:gdLst/>
              <a:ahLst/>
              <a:cxnLst/>
              <a:rect l="l" t="t" r="r" b="b"/>
              <a:pathLst>
                <a:path w="511810" h="546735">
                  <a:moveTo>
                    <a:pt x="41148" y="397637"/>
                  </a:moveTo>
                  <a:lnTo>
                    <a:pt x="32512" y="402971"/>
                  </a:lnTo>
                  <a:lnTo>
                    <a:pt x="30607" y="411607"/>
                  </a:lnTo>
                  <a:lnTo>
                    <a:pt x="0" y="546735"/>
                  </a:lnTo>
                  <a:lnTo>
                    <a:pt x="40997" y="534416"/>
                  </a:lnTo>
                  <a:lnTo>
                    <a:pt x="33274" y="534416"/>
                  </a:lnTo>
                  <a:lnTo>
                    <a:pt x="9905" y="512572"/>
                  </a:lnTo>
                  <a:lnTo>
                    <a:pt x="50361" y="469227"/>
                  </a:lnTo>
                  <a:lnTo>
                    <a:pt x="61849" y="418719"/>
                  </a:lnTo>
                  <a:lnTo>
                    <a:pt x="63753" y="410083"/>
                  </a:lnTo>
                  <a:lnTo>
                    <a:pt x="58292" y="401447"/>
                  </a:lnTo>
                  <a:lnTo>
                    <a:pt x="41148" y="397637"/>
                  </a:lnTo>
                  <a:close/>
                </a:path>
                <a:path w="511810" h="546735">
                  <a:moveTo>
                    <a:pt x="50361" y="469227"/>
                  </a:moveTo>
                  <a:lnTo>
                    <a:pt x="9905" y="512572"/>
                  </a:lnTo>
                  <a:lnTo>
                    <a:pt x="33274" y="534416"/>
                  </a:lnTo>
                  <a:lnTo>
                    <a:pt x="40150" y="527050"/>
                  </a:lnTo>
                  <a:lnTo>
                    <a:pt x="37211" y="527050"/>
                  </a:lnTo>
                  <a:lnTo>
                    <a:pt x="17017" y="508254"/>
                  </a:lnTo>
                  <a:lnTo>
                    <a:pt x="43282" y="500355"/>
                  </a:lnTo>
                  <a:lnTo>
                    <a:pt x="50361" y="469227"/>
                  </a:lnTo>
                  <a:close/>
                </a:path>
                <a:path w="511810" h="546735">
                  <a:moveTo>
                    <a:pt x="129792" y="475666"/>
                  </a:moveTo>
                  <a:lnTo>
                    <a:pt x="123444" y="476250"/>
                  </a:lnTo>
                  <a:lnTo>
                    <a:pt x="73577" y="491245"/>
                  </a:lnTo>
                  <a:lnTo>
                    <a:pt x="33274" y="534416"/>
                  </a:lnTo>
                  <a:lnTo>
                    <a:pt x="40997" y="534416"/>
                  </a:lnTo>
                  <a:lnTo>
                    <a:pt x="132714" y="506857"/>
                  </a:lnTo>
                  <a:lnTo>
                    <a:pt x="138275" y="503866"/>
                  </a:lnTo>
                  <a:lnTo>
                    <a:pt x="142144" y="499125"/>
                  </a:lnTo>
                  <a:lnTo>
                    <a:pt x="143966" y="493266"/>
                  </a:lnTo>
                  <a:lnTo>
                    <a:pt x="143383" y="486918"/>
                  </a:lnTo>
                  <a:lnTo>
                    <a:pt x="140392" y="481357"/>
                  </a:lnTo>
                  <a:lnTo>
                    <a:pt x="135651" y="477488"/>
                  </a:lnTo>
                  <a:lnTo>
                    <a:pt x="129792" y="475666"/>
                  </a:lnTo>
                  <a:close/>
                </a:path>
                <a:path w="511810" h="546735">
                  <a:moveTo>
                    <a:pt x="43282" y="500355"/>
                  </a:moveTo>
                  <a:lnTo>
                    <a:pt x="17017" y="508254"/>
                  </a:lnTo>
                  <a:lnTo>
                    <a:pt x="37211" y="527050"/>
                  </a:lnTo>
                  <a:lnTo>
                    <a:pt x="43282" y="500355"/>
                  </a:lnTo>
                  <a:close/>
                </a:path>
                <a:path w="511810" h="546735">
                  <a:moveTo>
                    <a:pt x="73577" y="491245"/>
                  </a:moveTo>
                  <a:lnTo>
                    <a:pt x="43282" y="500355"/>
                  </a:lnTo>
                  <a:lnTo>
                    <a:pt x="37211" y="527050"/>
                  </a:lnTo>
                  <a:lnTo>
                    <a:pt x="40150" y="527050"/>
                  </a:lnTo>
                  <a:lnTo>
                    <a:pt x="73577" y="491245"/>
                  </a:lnTo>
                  <a:close/>
                </a:path>
                <a:path w="511810" h="546735">
                  <a:moveTo>
                    <a:pt x="488314" y="0"/>
                  </a:moveTo>
                  <a:lnTo>
                    <a:pt x="50361" y="469227"/>
                  </a:lnTo>
                  <a:lnTo>
                    <a:pt x="43282" y="500355"/>
                  </a:lnTo>
                  <a:lnTo>
                    <a:pt x="73577" y="491245"/>
                  </a:lnTo>
                  <a:lnTo>
                    <a:pt x="511810" y="21844"/>
                  </a:lnTo>
                  <a:lnTo>
                    <a:pt x="4883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25645" y="3214878"/>
              <a:ext cx="6000115" cy="1214755"/>
            </a:xfrm>
            <a:custGeom>
              <a:avLst/>
              <a:gdLst/>
              <a:ahLst/>
              <a:cxnLst/>
              <a:rect l="l" t="t" r="r" b="b"/>
              <a:pathLst>
                <a:path w="6000115" h="1214754">
                  <a:moveTo>
                    <a:pt x="0" y="1214628"/>
                  </a:moveTo>
                  <a:lnTo>
                    <a:pt x="5999988" y="1214628"/>
                  </a:lnTo>
                  <a:lnTo>
                    <a:pt x="5999988" y="0"/>
                  </a:lnTo>
                  <a:lnTo>
                    <a:pt x="0" y="0"/>
                  </a:lnTo>
                  <a:lnTo>
                    <a:pt x="0" y="1214628"/>
                  </a:lnTo>
                  <a:close/>
                </a:path>
              </a:pathLst>
            </a:custGeom>
            <a:ln w="3200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808988" y="2286000"/>
            <a:ext cx="1501139" cy="10332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667255" y="4565591"/>
            <a:ext cx="2075180" cy="1649730"/>
            <a:chOff x="1667255" y="4565591"/>
            <a:chExt cx="2075180" cy="1649730"/>
          </a:xfrm>
        </p:grpSpPr>
        <p:sp>
          <p:nvSpPr>
            <p:cNvPr id="22" name="object 22"/>
            <p:cNvSpPr/>
            <p:nvPr/>
          </p:nvSpPr>
          <p:spPr>
            <a:xfrm>
              <a:off x="2902211" y="4565591"/>
              <a:ext cx="840216" cy="10101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95500" y="4681728"/>
              <a:ext cx="1557527" cy="10378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3871" y="4824984"/>
              <a:ext cx="1499615" cy="10226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08987" y="4968240"/>
              <a:ext cx="1574291" cy="10713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67255" y="5181600"/>
              <a:ext cx="1499616" cy="10332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381500" y="5074920"/>
            <a:ext cx="1528216" cy="1036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24371" y="5073396"/>
            <a:ext cx="1528216" cy="1036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33716" y="5071871"/>
            <a:ext cx="851916" cy="10241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57259" y="5077967"/>
            <a:ext cx="1532398" cy="1042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959991" y="3304794"/>
            <a:ext cx="121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Query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image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32626" y="1375105"/>
            <a:ext cx="686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es</a:t>
            </a:r>
            <a:r>
              <a:rPr sz="1800" spc="-5" dirty="0">
                <a:latin typeface="Carlito"/>
                <a:cs typeface="Carlito"/>
              </a:rPr>
              <a:t>ul</a:t>
            </a:r>
            <a:r>
              <a:rPr sz="1800" spc="-1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9991" y="6293307"/>
            <a:ext cx="1041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New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query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75375" y="2792348"/>
            <a:ext cx="174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Spatial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verification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75501" y="4721732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New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results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42842" y="2358389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80">
                <a:moveTo>
                  <a:pt x="252217" y="44835"/>
                </a:moveTo>
                <a:lnTo>
                  <a:pt x="221532" y="52914"/>
                </a:lnTo>
                <a:lnTo>
                  <a:pt x="0" y="274447"/>
                </a:lnTo>
                <a:lnTo>
                  <a:pt x="22606" y="297052"/>
                </a:lnTo>
                <a:lnTo>
                  <a:pt x="244138" y="75520"/>
                </a:lnTo>
                <a:lnTo>
                  <a:pt x="252217" y="44835"/>
                </a:lnTo>
                <a:close/>
              </a:path>
              <a:path w="297179" h="297180">
                <a:moveTo>
                  <a:pt x="294151" y="11049"/>
                </a:moveTo>
                <a:lnTo>
                  <a:pt x="263398" y="11049"/>
                </a:lnTo>
                <a:lnTo>
                  <a:pt x="286004" y="33655"/>
                </a:lnTo>
                <a:lnTo>
                  <a:pt x="244138" y="75520"/>
                </a:lnTo>
                <a:lnTo>
                  <a:pt x="230886" y="125857"/>
                </a:lnTo>
                <a:lnTo>
                  <a:pt x="228600" y="134365"/>
                </a:lnTo>
                <a:lnTo>
                  <a:pt x="233807" y="143129"/>
                </a:lnTo>
                <a:lnTo>
                  <a:pt x="242316" y="145414"/>
                </a:lnTo>
                <a:lnTo>
                  <a:pt x="250825" y="147574"/>
                </a:lnTo>
                <a:lnTo>
                  <a:pt x="259587" y="142494"/>
                </a:lnTo>
                <a:lnTo>
                  <a:pt x="261874" y="133985"/>
                </a:lnTo>
                <a:lnTo>
                  <a:pt x="294151" y="11049"/>
                </a:lnTo>
                <a:close/>
              </a:path>
              <a:path w="297179" h="297180">
                <a:moveTo>
                  <a:pt x="270637" y="18287"/>
                </a:moveTo>
                <a:lnTo>
                  <a:pt x="259207" y="18287"/>
                </a:lnTo>
                <a:lnTo>
                  <a:pt x="278765" y="37846"/>
                </a:lnTo>
                <a:lnTo>
                  <a:pt x="252217" y="44835"/>
                </a:lnTo>
                <a:lnTo>
                  <a:pt x="244138" y="75520"/>
                </a:lnTo>
                <a:lnTo>
                  <a:pt x="286004" y="33655"/>
                </a:lnTo>
                <a:lnTo>
                  <a:pt x="270637" y="18287"/>
                </a:lnTo>
                <a:close/>
              </a:path>
              <a:path w="297179" h="297180">
                <a:moveTo>
                  <a:pt x="297053" y="0"/>
                </a:moveTo>
                <a:lnTo>
                  <a:pt x="154559" y="37464"/>
                </a:lnTo>
                <a:lnTo>
                  <a:pt x="149479" y="46227"/>
                </a:lnTo>
                <a:lnTo>
                  <a:pt x="151637" y="54737"/>
                </a:lnTo>
                <a:lnTo>
                  <a:pt x="153924" y="63373"/>
                </a:lnTo>
                <a:lnTo>
                  <a:pt x="162687" y="68452"/>
                </a:lnTo>
                <a:lnTo>
                  <a:pt x="221532" y="52914"/>
                </a:lnTo>
                <a:lnTo>
                  <a:pt x="263398" y="11049"/>
                </a:lnTo>
                <a:lnTo>
                  <a:pt x="294151" y="11049"/>
                </a:lnTo>
                <a:lnTo>
                  <a:pt x="297053" y="0"/>
                </a:lnTo>
                <a:close/>
              </a:path>
              <a:path w="297179" h="297180">
                <a:moveTo>
                  <a:pt x="263398" y="11049"/>
                </a:moveTo>
                <a:lnTo>
                  <a:pt x="221532" y="52914"/>
                </a:lnTo>
                <a:lnTo>
                  <a:pt x="252217" y="44835"/>
                </a:lnTo>
                <a:lnTo>
                  <a:pt x="259207" y="18287"/>
                </a:lnTo>
                <a:lnTo>
                  <a:pt x="270637" y="18287"/>
                </a:lnTo>
                <a:lnTo>
                  <a:pt x="263398" y="11049"/>
                </a:lnTo>
                <a:close/>
              </a:path>
              <a:path w="297179" h="297180">
                <a:moveTo>
                  <a:pt x="259207" y="18287"/>
                </a:moveTo>
                <a:lnTo>
                  <a:pt x="252217" y="44835"/>
                </a:lnTo>
                <a:lnTo>
                  <a:pt x="278765" y="37846"/>
                </a:lnTo>
                <a:lnTo>
                  <a:pt x="259207" y="1828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53231" y="2786633"/>
            <a:ext cx="144145" cy="357505"/>
          </a:xfrm>
          <a:custGeom>
            <a:avLst/>
            <a:gdLst/>
            <a:ahLst/>
            <a:cxnLst/>
            <a:rect l="l" t="t" r="r" b="b"/>
            <a:pathLst>
              <a:path w="144145" h="357505">
                <a:moveTo>
                  <a:pt x="13896" y="213594"/>
                </a:moveTo>
                <a:lnTo>
                  <a:pt x="7893" y="215645"/>
                </a:lnTo>
                <a:lnTo>
                  <a:pt x="3087" y="219864"/>
                </a:lnTo>
                <a:lnTo>
                  <a:pt x="400" y="225393"/>
                </a:lnTo>
                <a:lnTo>
                  <a:pt x="0" y="231540"/>
                </a:lnTo>
                <a:lnTo>
                  <a:pt x="2051" y="237616"/>
                </a:lnTo>
                <a:lnTo>
                  <a:pt x="71901" y="357250"/>
                </a:lnTo>
                <a:lnTo>
                  <a:pt x="90439" y="325500"/>
                </a:lnTo>
                <a:lnTo>
                  <a:pt x="55899" y="325500"/>
                </a:lnTo>
                <a:lnTo>
                  <a:pt x="55899" y="266337"/>
                </a:lnTo>
                <a:lnTo>
                  <a:pt x="29737" y="221487"/>
                </a:lnTo>
                <a:lnTo>
                  <a:pt x="25521" y="216681"/>
                </a:lnTo>
                <a:lnTo>
                  <a:pt x="20006" y="213994"/>
                </a:lnTo>
                <a:lnTo>
                  <a:pt x="13896" y="213594"/>
                </a:lnTo>
                <a:close/>
              </a:path>
              <a:path w="144145" h="357505">
                <a:moveTo>
                  <a:pt x="55899" y="266337"/>
                </a:moveTo>
                <a:lnTo>
                  <a:pt x="55899" y="325500"/>
                </a:lnTo>
                <a:lnTo>
                  <a:pt x="87903" y="325500"/>
                </a:lnTo>
                <a:lnTo>
                  <a:pt x="87903" y="317500"/>
                </a:lnTo>
                <a:lnTo>
                  <a:pt x="58058" y="317500"/>
                </a:lnTo>
                <a:lnTo>
                  <a:pt x="71901" y="293769"/>
                </a:lnTo>
                <a:lnTo>
                  <a:pt x="55899" y="266337"/>
                </a:lnTo>
                <a:close/>
              </a:path>
              <a:path w="144145" h="357505">
                <a:moveTo>
                  <a:pt x="129907" y="213594"/>
                </a:moveTo>
                <a:lnTo>
                  <a:pt x="123797" y="213994"/>
                </a:lnTo>
                <a:lnTo>
                  <a:pt x="118282" y="216681"/>
                </a:lnTo>
                <a:lnTo>
                  <a:pt x="114065" y="221487"/>
                </a:lnTo>
                <a:lnTo>
                  <a:pt x="87903" y="266337"/>
                </a:lnTo>
                <a:lnTo>
                  <a:pt x="87903" y="325500"/>
                </a:lnTo>
                <a:lnTo>
                  <a:pt x="90439" y="325500"/>
                </a:lnTo>
                <a:lnTo>
                  <a:pt x="141751" y="237616"/>
                </a:lnTo>
                <a:lnTo>
                  <a:pt x="143803" y="231540"/>
                </a:lnTo>
                <a:lnTo>
                  <a:pt x="143402" y="225393"/>
                </a:lnTo>
                <a:lnTo>
                  <a:pt x="140716" y="219864"/>
                </a:lnTo>
                <a:lnTo>
                  <a:pt x="135909" y="215645"/>
                </a:lnTo>
                <a:lnTo>
                  <a:pt x="129907" y="213594"/>
                </a:lnTo>
                <a:close/>
              </a:path>
              <a:path w="144145" h="357505">
                <a:moveTo>
                  <a:pt x="71901" y="293769"/>
                </a:moveTo>
                <a:lnTo>
                  <a:pt x="58058" y="317500"/>
                </a:lnTo>
                <a:lnTo>
                  <a:pt x="85744" y="317500"/>
                </a:lnTo>
                <a:lnTo>
                  <a:pt x="71901" y="293769"/>
                </a:lnTo>
                <a:close/>
              </a:path>
              <a:path w="144145" h="357505">
                <a:moveTo>
                  <a:pt x="87903" y="266337"/>
                </a:moveTo>
                <a:lnTo>
                  <a:pt x="71901" y="293769"/>
                </a:lnTo>
                <a:lnTo>
                  <a:pt x="85744" y="317500"/>
                </a:lnTo>
                <a:lnTo>
                  <a:pt x="87903" y="317500"/>
                </a:lnTo>
                <a:lnTo>
                  <a:pt x="87903" y="266337"/>
                </a:lnTo>
                <a:close/>
              </a:path>
              <a:path w="144145" h="357505">
                <a:moveTo>
                  <a:pt x="87903" y="0"/>
                </a:moveTo>
                <a:lnTo>
                  <a:pt x="55899" y="0"/>
                </a:lnTo>
                <a:lnTo>
                  <a:pt x="55899" y="266337"/>
                </a:lnTo>
                <a:lnTo>
                  <a:pt x="71901" y="293769"/>
                </a:lnTo>
                <a:lnTo>
                  <a:pt x="87903" y="266337"/>
                </a:lnTo>
                <a:lnTo>
                  <a:pt x="8790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82390" y="5643882"/>
            <a:ext cx="357505" cy="144145"/>
          </a:xfrm>
          <a:custGeom>
            <a:avLst/>
            <a:gdLst/>
            <a:ahLst/>
            <a:cxnLst/>
            <a:rect l="l" t="t" r="r" b="b"/>
            <a:pathLst>
              <a:path w="357504" h="144145">
                <a:moveTo>
                  <a:pt x="293812" y="71879"/>
                </a:moveTo>
                <a:lnTo>
                  <a:pt x="221487" y="114069"/>
                </a:lnTo>
                <a:lnTo>
                  <a:pt x="216681" y="118289"/>
                </a:lnTo>
                <a:lnTo>
                  <a:pt x="213994" y="123814"/>
                </a:lnTo>
                <a:lnTo>
                  <a:pt x="213594" y="129937"/>
                </a:lnTo>
                <a:lnTo>
                  <a:pt x="215646" y="135951"/>
                </a:lnTo>
                <a:lnTo>
                  <a:pt x="219864" y="140696"/>
                </a:lnTo>
                <a:lnTo>
                  <a:pt x="225393" y="143361"/>
                </a:lnTo>
                <a:lnTo>
                  <a:pt x="231540" y="143759"/>
                </a:lnTo>
                <a:lnTo>
                  <a:pt x="237617" y="141704"/>
                </a:lnTo>
                <a:lnTo>
                  <a:pt x="329833" y="87881"/>
                </a:lnTo>
                <a:lnTo>
                  <a:pt x="325500" y="87881"/>
                </a:lnTo>
                <a:lnTo>
                  <a:pt x="325500" y="85697"/>
                </a:lnTo>
                <a:lnTo>
                  <a:pt x="317500" y="85697"/>
                </a:lnTo>
                <a:lnTo>
                  <a:pt x="293812" y="71879"/>
                </a:lnTo>
                <a:close/>
              </a:path>
              <a:path w="357504" h="144145">
                <a:moveTo>
                  <a:pt x="266380" y="55877"/>
                </a:moveTo>
                <a:lnTo>
                  <a:pt x="0" y="55877"/>
                </a:lnTo>
                <a:lnTo>
                  <a:pt x="0" y="87881"/>
                </a:lnTo>
                <a:lnTo>
                  <a:pt x="266380" y="87881"/>
                </a:lnTo>
                <a:lnTo>
                  <a:pt x="293812" y="71879"/>
                </a:lnTo>
                <a:lnTo>
                  <a:pt x="266380" y="55877"/>
                </a:lnTo>
                <a:close/>
              </a:path>
              <a:path w="357504" h="144145">
                <a:moveTo>
                  <a:pt x="329833" y="55877"/>
                </a:moveTo>
                <a:lnTo>
                  <a:pt x="325500" y="55877"/>
                </a:lnTo>
                <a:lnTo>
                  <a:pt x="325500" y="87881"/>
                </a:lnTo>
                <a:lnTo>
                  <a:pt x="329833" y="87881"/>
                </a:lnTo>
                <a:lnTo>
                  <a:pt x="357250" y="71879"/>
                </a:lnTo>
                <a:lnTo>
                  <a:pt x="329833" y="55877"/>
                </a:lnTo>
                <a:close/>
              </a:path>
              <a:path w="357504" h="144145">
                <a:moveTo>
                  <a:pt x="317500" y="58062"/>
                </a:moveTo>
                <a:lnTo>
                  <a:pt x="293812" y="71879"/>
                </a:lnTo>
                <a:lnTo>
                  <a:pt x="317500" y="85697"/>
                </a:lnTo>
                <a:lnTo>
                  <a:pt x="317500" y="58062"/>
                </a:lnTo>
                <a:close/>
              </a:path>
              <a:path w="357504" h="144145">
                <a:moveTo>
                  <a:pt x="325500" y="58062"/>
                </a:moveTo>
                <a:lnTo>
                  <a:pt x="317500" y="58062"/>
                </a:lnTo>
                <a:lnTo>
                  <a:pt x="317500" y="85697"/>
                </a:lnTo>
                <a:lnTo>
                  <a:pt x="325500" y="85697"/>
                </a:lnTo>
                <a:lnTo>
                  <a:pt x="325500" y="58062"/>
                </a:lnTo>
                <a:close/>
              </a:path>
              <a:path w="357504" h="144145">
                <a:moveTo>
                  <a:pt x="231540" y="0"/>
                </a:moveTo>
                <a:lnTo>
                  <a:pt x="225393" y="397"/>
                </a:lnTo>
                <a:lnTo>
                  <a:pt x="219864" y="3062"/>
                </a:lnTo>
                <a:lnTo>
                  <a:pt x="215646" y="7808"/>
                </a:lnTo>
                <a:lnTo>
                  <a:pt x="213594" y="13822"/>
                </a:lnTo>
                <a:lnTo>
                  <a:pt x="213995" y="19944"/>
                </a:lnTo>
                <a:lnTo>
                  <a:pt x="216681" y="25469"/>
                </a:lnTo>
                <a:lnTo>
                  <a:pt x="221487" y="29690"/>
                </a:lnTo>
                <a:lnTo>
                  <a:pt x="293812" y="71879"/>
                </a:lnTo>
                <a:lnTo>
                  <a:pt x="317500" y="58062"/>
                </a:lnTo>
                <a:lnTo>
                  <a:pt x="325500" y="58062"/>
                </a:lnTo>
                <a:lnTo>
                  <a:pt x="325500" y="55877"/>
                </a:lnTo>
                <a:lnTo>
                  <a:pt x="329833" y="55877"/>
                </a:lnTo>
                <a:lnTo>
                  <a:pt x="237617" y="2055"/>
                </a:lnTo>
                <a:lnTo>
                  <a:pt x="23154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03370" y="6267703"/>
            <a:ext cx="582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Chum, </a:t>
            </a:r>
            <a:r>
              <a:rPr sz="1800" spc="-5" dirty="0">
                <a:latin typeface="Carlito"/>
                <a:cs typeface="Carlito"/>
              </a:rPr>
              <a:t>Philbin, Sivic, Isard, Zisserman: </a:t>
            </a:r>
            <a:r>
              <a:rPr sz="1800" spc="-40" dirty="0">
                <a:latin typeface="Carlito"/>
                <a:cs typeface="Carlito"/>
              </a:rPr>
              <a:t>Total </a:t>
            </a:r>
            <a:r>
              <a:rPr sz="1800" spc="-10" dirty="0">
                <a:latin typeface="Carlito"/>
                <a:cs typeface="Carlito"/>
              </a:rPr>
              <a:t>Recall…, </a:t>
            </a:r>
            <a:r>
              <a:rPr sz="1800" dirty="0">
                <a:latin typeface="Carlito"/>
                <a:cs typeface="Carlito"/>
              </a:rPr>
              <a:t>ICCV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2007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95564" y="6641541"/>
            <a:ext cx="24072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rlito"/>
                <a:cs typeface="Carlito"/>
              </a:rPr>
              <a:t>Slide credit: Ondrej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93957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94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4540"/>
            <a:ext cx="502666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90" dirty="0"/>
              <a:t>Recognition </a:t>
            </a:r>
            <a:r>
              <a:rPr sz="3800" spc="-185" dirty="0"/>
              <a:t>via</a:t>
            </a:r>
            <a:r>
              <a:rPr sz="3800" spc="-270" dirty="0"/>
              <a:t> </a:t>
            </a:r>
            <a:r>
              <a:rPr sz="3800" spc="-130" dirty="0"/>
              <a:t>alignment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1374394" y="1758102"/>
            <a:ext cx="9860280" cy="25222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spc="-10" dirty="0">
                <a:latin typeface="Carlito"/>
                <a:cs typeface="Carlito"/>
              </a:rPr>
              <a:t>Pros</a:t>
            </a:r>
            <a:r>
              <a:rPr sz="2400" spc="-10" dirty="0"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  <a:p>
            <a:pPr marL="6985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Carlito"/>
                <a:cs typeface="Carlito"/>
              </a:rPr>
              <a:t>Effective </a:t>
            </a:r>
            <a:r>
              <a:rPr sz="2000" dirty="0">
                <a:latin typeface="Carlito"/>
                <a:cs typeface="Carlito"/>
              </a:rPr>
              <a:t>when </a:t>
            </a:r>
            <a:r>
              <a:rPr sz="2000" spc="-10" dirty="0">
                <a:latin typeface="Carlito"/>
                <a:cs typeface="Carlito"/>
              </a:rPr>
              <a:t>we are </a:t>
            </a:r>
            <a:r>
              <a:rPr sz="2000" dirty="0">
                <a:latin typeface="Carlito"/>
                <a:cs typeface="Carlito"/>
              </a:rPr>
              <a:t>able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find reliable </a:t>
            </a:r>
            <a:r>
              <a:rPr sz="2000" spc="-15" dirty="0">
                <a:latin typeface="Carlito"/>
                <a:cs typeface="Carlito"/>
              </a:rPr>
              <a:t>features </a:t>
            </a:r>
            <a:r>
              <a:rPr sz="2000" dirty="0">
                <a:latin typeface="Carlito"/>
                <a:cs typeface="Carlito"/>
              </a:rPr>
              <a:t>within</a:t>
            </a:r>
            <a:r>
              <a:rPr sz="2000" spc="8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clutter</a:t>
            </a:r>
            <a:endParaRPr sz="2000">
              <a:latin typeface="Carlito"/>
              <a:cs typeface="Carlito"/>
            </a:endParaRPr>
          </a:p>
          <a:p>
            <a:pPr marL="698500" indent="-228600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rlito"/>
                <a:cs typeface="Carlito"/>
              </a:rPr>
              <a:t>Great </a:t>
            </a:r>
            <a:r>
              <a:rPr sz="2000" spc="-5" dirty="0">
                <a:latin typeface="Carlito"/>
                <a:cs typeface="Carlito"/>
              </a:rPr>
              <a:t>results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matching specific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instances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400" b="1" spc="-5" dirty="0">
                <a:latin typeface="Carlito"/>
                <a:cs typeface="Carlito"/>
              </a:rPr>
              <a:t>Cons</a:t>
            </a:r>
            <a:r>
              <a:rPr sz="2400" spc="-5" dirty="0"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  <a:p>
            <a:pPr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rlito"/>
                <a:cs typeface="Carlito"/>
              </a:rPr>
              <a:t>Scaling </a:t>
            </a:r>
            <a:r>
              <a:rPr sz="2000" dirty="0">
                <a:latin typeface="Carlito"/>
                <a:cs typeface="Carlito"/>
              </a:rPr>
              <a:t>with </a:t>
            </a:r>
            <a:r>
              <a:rPr sz="2000" spc="-5" dirty="0">
                <a:latin typeface="Carlito"/>
                <a:cs typeface="Carlito"/>
              </a:rPr>
              <a:t>number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models</a:t>
            </a:r>
            <a:endParaRPr sz="2000">
              <a:latin typeface="Carlito"/>
              <a:cs typeface="Carlito"/>
            </a:endParaRPr>
          </a:p>
          <a:p>
            <a:pPr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rlito"/>
                <a:cs typeface="Carlito"/>
              </a:rPr>
              <a:t>Spatial </a:t>
            </a:r>
            <a:r>
              <a:rPr sz="2000" spc="-10" dirty="0">
                <a:latin typeface="Carlito"/>
                <a:cs typeface="Carlito"/>
              </a:rPr>
              <a:t>verification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10" dirty="0">
                <a:latin typeface="Carlito"/>
                <a:cs typeface="Carlito"/>
              </a:rPr>
              <a:t>post-processing </a:t>
            </a:r>
            <a:r>
              <a:rPr sz="2000" dirty="0">
                <a:latin typeface="Carlito"/>
                <a:cs typeface="Carlito"/>
              </a:rPr>
              <a:t>– </a:t>
            </a:r>
            <a:r>
              <a:rPr sz="2000" spc="-5" dirty="0">
                <a:latin typeface="Carlito"/>
                <a:cs typeface="Carlito"/>
              </a:rPr>
              <a:t>not seamless, </a:t>
            </a:r>
            <a:r>
              <a:rPr sz="2000" spc="-10" dirty="0">
                <a:latin typeface="Carlito"/>
                <a:cs typeface="Carlito"/>
              </a:rPr>
              <a:t>expensive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large-scale</a:t>
            </a:r>
            <a:r>
              <a:rPr sz="2000" spc="2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problems</a:t>
            </a:r>
            <a:endParaRPr sz="2000">
              <a:latin typeface="Carlito"/>
              <a:cs typeface="Carlito"/>
            </a:endParaRPr>
          </a:p>
          <a:p>
            <a:pPr marL="754380" indent="-28511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754380" algn="l"/>
                <a:tab pos="755015" algn="l"/>
              </a:tabLst>
            </a:pPr>
            <a:r>
              <a:rPr sz="2000" dirty="0">
                <a:latin typeface="Carlito"/>
                <a:cs typeface="Carlito"/>
              </a:rPr>
              <a:t>Not </a:t>
            </a:r>
            <a:r>
              <a:rPr sz="2000" spc="-10" dirty="0">
                <a:latin typeface="Carlito"/>
                <a:cs typeface="Carlito"/>
              </a:rPr>
              <a:t>suited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10" dirty="0">
                <a:latin typeface="Carlito"/>
                <a:cs typeface="Carlito"/>
              </a:rPr>
              <a:t>category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recognition.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1178" y="6426809"/>
            <a:ext cx="210375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4845">
              <a:lnSpc>
                <a:spcPts val="1295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95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535"/>
              </a:lnSpc>
            </a:pPr>
            <a:r>
              <a:rPr sz="1400" spc="-10" dirty="0">
                <a:latin typeface="Carlito"/>
                <a:cs typeface="Carlito"/>
              </a:rPr>
              <a:t>Kristen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Grauman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420495"/>
            <a:ext cx="6169025" cy="190436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 algn="just">
              <a:lnSpc>
                <a:spcPts val="4750"/>
              </a:lnSpc>
              <a:spcBef>
                <a:spcPts val="705"/>
              </a:spcBef>
            </a:pPr>
            <a:r>
              <a:rPr spc="-190" dirty="0">
                <a:solidFill>
                  <a:srgbClr val="00FF00"/>
                </a:solidFill>
              </a:rPr>
              <a:t>Making </a:t>
            </a:r>
            <a:r>
              <a:rPr spc="-70" dirty="0">
                <a:solidFill>
                  <a:srgbClr val="00FF00"/>
                </a:solidFill>
              </a:rPr>
              <a:t>the </a:t>
            </a:r>
            <a:r>
              <a:rPr spc="-490" dirty="0">
                <a:solidFill>
                  <a:srgbClr val="00FF00"/>
                </a:solidFill>
              </a:rPr>
              <a:t>Sky </a:t>
            </a:r>
            <a:r>
              <a:rPr spc="-275" dirty="0">
                <a:solidFill>
                  <a:srgbClr val="00FF00"/>
                </a:solidFill>
              </a:rPr>
              <a:t>Searchable:  </a:t>
            </a:r>
            <a:r>
              <a:rPr spc="-370" dirty="0"/>
              <a:t>Fast </a:t>
            </a:r>
            <a:r>
              <a:rPr spc="-185" dirty="0"/>
              <a:t>Geometric </a:t>
            </a:r>
            <a:r>
              <a:rPr spc="-295" dirty="0"/>
              <a:t>Hashing </a:t>
            </a:r>
            <a:r>
              <a:rPr spc="-45" dirty="0"/>
              <a:t>for  </a:t>
            </a:r>
            <a:r>
              <a:rPr spc="-165" dirty="0"/>
              <a:t>Automated</a:t>
            </a:r>
            <a:r>
              <a:rPr spc="-240" dirty="0"/>
              <a:t> </a:t>
            </a:r>
            <a:r>
              <a:rPr spc="-145" dirty="0"/>
              <a:t>Astrometry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9360" y="3908297"/>
            <a:ext cx="5581650" cy="21545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3350"/>
              </a:lnSpc>
              <a:spcBef>
                <a:spcPts val="215"/>
              </a:spcBef>
            </a:pPr>
            <a:r>
              <a:rPr sz="2800" spc="-10" dirty="0">
                <a:latin typeface="Carlito"/>
                <a:cs typeface="Carlito"/>
              </a:rPr>
              <a:t>Sam </a:t>
            </a:r>
            <a:r>
              <a:rPr sz="2800" spc="-15" dirty="0">
                <a:latin typeface="Carlito"/>
                <a:cs typeface="Carlito"/>
              </a:rPr>
              <a:t>Roweis, Dustin </a:t>
            </a:r>
            <a:r>
              <a:rPr sz="2800" spc="-10" dirty="0">
                <a:latin typeface="Carlito"/>
                <a:cs typeface="Carlito"/>
              </a:rPr>
              <a:t>Lang </a:t>
            </a:r>
            <a:r>
              <a:rPr sz="2800" spc="-5" dirty="0">
                <a:latin typeface="Carlito"/>
                <a:cs typeface="Carlito"/>
              </a:rPr>
              <a:t>&amp; </a:t>
            </a:r>
            <a:r>
              <a:rPr sz="2800" spc="-15" dirty="0">
                <a:latin typeface="Carlito"/>
                <a:cs typeface="Carlito"/>
              </a:rPr>
              <a:t>Keir </a:t>
            </a:r>
            <a:r>
              <a:rPr sz="2800" spc="-5" dirty="0">
                <a:latin typeface="Carlito"/>
                <a:cs typeface="Carlito"/>
              </a:rPr>
              <a:t>Mierle  </a:t>
            </a:r>
            <a:r>
              <a:rPr sz="2800" spc="-15" dirty="0">
                <a:latin typeface="Carlito"/>
                <a:cs typeface="Carlito"/>
              </a:rPr>
              <a:t>University </a:t>
            </a:r>
            <a:r>
              <a:rPr sz="2800" spc="-5" dirty="0">
                <a:latin typeface="Carlito"/>
                <a:cs typeface="Carlito"/>
              </a:rPr>
              <a:t>of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55" dirty="0">
                <a:latin typeface="Carlito"/>
                <a:cs typeface="Carlito"/>
              </a:rPr>
              <a:t>Toronto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750">
              <a:latin typeface="Carlito"/>
              <a:cs typeface="Carlito"/>
            </a:endParaRPr>
          </a:p>
          <a:p>
            <a:pPr marL="594360" marR="588010" algn="ctr">
              <a:lnSpc>
                <a:spcPts val="3350"/>
              </a:lnSpc>
            </a:pPr>
            <a:r>
              <a:rPr sz="2800" spc="-20" dirty="0">
                <a:latin typeface="Carlito"/>
                <a:cs typeface="Carlito"/>
              </a:rPr>
              <a:t>David </a:t>
            </a:r>
            <a:r>
              <a:rPr sz="2800" dirty="0">
                <a:latin typeface="Carlito"/>
                <a:cs typeface="Carlito"/>
              </a:rPr>
              <a:t>Hogg </a:t>
            </a:r>
            <a:r>
              <a:rPr sz="2800" spc="-5" dirty="0">
                <a:latin typeface="Carlito"/>
                <a:cs typeface="Carlito"/>
              </a:rPr>
              <a:t>&amp; Michael </a:t>
            </a:r>
            <a:r>
              <a:rPr sz="2800" spc="-15" dirty="0">
                <a:latin typeface="Carlito"/>
                <a:cs typeface="Carlito"/>
              </a:rPr>
              <a:t>Blanton  </a:t>
            </a:r>
            <a:r>
              <a:rPr sz="2800" spc="-10" dirty="0">
                <a:latin typeface="Carlito"/>
                <a:cs typeface="Carlito"/>
              </a:rPr>
              <a:t>New </a:t>
            </a:r>
            <a:r>
              <a:rPr sz="2800" spc="-55" dirty="0">
                <a:latin typeface="Carlito"/>
                <a:cs typeface="Carlito"/>
              </a:rPr>
              <a:t>York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University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64065" y="489558"/>
            <a:ext cx="1797157" cy="468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1867" y="405384"/>
            <a:ext cx="1944237" cy="560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20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0" y="1676399"/>
            <a:ext cx="2941320" cy="441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1247" y="1712975"/>
            <a:ext cx="2941320" cy="441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0" y="1712975"/>
            <a:ext cx="2941320" cy="441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7189" y="6265875"/>
            <a:ext cx="4598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shot of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Great </a:t>
            </a:r>
            <a:r>
              <a:rPr sz="1200" dirty="0">
                <a:latin typeface="Carlito"/>
                <a:cs typeface="Carlito"/>
              </a:rPr>
              <a:t>Nebula, by Jerry </a:t>
            </a:r>
            <a:r>
              <a:rPr sz="1200" spc="-5" dirty="0">
                <a:latin typeface="Carlito"/>
                <a:cs typeface="Carlito"/>
              </a:rPr>
              <a:t>Lodriguss (c.2006), </a:t>
            </a:r>
            <a:r>
              <a:rPr sz="1200" spc="-10" dirty="0">
                <a:latin typeface="Carlito"/>
                <a:cs typeface="Carlito"/>
              </a:rPr>
              <a:t>from</a:t>
            </a:r>
            <a:r>
              <a:rPr sz="1200" dirty="0">
                <a:latin typeface="Carlito"/>
                <a:cs typeface="Carlito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astropix.com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97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47189" y="6486855"/>
            <a:ext cx="21380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6"/>
              </a:rPr>
              <a:t>http://astrometry.net/gallery.html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2032" y="2115311"/>
            <a:ext cx="4203192" cy="315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6776" y="2115311"/>
            <a:ext cx="4203192" cy="315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22926" y="461899"/>
            <a:ext cx="19450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rlito"/>
                <a:cs typeface="Carlito"/>
              </a:rPr>
              <a:t>E</a:t>
            </a:r>
            <a:r>
              <a:rPr spc="-85" dirty="0">
                <a:latin typeface="Carlito"/>
                <a:cs typeface="Carlito"/>
              </a:rPr>
              <a:t>x</a:t>
            </a:r>
            <a:r>
              <a:rPr dirty="0">
                <a:latin typeface="Carlito"/>
                <a:cs typeface="Carlito"/>
              </a:rPr>
              <a:t>ample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98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47189" y="6486855"/>
            <a:ext cx="21380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http://astrometry.net/gallery.html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7189" y="6265875"/>
            <a:ext cx="4199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An </a:t>
            </a:r>
            <a:r>
              <a:rPr sz="1200" spc="-5" dirty="0">
                <a:latin typeface="Carlito"/>
                <a:cs typeface="Carlito"/>
              </a:rPr>
              <a:t>amateur shot of </a:t>
            </a:r>
            <a:r>
              <a:rPr sz="1200" dirty="0">
                <a:latin typeface="Carlito"/>
                <a:cs typeface="Carlito"/>
              </a:rPr>
              <a:t>M100, by </a:t>
            </a:r>
            <a:r>
              <a:rPr sz="1200" spc="-5" dirty="0">
                <a:latin typeface="Carlito"/>
                <a:cs typeface="Carlito"/>
              </a:rPr>
              <a:t>Filippo Ciferri (c.2007) </a:t>
            </a:r>
            <a:r>
              <a:rPr sz="1200" spc="-10" dirty="0">
                <a:latin typeface="Carlito"/>
                <a:cs typeface="Carlito"/>
              </a:rPr>
              <a:t>from</a:t>
            </a:r>
            <a:r>
              <a:rPr sz="1200" dirty="0">
                <a:latin typeface="Carlito"/>
                <a:cs typeface="Carlito"/>
              </a:rPr>
              <a:t> </a:t>
            </a:r>
            <a:r>
              <a:rPr sz="12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flickr.com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2926" y="461899"/>
            <a:ext cx="19450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rlito"/>
                <a:cs typeface="Carlito"/>
              </a:rPr>
              <a:t>E</a:t>
            </a:r>
            <a:r>
              <a:rPr spc="-85" dirty="0">
                <a:latin typeface="Carlito"/>
                <a:cs typeface="Carlito"/>
              </a:rPr>
              <a:t>x</a:t>
            </a:r>
            <a:r>
              <a:rPr dirty="0">
                <a:latin typeface="Carlito"/>
                <a:cs typeface="Carlito"/>
              </a:rPr>
              <a:t>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69152" y="1969007"/>
            <a:ext cx="4462272" cy="3221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75" y="1969007"/>
            <a:ext cx="4462272" cy="3221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47189" y="6303975"/>
            <a:ext cx="533717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rlito"/>
                <a:cs typeface="Carlito"/>
              </a:rPr>
              <a:t>A </a:t>
            </a:r>
            <a:r>
              <a:rPr sz="1200" spc="-5" dirty="0">
                <a:latin typeface="Carlito"/>
                <a:cs typeface="Carlito"/>
              </a:rPr>
              <a:t>beautiful image of </a:t>
            </a:r>
            <a:r>
              <a:rPr sz="1200" dirty="0">
                <a:latin typeface="Carlito"/>
                <a:cs typeface="Carlito"/>
              </a:rPr>
              <a:t>Bode's nebula </a:t>
            </a:r>
            <a:r>
              <a:rPr sz="1200" spc="-5" dirty="0">
                <a:latin typeface="Carlito"/>
                <a:cs typeface="Carlito"/>
              </a:rPr>
              <a:t>(c.2007) </a:t>
            </a:r>
            <a:r>
              <a:rPr sz="1200" dirty="0">
                <a:latin typeface="Carlito"/>
                <a:cs typeface="Carlito"/>
              </a:rPr>
              <a:t>by </a:t>
            </a:r>
            <a:r>
              <a:rPr sz="1200" spc="-10" dirty="0">
                <a:latin typeface="Carlito"/>
                <a:cs typeface="Carlito"/>
              </a:rPr>
              <a:t>Peter </a:t>
            </a:r>
            <a:r>
              <a:rPr sz="1200" spc="-15" dirty="0">
                <a:latin typeface="Carlito"/>
                <a:cs typeface="Carlito"/>
              </a:rPr>
              <a:t>Bresseler, </a:t>
            </a:r>
            <a:r>
              <a:rPr sz="1200" spc="-10" dirty="0">
                <a:latin typeface="Carlito"/>
                <a:cs typeface="Carlito"/>
              </a:rPr>
              <a:t>from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starlightfriend.de</a:t>
            </a:r>
            <a:endParaRPr sz="1200">
              <a:latin typeface="Carlito"/>
              <a:cs typeface="Carlito"/>
            </a:endParaRPr>
          </a:p>
          <a:p>
            <a:pPr marL="47625">
              <a:lnSpc>
                <a:spcPct val="100000"/>
              </a:lnSpc>
            </a:pPr>
            <a:r>
              <a:rPr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http://astrometry.net/gallery.html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99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0935" y="153670"/>
            <a:ext cx="4581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Things </a:t>
            </a:r>
            <a:r>
              <a:rPr spc="10" dirty="0"/>
              <a:t>to</a:t>
            </a:r>
            <a:r>
              <a:rPr spc="-235" dirty="0"/>
              <a:t> </a:t>
            </a:r>
            <a:r>
              <a:rPr spc="-165" dirty="0"/>
              <a:t>remember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0935" y="728312"/>
            <a:ext cx="10298430" cy="552958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8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15" dirty="0">
                <a:latin typeface="Carlito"/>
                <a:cs typeface="Carlito"/>
              </a:rPr>
              <a:t>Matching </a:t>
            </a:r>
            <a:r>
              <a:rPr sz="2800" b="1" spc="-10" dirty="0">
                <a:latin typeface="Carlito"/>
                <a:cs typeface="Carlito"/>
              </a:rPr>
              <a:t>local </a:t>
            </a:r>
            <a:r>
              <a:rPr sz="2800" b="1" spc="-15" dirty="0">
                <a:latin typeface="Carlito"/>
                <a:cs typeface="Carlito"/>
              </a:rPr>
              <a:t>invariant</a:t>
            </a:r>
            <a:r>
              <a:rPr sz="2800" b="1" spc="50" dirty="0">
                <a:latin typeface="Carlito"/>
                <a:cs typeface="Carlito"/>
              </a:rPr>
              <a:t> </a:t>
            </a:r>
            <a:r>
              <a:rPr sz="2800" b="1" spc="-20" dirty="0">
                <a:latin typeface="Carlito"/>
                <a:cs typeface="Carlito"/>
              </a:rPr>
              <a:t>features</a:t>
            </a:r>
            <a:endParaRPr sz="2800">
              <a:latin typeface="Carlito"/>
              <a:cs typeface="Carlito"/>
            </a:endParaRPr>
          </a:p>
          <a:p>
            <a:pPr marL="698500" marR="327025" lvl="1" indent="-228600">
              <a:lnSpc>
                <a:spcPts val="3020"/>
              </a:lnSpc>
              <a:spcBef>
                <a:spcPts val="216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0" dirty="0">
                <a:latin typeface="Carlito"/>
                <a:cs typeface="Carlito"/>
              </a:rPr>
              <a:t>Useful not only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5" dirty="0">
                <a:latin typeface="Carlito"/>
                <a:cs typeface="Carlito"/>
              </a:rPr>
              <a:t>provide matches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multi-view </a:t>
            </a:r>
            <a:r>
              <a:rPr sz="2800" spc="-30" dirty="0">
                <a:latin typeface="Carlito"/>
                <a:cs typeface="Carlito"/>
              </a:rPr>
              <a:t>geometry, </a:t>
            </a:r>
            <a:r>
              <a:rPr sz="2800" spc="-10" dirty="0">
                <a:latin typeface="Carlito"/>
                <a:cs typeface="Carlito"/>
              </a:rPr>
              <a:t>but  </a:t>
            </a:r>
            <a:r>
              <a:rPr sz="2800" spc="-5" dirty="0">
                <a:latin typeface="Carlito"/>
                <a:cs typeface="Carlito"/>
              </a:rPr>
              <a:t>also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find objects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scenes.</a:t>
            </a:r>
            <a:endParaRPr sz="2800">
              <a:latin typeface="Carlito"/>
              <a:cs typeface="Carlito"/>
            </a:endParaRPr>
          </a:p>
          <a:p>
            <a:pPr marL="241300" marR="5080" indent="-229235">
              <a:lnSpc>
                <a:spcPts val="3020"/>
              </a:lnSpc>
              <a:spcBef>
                <a:spcPts val="21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5" dirty="0">
                <a:latin typeface="Carlito"/>
                <a:cs typeface="Carlito"/>
              </a:rPr>
              <a:t>Bag of </a:t>
            </a:r>
            <a:r>
              <a:rPr sz="2800" b="1" spc="-15" dirty="0">
                <a:latin typeface="Carlito"/>
                <a:cs typeface="Carlito"/>
              </a:rPr>
              <a:t>words </a:t>
            </a:r>
            <a:r>
              <a:rPr sz="2800" spc="-15" dirty="0">
                <a:latin typeface="Carlito"/>
                <a:cs typeface="Carlito"/>
              </a:rPr>
              <a:t>representation: </a:t>
            </a:r>
            <a:r>
              <a:rPr sz="2800" spc="-20" dirty="0">
                <a:latin typeface="Carlito"/>
                <a:cs typeface="Carlito"/>
              </a:rPr>
              <a:t>quantize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5" dirty="0">
                <a:latin typeface="Carlito"/>
                <a:cs typeface="Carlito"/>
              </a:rPr>
              <a:t>space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25" dirty="0">
                <a:latin typeface="Carlito"/>
                <a:cs typeface="Carlito"/>
              </a:rPr>
              <a:t>make </a:t>
            </a:r>
            <a:r>
              <a:rPr sz="2800" spc="-15" dirty="0">
                <a:latin typeface="Carlito"/>
                <a:cs typeface="Carlito"/>
              </a:rPr>
              <a:t>discrete  </a:t>
            </a:r>
            <a:r>
              <a:rPr sz="2800" spc="-10" dirty="0">
                <a:latin typeface="Carlito"/>
                <a:cs typeface="Carlito"/>
              </a:rPr>
              <a:t>set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0" dirty="0">
                <a:latin typeface="Carlito"/>
                <a:cs typeface="Carlito"/>
              </a:rPr>
              <a:t>visual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ts val="3195"/>
              </a:lnSpc>
              <a:spcBef>
                <a:spcPts val="22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5" dirty="0">
                <a:latin typeface="Carlito"/>
                <a:cs typeface="Carlito"/>
              </a:rPr>
              <a:t>Summarize </a:t>
            </a:r>
            <a:r>
              <a:rPr sz="2800" spc="-10" dirty="0">
                <a:latin typeface="Carlito"/>
                <a:cs typeface="Carlito"/>
              </a:rPr>
              <a:t>image </a:t>
            </a:r>
            <a:r>
              <a:rPr sz="2800" spc="-15" dirty="0">
                <a:latin typeface="Carlito"/>
                <a:cs typeface="Carlito"/>
              </a:rPr>
              <a:t>by distribution </a:t>
            </a:r>
            <a:r>
              <a:rPr sz="2800" spc="-5" dirty="0">
                <a:latin typeface="Carlito"/>
                <a:cs typeface="Carlito"/>
              </a:rPr>
              <a:t>of</a:t>
            </a:r>
            <a:r>
              <a:rPr sz="2800" spc="114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ts val="3195"/>
              </a:lnSpc>
              <a:buFont typeface="Arial"/>
              <a:buChar char="•"/>
              <a:tabLst>
                <a:tab pos="699135" algn="l"/>
              </a:tabLst>
            </a:pPr>
            <a:r>
              <a:rPr sz="2800" spc="-15" dirty="0">
                <a:latin typeface="Carlito"/>
                <a:cs typeface="Carlito"/>
              </a:rPr>
              <a:t>Index </a:t>
            </a:r>
            <a:r>
              <a:rPr sz="2800" spc="-10" dirty="0">
                <a:latin typeface="Carlito"/>
                <a:cs typeface="Carlito"/>
              </a:rPr>
              <a:t>individual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words</a:t>
            </a:r>
            <a:endParaRPr sz="2800">
              <a:latin typeface="Carlito"/>
              <a:cs typeface="Carlito"/>
            </a:endParaRPr>
          </a:p>
          <a:p>
            <a:pPr marL="241300" marR="355600" indent="-229235">
              <a:lnSpc>
                <a:spcPts val="3020"/>
              </a:lnSpc>
              <a:spcBef>
                <a:spcPts val="15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20" dirty="0">
                <a:latin typeface="Carlito"/>
                <a:cs typeface="Carlito"/>
              </a:rPr>
              <a:t>Inverted </a:t>
            </a:r>
            <a:r>
              <a:rPr sz="2800" b="1" spc="-10" dirty="0">
                <a:latin typeface="Carlito"/>
                <a:cs typeface="Carlito"/>
              </a:rPr>
              <a:t>index</a:t>
            </a:r>
            <a:r>
              <a:rPr sz="2800" spc="-10" dirty="0">
                <a:latin typeface="Carlito"/>
                <a:cs typeface="Carlito"/>
              </a:rPr>
              <a:t>: </a:t>
            </a:r>
            <a:r>
              <a:rPr sz="2800" spc="-15" dirty="0">
                <a:latin typeface="Carlito"/>
                <a:cs typeface="Carlito"/>
              </a:rPr>
              <a:t>pre-compute </a:t>
            </a:r>
            <a:r>
              <a:rPr sz="2800" spc="-20" dirty="0">
                <a:latin typeface="Carlito"/>
                <a:cs typeface="Carlito"/>
              </a:rPr>
              <a:t>index to </a:t>
            </a:r>
            <a:r>
              <a:rPr sz="2800" spc="-5" dirty="0">
                <a:latin typeface="Carlito"/>
                <a:cs typeface="Carlito"/>
              </a:rPr>
              <a:t>enable </a:t>
            </a:r>
            <a:r>
              <a:rPr sz="2800" spc="-25" dirty="0">
                <a:latin typeface="Carlito"/>
                <a:cs typeface="Carlito"/>
              </a:rPr>
              <a:t>faster </a:t>
            </a:r>
            <a:r>
              <a:rPr sz="2800" spc="-15" dirty="0">
                <a:latin typeface="Carlito"/>
                <a:cs typeface="Carlito"/>
              </a:rPr>
              <a:t>search </a:t>
            </a:r>
            <a:r>
              <a:rPr sz="2800" spc="-10" dirty="0">
                <a:latin typeface="Carlito"/>
                <a:cs typeface="Carlito"/>
              </a:rPr>
              <a:t>at query  </a:t>
            </a:r>
            <a:r>
              <a:rPr sz="2800" spc="-5" dirty="0">
                <a:latin typeface="Carlito"/>
                <a:cs typeface="Carlito"/>
              </a:rPr>
              <a:t>time</a:t>
            </a:r>
            <a:endParaRPr sz="2800">
              <a:latin typeface="Carlito"/>
              <a:cs typeface="Carlito"/>
            </a:endParaRPr>
          </a:p>
          <a:p>
            <a:pPr marL="241300" marR="841375" indent="-229235">
              <a:lnSpc>
                <a:spcPts val="3020"/>
              </a:lnSpc>
              <a:spcBef>
                <a:spcPts val="1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10" dirty="0">
                <a:latin typeface="Carlito"/>
                <a:cs typeface="Carlito"/>
              </a:rPr>
              <a:t>Recognition </a:t>
            </a:r>
            <a:r>
              <a:rPr sz="2800" b="1" spc="-5" dirty="0">
                <a:latin typeface="Carlito"/>
                <a:cs typeface="Carlito"/>
              </a:rPr>
              <a:t>of </a:t>
            </a:r>
            <a:r>
              <a:rPr sz="2800" b="1" spc="-10" dirty="0">
                <a:latin typeface="Carlito"/>
                <a:cs typeface="Carlito"/>
              </a:rPr>
              <a:t>instances </a:t>
            </a:r>
            <a:r>
              <a:rPr sz="2800" b="1" spc="-5" dirty="0">
                <a:latin typeface="Carlito"/>
                <a:cs typeface="Carlito"/>
              </a:rPr>
              <a:t>via </a:t>
            </a:r>
            <a:r>
              <a:rPr sz="2800" b="1" spc="-10" dirty="0">
                <a:latin typeface="Carlito"/>
                <a:cs typeface="Carlito"/>
              </a:rPr>
              <a:t>alignment: </a:t>
            </a:r>
            <a:r>
              <a:rPr sz="2800" spc="-10" dirty="0">
                <a:latin typeface="Carlito"/>
                <a:cs typeface="Carlito"/>
              </a:rPr>
              <a:t>matching local </a:t>
            </a:r>
            <a:r>
              <a:rPr sz="2800" spc="-20" dirty="0">
                <a:latin typeface="Carlito"/>
                <a:cs typeface="Carlito"/>
              </a:rPr>
              <a:t>features  followed </a:t>
            </a:r>
            <a:r>
              <a:rPr sz="2800" spc="-15" dirty="0">
                <a:latin typeface="Carlito"/>
                <a:cs typeface="Carlito"/>
              </a:rPr>
              <a:t>by </a:t>
            </a:r>
            <a:r>
              <a:rPr sz="2800" spc="-10" dirty="0">
                <a:latin typeface="Carlito"/>
                <a:cs typeface="Carlito"/>
              </a:rPr>
              <a:t>spatial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verification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186" y="6252768"/>
            <a:ext cx="442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rlito"/>
                <a:cs typeface="Carlito"/>
              </a:rPr>
              <a:t>Robust </a:t>
            </a:r>
            <a:r>
              <a:rPr sz="2800" spc="-15" dirty="0">
                <a:latin typeface="Carlito"/>
                <a:cs typeface="Carlito"/>
              </a:rPr>
              <a:t>fitting </a:t>
            </a:r>
            <a:r>
              <a:rPr sz="2800" spc="-5" dirty="0">
                <a:latin typeface="Carlito"/>
                <a:cs typeface="Carlito"/>
              </a:rPr>
              <a:t>: </a:t>
            </a:r>
            <a:r>
              <a:rPr sz="2800" spc="-15" dirty="0">
                <a:latin typeface="Carlito"/>
                <a:cs typeface="Carlito"/>
              </a:rPr>
              <a:t>RANSAC,</a:t>
            </a:r>
            <a:r>
              <a:rPr sz="2800" spc="114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GHT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6233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100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3565</Words>
  <Application>Microsoft Office PowerPoint</Application>
  <PresentationFormat>Custom</PresentationFormat>
  <Paragraphs>746</Paragraphs>
  <Slides>99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Instance Recognition</vt:lpstr>
      <vt:lpstr>Administrative stuffs</vt:lpstr>
      <vt:lpstr>Today’s class</vt:lpstr>
      <vt:lpstr>Discussion – Think-pair-share</vt:lpstr>
      <vt:lpstr>Keypoint detection and descriptors</vt:lpstr>
      <vt:lpstr>Local Descriptors</vt:lpstr>
      <vt:lpstr>Scale Invariant Feature Transform</vt:lpstr>
      <vt:lpstr>SIFT descriptor</vt:lpstr>
      <vt:lpstr>Local Descriptors: SIFT Descriptor</vt:lpstr>
      <vt:lpstr>Details of Lowe’s SIFT algorithm</vt:lpstr>
      <vt:lpstr>SIFT Example</vt:lpstr>
      <vt:lpstr>Feature matching</vt:lpstr>
      <vt:lpstr>Feature distance</vt:lpstr>
      <vt:lpstr>Feature distance</vt:lpstr>
      <vt:lpstr>Feature matching example</vt:lpstr>
      <vt:lpstr>Feature matching example</vt:lpstr>
      <vt:lpstr>Evaluating the results</vt:lpstr>
      <vt:lpstr>True/false positives</vt:lpstr>
      <vt:lpstr>Evaluating the results</vt:lpstr>
      <vt:lpstr>Evaluating the results</vt:lpstr>
      <vt:lpstr>Matching SIFT Descriptors</vt:lpstr>
      <vt:lpstr>SIFT Repeatability</vt:lpstr>
      <vt:lpstr>SIFT Repeatability</vt:lpstr>
      <vt:lpstr>SIFT Repeatability</vt:lpstr>
      <vt:lpstr>Matching local features</vt:lpstr>
      <vt:lpstr>Matching local features</vt:lpstr>
      <vt:lpstr>Matching local features</vt:lpstr>
      <vt:lpstr>Indexing local features</vt:lpstr>
      <vt:lpstr>Indexing local features</vt:lpstr>
      <vt:lpstr>Indexing local features</vt:lpstr>
      <vt:lpstr>Indexing local features</vt:lpstr>
      <vt:lpstr>Indexing local features:  inverted file index</vt:lpstr>
      <vt:lpstr>Text retrieval vs. image search</vt:lpstr>
      <vt:lpstr>Visual words: main idea</vt:lpstr>
      <vt:lpstr>Visual words: main idea</vt:lpstr>
      <vt:lpstr>Visual words: main idea</vt:lpstr>
      <vt:lpstr>Visual words: main idea</vt:lpstr>
      <vt:lpstr>Each point is a  local descriptor,</vt:lpstr>
      <vt:lpstr>PowerPoint Presentation</vt:lpstr>
      <vt:lpstr>Visual words</vt:lpstr>
      <vt:lpstr>Visual words</vt:lpstr>
      <vt:lpstr>Visual words and textons</vt:lpstr>
      <vt:lpstr>Recall: Texture representation example</vt:lpstr>
      <vt:lpstr>Visual vocabulary formation</vt:lpstr>
      <vt:lpstr>Inverted file index</vt:lpstr>
      <vt:lpstr>Inverted file index</vt:lpstr>
      <vt:lpstr>PowerPoint Presentation</vt:lpstr>
      <vt:lpstr>Analogy to documents</vt:lpstr>
      <vt:lpstr>PowerPoint Presentation</vt:lpstr>
      <vt:lpstr>Bags of visual words</vt:lpstr>
      <vt:lpstr>Comparing bags of words</vt:lpstr>
      <vt:lpstr>Bags of words for content-based  image retrieval</vt:lpstr>
      <vt:lpstr>PowerPoint Presentation</vt:lpstr>
      <vt:lpstr>Scoring retrieval quality</vt:lpstr>
      <vt:lpstr>Vocabulary Trees: hierarchical clustering  for large vocabularies</vt:lpstr>
      <vt:lpstr>Vocabulary Tree</vt:lpstr>
      <vt:lpstr>Vocabulary Tree</vt:lpstr>
      <vt:lpstr>Vocabulary Tree</vt:lpstr>
      <vt:lpstr>Vocabulary Tree</vt:lpstr>
      <vt:lpstr>Vocabulary Tree</vt:lpstr>
      <vt:lpstr>What is the computational advantage of the hierarchical  representation bag of words, vs. a flat vocabulary?</vt:lpstr>
      <vt:lpstr>Vocabulary Tree</vt:lpstr>
      <vt:lpstr>Bags of words: pros and cons</vt:lpstr>
      <vt:lpstr>Summary So Far</vt:lpstr>
      <vt:lpstr>Multi-view matching</vt:lpstr>
      <vt:lpstr>Instance recognition</vt:lpstr>
      <vt:lpstr>Instance recognition:  remaining issues</vt:lpstr>
      <vt:lpstr>Instance recognition:  remaining issues</vt:lpstr>
      <vt:lpstr>Instance recognition:  remaining issues</vt:lpstr>
      <vt:lpstr>Vocabulary size</vt:lpstr>
      <vt:lpstr>Instance recognition:  remaining issues</vt:lpstr>
      <vt:lpstr>Spatial Verification</vt:lpstr>
      <vt:lpstr>Spatial Verification</vt:lpstr>
      <vt:lpstr>Spatial Verification: two basic strategies</vt:lpstr>
      <vt:lpstr>RANSAC verification</vt:lpstr>
      <vt:lpstr>Recall: Fitting an affine transformation</vt:lpstr>
      <vt:lpstr>RANSAC verification</vt:lpstr>
      <vt:lpstr>Video Google System</vt:lpstr>
      <vt:lpstr>Example Applications</vt:lpstr>
      <vt:lpstr>Application: Large-Scale Retrieval</vt:lpstr>
      <vt:lpstr>Web Demo: Movie Poster Recognition</vt:lpstr>
      <vt:lpstr>PowerPoint Presentation</vt:lpstr>
      <vt:lpstr>Spatial Verification: two basic strategies</vt:lpstr>
      <vt:lpstr>Voting: Generalized Hough Transform</vt:lpstr>
      <vt:lpstr>Voting: Generalized Hough Transform</vt:lpstr>
      <vt:lpstr>Gen Hough Transform details (Lowe’s system)</vt:lpstr>
      <vt:lpstr>Example result</vt:lpstr>
      <vt:lpstr>Recall: difficulties of voting</vt:lpstr>
      <vt:lpstr>Gen Hough vs RANSAC</vt:lpstr>
      <vt:lpstr>What else can we borrow from text retrieval?</vt:lpstr>
      <vt:lpstr>tf-idf weighting</vt:lpstr>
      <vt:lpstr>Query expansion</vt:lpstr>
      <vt:lpstr>Query Expansion</vt:lpstr>
      <vt:lpstr>Recognition via alignment</vt:lpstr>
      <vt:lpstr>Making the Sky Searchable:  Fast Geometric Hashing for  Automated Astrometry</vt:lpstr>
      <vt:lpstr>Example</vt:lpstr>
      <vt:lpstr>Example</vt:lpstr>
      <vt:lpstr>Example</vt:lpstr>
      <vt:lpstr>Things to remember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 Jia-Bin</dc:creator>
  <cp:lastModifiedBy>Sindhu</cp:lastModifiedBy>
  <cp:revision>1</cp:revision>
  <dcterms:created xsi:type="dcterms:W3CDTF">2020-02-27T05:57:09Z</dcterms:created>
  <dcterms:modified xsi:type="dcterms:W3CDTF">2020-02-27T06:00:15Z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2020-02-27T00:00:00Z</vt:filetime>
  </property>
</Properties>
</file>